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7.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2" r:id="rId2"/>
  </p:sldMasterIdLst>
  <p:notesMasterIdLst>
    <p:notesMasterId r:id="rId43"/>
  </p:notesMasterIdLst>
  <p:handoutMasterIdLst>
    <p:handoutMasterId r:id="rId44"/>
  </p:handoutMasterIdLst>
  <p:sldIdLst>
    <p:sldId id="256" r:id="rId3"/>
    <p:sldId id="292" r:id="rId4"/>
    <p:sldId id="257" r:id="rId5"/>
    <p:sldId id="291" r:id="rId6"/>
    <p:sldId id="260" r:id="rId7"/>
    <p:sldId id="281" r:id="rId8"/>
    <p:sldId id="282" r:id="rId9"/>
    <p:sldId id="262" r:id="rId10"/>
    <p:sldId id="290" r:id="rId11"/>
    <p:sldId id="270" r:id="rId12"/>
    <p:sldId id="261" r:id="rId13"/>
    <p:sldId id="271" r:id="rId14"/>
    <p:sldId id="272" r:id="rId15"/>
    <p:sldId id="295" r:id="rId16"/>
    <p:sldId id="273" r:id="rId17"/>
    <p:sldId id="274" r:id="rId18"/>
    <p:sldId id="275" r:id="rId19"/>
    <p:sldId id="276" r:id="rId20"/>
    <p:sldId id="277" r:id="rId21"/>
    <p:sldId id="283" r:id="rId22"/>
    <p:sldId id="278" r:id="rId23"/>
    <p:sldId id="265" r:id="rId24"/>
    <p:sldId id="279" r:id="rId25"/>
    <p:sldId id="269" r:id="rId26"/>
    <p:sldId id="296" r:id="rId27"/>
    <p:sldId id="297" r:id="rId28"/>
    <p:sldId id="300" r:id="rId29"/>
    <p:sldId id="298" r:id="rId30"/>
    <p:sldId id="299" r:id="rId31"/>
    <p:sldId id="294" r:id="rId32"/>
    <p:sldId id="264" r:id="rId33"/>
    <p:sldId id="266" r:id="rId34"/>
    <p:sldId id="267" r:id="rId35"/>
    <p:sldId id="268" r:id="rId36"/>
    <p:sldId id="293" r:id="rId37"/>
    <p:sldId id="285" r:id="rId38"/>
    <p:sldId id="286" r:id="rId39"/>
    <p:sldId id="287" r:id="rId40"/>
    <p:sldId id="288" r:id="rId41"/>
    <p:sldId id="289" r:id="rId42"/>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1350" y="7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92BEA-D82D-412C-B28D-375BAFE59DDA}" type="datetimeFigureOut">
              <a:rPr lang="fr-FR" smtClean="0"/>
              <a:t>10/03/2016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ECD738-DB88-4CFB-A090-27F10FAE0D0D}" type="slidenum">
              <a:rPr lang="fr-FR" smtClean="0"/>
              <a:t>‹N°›</a:t>
            </a:fld>
            <a:endParaRPr lang="fr-FR"/>
          </a:p>
        </p:txBody>
      </p:sp>
    </p:spTree>
    <p:extLst>
      <p:ext uri="{BB962C8B-B14F-4D97-AF65-F5344CB8AC3E}">
        <p14:creationId xmlns:p14="http://schemas.microsoft.com/office/powerpoint/2010/main" val="1603866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fr-F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fr-FR" sz="1200"/>
            </a:lvl1pPr>
          </a:lstStyle>
          <a:p>
            <a:fld id="{888A7752-73DE-404C-BA6F-63DEF987950B}" type="datetimeFigureOut">
              <a:rPr lang="fr-FR"/>
              <a:pPr/>
              <a:t>10/03/2016</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fr-F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fr-FR" sz="1200"/>
            </a:lvl1pPr>
          </a:lstStyle>
          <a:p>
            <a:fld id="{AEC00428-765A-4708-ADE2-3AAB557AF17C}" type="slidenum">
              <a:rPr/>
              <a:pPr/>
              <a:t>‹N°›</a:t>
            </a:fld>
            <a:endParaRPr lang="fr-FR"/>
          </a:p>
        </p:txBody>
      </p:sp>
    </p:spTree>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a:defRPr lang="fr-FR" sz="1200" kern="1200">
        <a:solidFill>
          <a:schemeClr val="tx1"/>
        </a:solidFill>
        <a:latin typeface="+mn-lt"/>
        <a:ea typeface="+mn-ea"/>
        <a:cs typeface="+mn-cs"/>
      </a:defRPr>
    </a:lvl2pPr>
    <a:lvl3pPr marL="914400" algn="l" rtl="0">
      <a:defRPr lang="fr-FR" sz="1200" kern="1200">
        <a:solidFill>
          <a:schemeClr val="tx1"/>
        </a:solidFill>
        <a:latin typeface="+mn-lt"/>
        <a:ea typeface="+mn-ea"/>
        <a:cs typeface="+mn-cs"/>
      </a:defRPr>
    </a:lvl3pPr>
    <a:lvl4pPr marL="1371600" algn="l" rtl="0">
      <a:defRPr lang="fr-FR" sz="1200" kern="1200">
        <a:solidFill>
          <a:schemeClr val="tx1"/>
        </a:solidFill>
        <a:latin typeface="+mn-lt"/>
        <a:ea typeface="+mn-ea"/>
        <a:cs typeface="+mn-cs"/>
      </a:defRPr>
    </a:lvl4pPr>
    <a:lvl5pPr marL="1828800" algn="l" rtl="0">
      <a:defRPr lang="fr-FR" sz="1200" kern="1200">
        <a:solidFill>
          <a:schemeClr val="tx1"/>
        </a:solidFill>
        <a:latin typeface="+mn-lt"/>
        <a:ea typeface="+mn-ea"/>
        <a:cs typeface="+mn-cs"/>
      </a:defRPr>
    </a:lvl5pPr>
    <a:lvl6pPr marL="2286000" algn="l" rtl="0">
      <a:defRPr lang="fr-FR" sz="1200" kern="1200">
        <a:solidFill>
          <a:schemeClr val="tx1"/>
        </a:solidFill>
        <a:latin typeface="+mn-lt"/>
        <a:ea typeface="+mn-ea"/>
        <a:cs typeface="+mn-cs"/>
      </a:defRPr>
    </a:lvl6pPr>
    <a:lvl7pPr marL="2743200" algn="l" rtl="0">
      <a:defRPr lang="fr-FR" sz="1200" kern="1200">
        <a:solidFill>
          <a:schemeClr val="tx1"/>
        </a:solidFill>
        <a:latin typeface="+mn-lt"/>
        <a:ea typeface="+mn-ea"/>
        <a:cs typeface="+mn-cs"/>
      </a:defRPr>
    </a:lvl7pPr>
    <a:lvl8pPr marL="3200400" algn="l" rtl="0">
      <a:defRPr lang="fr-FR" sz="1200" kern="1200">
        <a:solidFill>
          <a:schemeClr val="tx1"/>
        </a:solidFill>
        <a:latin typeface="+mn-lt"/>
        <a:ea typeface="+mn-ea"/>
        <a:cs typeface="+mn-cs"/>
      </a:defRPr>
    </a:lvl8pPr>
    <a:lvl9pPr marL="3657600" algn="l" rtl="0">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AEC00428-765A-4708-ADE2-3AAB557AF17C}"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EC00428-765A-4708-ADE2-3AAB557AF17C}" type="slidenum">
              <a:rPr lang="fr-FR" smtClean="0"/>
              <a:pPr/>
              <a:t>2</a:t>
            </a:fld>
            <a:endParaRPr lang="fr-FR"/>
          </a:p>
        </p:txBody>
      </p:sp>
    </p:spTree>
    <p:extLst>
      <p:ext uri="{BB962C8B-B14F-4D97-AF65-F5344CB8AC3E}">
        <p14:creationId xmlns:p14="http://schemas.microsoft.com/office/powerpoint/2010/main" val="27869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AEC00428-765A-4708-ADE2-3AAB557AF17C}"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E3C347-C608-4CAD-AFE7-E3D4FE27D6ED}" type="slidenum">
              <a:rPr lang="fr-FR" smtClean="0"/>
              <a:t>8</a:t>
            </a:fld>
            <a:endParaRPr lang="fr-FR"/>
          </a:p>
        </p:txBody>
      </p:sp>
    </p:spTree>
    <p:extLst>
      <p:ext uri="{BB962C8B-B14F-4D97-AF65-F5344CB8AC3E}">
        <p14:creationId xmlns:p14="http://schemas.microsoft.com/office/powerpoint/2010/main" val="236153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74BCBB-A6EE-4B49-A2B2-BBF5ED4819DD}" type="slidenum">
              <a:rPr lang="fr-FR" smtClean="0"/>
              <a:pPr/>
              <a:t>10</a:t>
            </a:fld>
            <a:endParaRPr lang="fr-FR"/>
          </a:p>
        </p:txBody>
      </p:sp>
    </p:spTree>
    <p:extLst>
      <p:ext uri="{BB962C8B-B14F-4D97-AF65-F5344CB8AC3E}">
        <p14:creationId xmlns:p14="http://schemas.microsoft.com/office/powerpoint/2010/main" val="2889645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dt" sz="quarter" idx="1"/>
          </p:nvPr>
        </p:nvSpPr>
        <p:spPr>
          <a:noFill/>
        </p:spPr>
        <p:txBody>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fld id="{4E8EC389-4F1B-4DC7-85F7-DEB902A338F6}" type="datetime1">
              <a:rPr lang="fr-FR" altLang="fr-FR" sz="1200" smtClean="0">
                <a:latin typeface="Times New Roman" pitchFamily="18" charset="0"/>
              </a:rPr>
              <a:pPr/>
              <a:t>10/03/2016</a:t>
            </a:fld>
            <a:endParaRPr lang="fr-FR" altLang="fr-FR" sz="1200">
              <a:latin typeface="Times New Roman" pitchFamily="18" charset="0"/>
            </a:endParaRPr>
          </a:p>
        </p:txBody>
      </p:sp>
      <p:sp>
        <p:nvSpPr>
          <p:cNvPr id="139267" name="Rectangle 7"/>
          <p:cNvSpPr>
            <a:spLocks noGrp="1" noChangeArrowheads="1"/>
          </p:cNvSpPr>
          <p:nvPr>
            <p:ph type="sldNum" sz="quarter" idx="5"/>
          </p:nvPr>
        </p:nvSpPr>
        <p:spPr>
          <a:noFill/>
        </p:spPr>
        <p:txBody>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fld id="{CCC3A614-085C-417E-BE21-01D47D283349}" type="slidenum">
              <a:rPr lang="fr-FR" altLang="fr-FR" sz="1200" smtClean="0">
                <a:latin typeface="Times New Roman" pitchFamily="18" charset="0"/>
              </a:rPr>
              <a:pPr/>
              <a:t>12</a:t>
            </a:fld>
            <a:endParaRPr lang="fr-FR" altLang="fr-FR" sz="1200">
              <a:latin typeface="Times New Roman" pitchFamily="18" charset="0"/>
            </a:endParaRPr>
          </a:p>
        </p:txBody>
      </p:sp>
      <p:sp>
        <p:nvSpPr>
          <p:cNvPr id="139268" name="Rectangle 2"/>
          <p:cNvSpPr>
            <a:spLocks noGrp="1" noRot="1" noChangeAspect="1" noChangeArrowheads="1" noTextEdit="1"/>
          </p:cNvSpPr>
          <p:nvPr>
            <p:ph type="sldImg"/>
          </p:nvPr>
        </p:nvSpPr>
        <p:spPr>
          <a:xfrm>
            <a:off x="1147763" y="688975"/>
            <a:ext cx="4567237" cy="3424238"/>
          </a:xfrm>
          <a:ln w="12700" cap="flat"/>
        </p:spPr>
      </p:sp>
      <p:sp>
        <p:nvSpPr>
          <p:cNvPr id="139269" name="Rectangle 3"/>
          <p:cNvSpPr>
            <a:spLocks noGrp="1" noChangeArrowheads="1"/>
          </p:cNvSpPr>
          <p:nvPr>
            <p:ph type="body" idx="1"/>
          </p:nvPr>
        </p:nvSpPr>
        <p:spPr>
          <a:xfrm>
            <a:off x="915042" y="4343144"/>
            <a:ext cx="5027916" cy="4113557"/>
          </a:xfrm>
          <a:noFill/>
        </p:spPr>
        <p:txBody>
          <a:bodyPr lIns="92075" tIns="46038" rIns="92075" bIns="46038"/>
          <a:lstStyle/>
          <a:p>
            <a:endParaRPr lang="fr-FR" altLang="fr-FR"/>
          </a:p>
        </p:txBody>
      </p:sp>
    </p:spTree>
    <p:extLst>
      <p:ext uri="{BB962C8B-B14F-4D97-AF65-F5344CB8AC3E}">
        <p14:creationId xmlns:p14="http://schemas.microsoft.com/office/powerpoint/2010/main" val="4165796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dt" sz="quarter" idx="1"/>
          </p:nvPr>
        </p:nvSpPr>
        <p:spPr>
          <a:noFill/>
        </p:spPr>
        <p:txBody>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fld id="{471A80A4-0CC3-467E-8D9D-6DE540C81F1E}" type="datetime1">
              <a:rPr lang="fr-FR" altLang="fr-FR" sz="1200" smtClean="0">
                <a:latin typeface="Times New Roman" pitchFamily="18" charset="0"/>
              </a:rPr>
              <a:pPr/>
              <a:t>10/03/2016</a:t>
            </a:fld>
            <a:endParaRPr lang="fr-FR" altLang="fr-FR" sz="1200">
              <a:latin typeface="Times New Roman" pitchFamily="18" charset="0"/>
            </a:endParaRPr>
          </a:p>
        </p:txBody>
      </p:sp>
      <p:sp>
        <p:nvSpPr>
          <p:cNvPr id="142339" name="Rectangle 7"/>
          <p:cNvSpPr>
            <a:spLocks noGrp="1" noChangeArrowheads="1"/>
          </p:cNvSpPr>
          <p:nvPr>
            <p:ph type="sldNum" sz="quarter" idx="5"/>
          </p:nvPr>
        </p:nvSpPr>
        <p:spPr>
          <a:noFill/>
        </p:spPr>
        <p:txBody>
          <a:bodyPr/>
          <a:lstStyle>
            <a:lvl1pPr>
              <a:defRPr sz="1400">
                <a:solidFill>
                  <a:schemeClr val="tx1"/>
                </a:solidFill>
                <a:latin typeface="Verdana" pitchFamily="34" charset="0"/>
              </a:defRPr>
            </a:lvl1pPr>
            <a:lvl2pPr marL="742950" indent="-285750">
              <a:defRPr sz="1400">
                <a:solidFill>
                  <a:schemeClr val="tx1"/>
                </a:solidFill>
                <a:latin typeface="Verdana" pitchFamily="34" charset="0"/>
              </a:defRPr>
            </a:lvl2pPr>
            <a:lvl3pPr marL="1143000" indent="-228600">
              <a:defRPr sz="1400">
                <a:solidFill>
                  <a:schemeClr val="tx1"/>
                </a:solidFill>
                <a:latin typeface="Verdana" pitchFamily="34" charset="0"/>
              </a:defRPr>
            </a:lvl3pPr>
            <a:lvl4pPr marL="1600200" indent="-228600">
              <a:defRPr sz="1400">
                <a:solidFill>
                  <a:schemeClr val="tx1"/>
                </a:solidFill>
                <a:latin typeface="Verdana" pitchFamily="34" charset="0"/>
              </a:defRPr>
            </a:lvl4pPr>
            <a:lvl5pPr marL="2057400" indent="-22860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fld id="{B0996BB4-B328-48B7-B66D-AB076D25F034}" type="slidenum">
              <a:rPr lang="fr-FR" altLang="fr-FR" sz="1200" smtClean="0">
                <a:latin typeface="Times New Roman" pitchFamily="18" charset="0"/>
              </a:rPr>
              <a:pPr/>
              <a:t>15</a:t>
            </a:fld>
            <a:endParaRPr lang="fr-FR" altLang="fr-FR" sz="1200">
              <a:latin typeface="Times New Roman" pitchFamily="18" charset="0"/>
            </a:endParaRPr>
          </a:p>
        </p:txBody>
      </p:sp>
      <p:sp>
        <p:nvSpPr>
          <p:cNvPr id="142340" name="Rectangle 2"/>
          <p:cNvSpPr>
            <a:spLocks noGrp="1" noRot="1" noChangeAspect="1" noChangeArrowheads="1" noTextEdit="1"/>
          </p:cNvSpPr>
          <p:nvPr>
            <p:ph type="sldImg"/>
          </p:nvPr>
        </p:nvSpPr>
        <p:spPr>
          <a:xfrm>
            <a:off x="1147763" y="688975"/>
            <a:ext cx="4567237" cy="3424238"/>
          </a:xfrm>
          <a:ln w="12700" cap="flat"/>
        </p:spPr>
      </p:sp>
      <p:sp>
        <p:nvSpPr>
          <p:cNvPr id="142341" name="Rectangle 3"/>
          <p:cNvSpPr>
            <a:spLocks noGrp="1" noChangeArrowheads="1"/>
          </p:cNvSpPr>
          <p:nvPr>
            <p:ph type="body" idx="1"/>
          </p:nvPr>
        </p:nvSpPr>
        <p:spPr>
          <a:xfrm>
            <a:off x="915042" y="4343144"/>
            <a:ext cx="5027916" cy="4113557"/>
          </a:xfrm>
          <a:noFill/>
        </p:spPr>
        <p:txBody>
          <a:bodyPr lIns="92075" tIns="46038" rIns="92075" bIns="46038"/>
          <a:lstStyle/>
          <a:p>
            <a:endParaRPr lang="fr-FR" altLang="fr-FR"/>
          </a:p>
        </p:txBody>
      </p:sp>
    </p:spTree>
    <p:extLst>
      <p:ext uri="{BB962C8B-B14F-4D97-AF65-F5344CB8AC3E}">
        <p14:creationId xmlns:p14="http://schemas.microsoft.com/office/powerpoint/2010/main" val="194684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latinLnBrk="0">
              <a:defRPr lang="fr-FR" sz="3200">
                <a:solidFill>
                  <a:schemeClr val="tx1"/>
                </a:solidFill>
              </a:defRPr>
            </a:lvl1pPr>
          </a:lstStyle>
          <a:p>
            <a:r>
              <a:rPr lang="fr-FR"/>
              <a:t>Modifiez le style du titre</a:t>
            </a:r>
          </a:p>
        </p:txBody>
      </p:sp>
      <p:sp>
        <p:nvSpPr>
          <p:cNvPr id="9" name="Subtitle 8"/>
          <p:cNvSpPr>
            <a:spLocks noGrp="1"/>
          </p:cNvSpPr>
          <p:nvPr>
            <p:ph type="subTitle" idx="1"/>
          </p:nvPr>
        </p:nvSpPr>
        <p:spPr>
          <a:xfrm>
            <a:off x="1219200" y="5124450"/>
            <a:ext cx="6858000" cy="533400"/>
          </a:xfrm>
        </p:spPr>
        <p:txBody>
          <a:bodyPr/>
          <a:lstStyle>
            <a:lvl1pPr marL="0" indent="0" algn="r" latinLnBrk="0">
              <a:buNone/>
              <a:defRPr lang="fr-FR" sz="2000">
                <a:solidFill>
                  <a:schemeClr val="tx2"/>
                </a:solidFill>
                <a:latin typeface="+mj-lt"/>
                <a:ea typeface="+mj-lt"/>
                <a:cs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Modifier le style des sous-titres du masque</a:t>
            </a:r>
          </a:p>
        </p:txBody>
      </p:sp>
      <p:sp>
        <p:nvSpPr>
          <p:cNvPr id="29" name="Slide Number Placeholder 28"/>
          <p:cNvSpPr>
            <a:spLocks noGrp="1"/>
          </p:cNvSpPr>
          <p:nvPr>
            <p:ph type="sldNum" sz="quarter" idx="12"/>
          </p:nvPr>
        </p:nvSpPr>
        <p:spPr>
          <a:xfrm>
            <a:off x="7924800" y="6492240"/>
            <a:ext cx="1219200" cy="365760"/>
          </a:xfrm>
        </p:spPr>
        <p:txBody>
          <a:bodyPr/>
          <a:lstStyle/>
          <a:p>
            <a:r>
              <a:rPr lang="fr-FR" dirty="0"/>
              <a:t>            </a:t>
            </a:r>
            <a:fld id="{D4B5ADC2-7248-4799-8E52-477E151C3EE9}" type="slidenum">
              <a:rPr smtClean="0"/>
              <a:pPr/>
              <a:t>‹N°›</a:t>
            </a:fld>
            <a:endParaRPr dirty="0"/>
          </a:p>
        </p:txBody>
      </p:sp>
      <p:sp>
        <p:nvSpPr>
          <p:cNvPr id="2" name="ZoneTexte 1"/>
          <p:cNvSpPr txBox="1"/>
          <p:nvPr userDrawn="1"/>
        </p:nvSpPr>
        <p:spPr>
          <a:xfrm>
            <a:off x="-324544" y="6572590"/>
            <a:ext cx="2587856" cy="246221"/>
          </a:xfrm>
          <a:prstGeom prst="rect">
            <a:avLst/>
          </a:prstGeom>
          <a:noFill/>
        </p:spPr>
        <p:txBody>
          <a:bodyPr wrap="square" rtlCol="0">
            <a:spAutoFit/>
          </a:bodyPr>
          <a:lstStyle/>
          <a:p>
            <a:pPr algn="ctr"/>
            <a:r>
              <a:rPr lang="fr-FR" sz="1000" dirty="0">
                <a:solidFill>
                  <a:schemeClr val="bg1"/>
                </a:solidFill>
              </a:rPr>
              <a:t>Didier </a:t>
            </a:r>
            <a:r>
              <a:rPr lang="fr-FR" sz="1000" dirty="0" err="1">
                <a:solidFill>
                  <a:schemeClr val="bg1"/>
                </a:solidFill>
              </a:rPr>
              <a:t>Cuménal</a:t>
            </a:r>
            <a:r>
              <a:rPr lang="fr-FR" sz="1000" dirty="0">
                <a:solidFill>
                  <a:schemeClr val="bg1"/>
                </a:solidFill>
              </a:rPr>
              <a:t>,</a:t>
            </a:r>
            <a:r>
              <a:rPr lang="fr-FR" sz="1000" baseline="0" dirty="0">
                <a:solidFill>
                  <a:schemeClr val="bg1"/>
                </a:solidFill>
              </a:rPr>
              <a:t>  mars 2016</a:t>
            </a:r>
            <a:endParaRPr lang="fr-FR" sz="10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10"/>
          </p:nvPr>
        </p:nvSpPr>
        <p:spPr/>
        <p:txBody>
          <a:bodyPr/>
          <a:lstStyle/>
          <a:p>
            <a:fld id="{35C1352A-AFDA-43B5-BCE0-1EB031D6FF1E}" type="datetime1">
              <a:rPr lang="fr-FR" smtClean="0"/>
              <a:t>10/03/2016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B5ADC2-7248-4799-8E52-477E151C3EE9}" type="slidenum">
              <a:rPr lang="fr-FR" sz="1400" b="1">
                <a:solidFill>
                  <a:srgbClr val="FFFFFF"/>
                </a:solidFill>
              </a: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10"/>
          </p:nvPr>
        </p:nvSpPr>
        <p:spPr/>
        <p:txBody>
          <a:bodyPr/>
          <a:lstStyle/>
          <a:p>
            <a:fld id="{779B3D5D-4F0B-414F-A064-60F0A31E3B36}" type="datetime1">
              <a:rPr lang="fr-FR" smtClean="0"/>
              <a:t>10/03/2016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B5ADC2-7248-4799-8E52-477E151C3EE9}" type="slidenum">
              <a:rPr lang="fr-FR" sz="1400" b="1">
                <a:solidFill>
                  <a:srgbClr val="FFFFFF"/>
                </a:solidFill>
              </a:rPr>
              <a:pPr/>
              <a:t>‹N°›</a:t>
            </a:fld>
            <a:endParaRPr lang="fr-F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fr-FR"/>
          </a:p>
        </p:txBody>
      </p:sp>
      <p:sp>
        <p:nvSpPr>
          <p:cNvPr id="8" name="Shap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p>
        </p:txBody>
      </p:sp>
      <p:sp>
        <p:nvSpPr>
          <p:cNvPr id="8" name="Content Placeholder 7"/>
          <p:cNvSpPr>
            <a:spLocks noGrp="1"/>
          </p:cNvSpPr>
          <p:nvPr>
            <p:ph sz="quarter" idx="1"/>
          </p:nvPr>
        </p:nvSpPr>
        <p:spPr>
          <a:xfrm>
            <a:off x="457200" y="1219200"/>
            <a:ext cx="8229600" cy="49377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Slide Number Placeholder 5"/>
          <p:cNvSpPr>
            <a:spLocks noGrp="1"/>
          </p:cNvSpPr>
          <p:nvPr>
            <p:ph type="sldNum" sz="quarter" idx="12"/>
          </p:nvPr>
        </p:nvSpPr>
        <p:spPr>
          <a:xfrm>
            <a:off x="7162800" y="6492240"/>
            <a:ext cx="1981200" cy="365760"/>
          </a:xfrm>
        </p:spPr>
        <p:txBody>
          <a:bodyPr/>
          <a:lstStyle/>
          <a:p>
            <a:pPr algn="r"/>
            <a:fld id="{D4B5ADC2-7248-4799-8E52-477E151C3EE9}" type="slidenum">
              <a:rPr lang="fr-FR" b="1" smtClean="0">
                <a:solidFill>
                  <a:srgbClr val="FFFFFF"/>
                </a:solidFill>
              </a:rPr>
              <a:pPr algn="r"/>
              <a:t>‹N°›</a:t>
            </a:fld>
            <a:endParaRPr lang="fr-FR" dirty="0"/>
          </a:p>
        </p:txBody>
      </p:sp>
      <p:sp>
        <p:nvSpPr>
          <p:cNvPr id="7" name="ZoneTexte 6"/>
          <p:cNvSpPr txBox="1"/>
          <p:nvPr userDrawn="1"/>
        </p:nvSpPr>
        <p:spPr>
          <a:xfrm>
            <a:off x="-30989" y="-39216"/>
            <a:ext cx="1604927" cy="230832"/>
          </a:xfrm>
          <a:prstGeom prst="rect">
            <a:avLst/>
          </a:prstGeom>
          <a:noFill/>
        </p:spPr>
        <p:txBody>
          <a:bodyPr wrap="none" rtlCol="0">
            <a:spAutoFit/>
          </a:bodyPr>
          <a:lstStyle/>
          <a:p>
            <a:r>
              <a:rPr lang="fr-FR" sz="900" dirty="0"/>
              <a:t>Didier </a:t>
            </a:r>
            <a:r>
              <a:rPr lang="fr-FR" sz="900" dirty="0" err="1"/>
              <a:t>Cuménal</a:t>
            </a:r>
            <a:r>
              <a:rPr lang="fr-FR" sz="900" dirty="0"/>
              <a:t>,</a:t>
            </a:r>
            <a:r>
              <a:rPr lang="fr-FR" sz="900" baseline="0" dirty="0"/>
              <a:t>  7 mars 2016</a:t>
            </a:r>
            <a:endParaRPr lang="fr-FR" sz="900" dirty="0"/>
          </a:p>
        </p:txBody>
      </p:sp>
      <p:sp>
        <p:nvSpPr>
          <p:cNvPr id="3" name="Rectangle 2"/>
          <p:cNvSpPr/>
          <p:nvPr userDrawn="1"/>
        </p:nvSpPr>
        <p:spPr>
          <a:xfrm>
            <a:off x="31399" y="6611779"/>
            <a:ext cx="1661031" cy="246221"/>
          </a:xfrm>
          <a:prstGeom prst="rect">
            <a:avLst/>
          </a:prstGeom>
        </p:spPr>
        <p:txBody>
          <a:bodyPr wrap="none">
            <a:spAutoFit/>
          </a:bodyPr>
          <a:lstStyle/>
          <a:p>
            <a:pPr algn="ctr"/>
            <a:r>
              <a:rPr lang="fr-FR" sz="1000" dirty="0">
                <a:solidFill>
                  <a:schemeClr val="tx1"/>
                </a:solidFill>
              </a:rPr>
              <a:t>Didier </a:t>
            </a:r>
            <a:r>
              <a:rPr lang="fr-FR" sz="1000" dirty="0" err="1">
                <a:solidFill>
                  <a:schemeClr val="tx1"/>
                </a:solidFill>
              </a:rPr>
              <a:t>Cuménal</a:t>
            </a:r>
            <a:r>
              <a:rPr lang="fr-FR" sz="1000" dirty="0">
                <a:solidFill>
                  <a:schemeClr val="tx1"/>
                </a:solidFill>
              </a:rPr>
              <a:t>,</a:t>
            </a:r>
            <a:r>
              <a:rPr lang="fr-FR" sz="1000" baseline="0" dirty="0">
                <a:solidFill>
                  <a:schemeClr val="tx1"/>
                </a:solidFill>
              </a:rPr>
              <a:t>  mars 2016</a:t>
            </a:r>
            <a:endParaRPr lang="fr-FR" sz="10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latinLnBrk="0">
              <a:buNone/>
              <a:defRPr lang="fr-FR" sz="3200" b="0" cap="none" baseline="0"/>
            </a:lvl1pPr>
          </a:lstStyle>
          <a:p>
            <a:r>
              <a:rPr lang="fr-FR"/>
              <a:t>Modifiez le style du titre</a:t>
            </a:r>
          </a:p>
        </p:txBody>
      </p:sp>
      <p:sp>
        <p:nvSpPr>
          <p:cNvPr id="3" name="Text Placeholder 2"/>
          <p:cNvSpPr>
            <a:spLocks noGrp="1"/>
          </p:cNvSpPr>
          <p:nvPr>
            <p:ph type="body" idx="1"/>
          </p:nvPr>
        </p:nvSpPr>
        <p:spPr>
          <a:xfrm>
            <a:off x="1295400" y="4267200"/>
            <a:ext cx="6781800" cy="1143000"/>
          </a:xfrm>
        </p:spPr>
        <p:txBody>
          <a:bodyPr anchor="t" anchorCtr="0"/>
          <a:lstStyle>
            <a:lvl1pPr algn="r" latinLnBrk="0">
              <a:buNone/>
              <a:defRPr lang="fr-FR" sz="2000">
                <a:solidFill>
                  <a:schemeClr val="tx1">
                    <a:tint val="75000"/>
                  </a:schemeClr>
                </a:solidFill>
              </a:defRPr>
            </a:lvl1pPr>
            <a:lvl2pPr>
              <a:buNone/>
              <a:defRPr lang="fr-FR" sz="1800">
                <a:solidFill>
                  <a:schemeClr val="tx1">
                    <a:tint val="75000"/>
                  </a:schemeClr>
                </a:solidFill>
              </a:defRPr>
            </a:lvl2pPr>
            <a:lvl3pPr>
              <a:buNone/>
              <a:defRPr lang="fr-FR" sz="1600">
                <a:solidFill>
                  <a:schemeClr val="tx1">
                    <a:tint val="75000"/>
                  </a:schemeClr>
                </a:solidFill>
              </a:defRPr>
            </a:lvl3pPr>
            <a:lvl4pPr>
              <a:buNone/>
              <a:defRPr lang="fr-FR" sz="1400">
                <a:solidFill>
                  <a:schemeClr val="tx1">
                    <a:tint val="75000"/>
                  </a:schemeClr>
                </a:solidFill>
              </a:defRPr>
            </a:lvl4pPr>
            <a:lvl5pPr>
              <a:buNone/>
              <a:defRPr lang="fr-FR" sz="1400">
                <a:solidFill>
                  <a:schemeClr val="tx1">
                    <a:tint val="75000"/>
                  </a:schemeClr>
                </a:solidFill>
              </a:defRPr>
            </a:lvl5pPr>
          </a:lstStyle>
          <a:p>
            <a:pPr lvl="0"/>
            <a:r>
              <a:rPr lang="fr-FR"/>
              <a:t>Modifier les styles du texte du masque</a:t>
            </a:r>
          </a:p>
        </p:txBody>
      </p:sp>
      <p:sp>
        <p:nvSpPr>
          <p:cNvPr id="4" name="Date Placeholder 3"/>
          <p:cNvSpPr>
            <a:spLocks noGrp="1"/>
          </p:cNvSpPr>
          <p:nvPr>
            <p:ph type="dt" sz="half" idx="10"/>
          </p:nvPr>
        </p:nvSpPr>
        <p:spPr>
          <a:xfrm>
            <a:off x="6400800" y="6355080"/>
            <a:ext cx="2286000" cy="365760"/>
          </a:xfrm>
        </p:spPr>
        <p:txBody>
          <a:bodyPr/>
          <a:lstStyle/>
          <a:p>
            <a:fld id="{9D1511B3-8FAA-4780-9D51-CDDF4BA1DECA}" type="datetime1">
              <a:rPr lang="fr-FR" smtClean="0"/>
              <a:t>10/03/2016</a:t>
            </a:fld>
            <a:endParaRPr lang="fr-FR"/>
          </a:p>
        </p:txBody>
      </p:sp>
      <p:sp>
        <p:nvSpPr>
          <p:cNvPr id="5" name="Footer Placeholder 4"/>
          <p:cNvSpPr>
            <a:spLocks noGrp="1"/>
          </p:cNvSpPr>
          <p:nvPr>
            <p:ph type="ftr" sz="quarter" idx="11"/>
          </p:nvPr>
        </p:nvSpPr>
        <p:spPr>
          <a:xfrm>
            <a:off x="2898648" y="6355080"/>
            <a:ext cx="3474720" cy="365760"/>
          </a:xfrm>
        </p:spPr>
        <p:txBody>
          <a:bodyPr/>
          <a:lstStyle/>
          <a:p>
            <a:endParaRPr lang="fr-FR"/>
          </a:p>
        </p:txBody>
      </p:sp>
      <p:sp>
        <p:nvSpPr>
          <p:cNvPr id="6" name="Slide Number Placeholder 5"/>
          <p:cNvSpPr>
            <a:spLocks noGrp="1"/>
          </p:cNvSpPr>
          <p:nvPr>
            <p:ph type="sldNum" sz="quarter" idx="12"/>
          </p:nvPr>
        </p:nvSpPr>
        <p:spPr>
          <a:xfrm>
            <a:off x="1069848" y="6355080"/>
            <a:ext cx="1520952" cy="365760"/>
          </a:xfrm>
        </p:spPr>
        <p:txBody>
          <a:bodyPr/>
          <a:lstStyle/>
          <a:p>
            <a:fld id="{147C1B20-DEF4-46E3-B77F-0FB6B8193D90}" type="slidenum">
              <a:rPr/>
              <a:pPr/>
              <a:t>‹N°›</a:t>
            </a:fld>
            <a:endParaRPr lang="fr-F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fr-FR"/>
              <a:t>Modifiez le style du titre</a:t>
            </a:r>
          </a:p>
        </p:txBody>
      </p:sp>
      <p:sp>
        <p:nvSpPr>
          <p:cNvPr id="5" name="Date Placeholder 4"/>
          <p:cNvSpPr>
            <a:spLocks noGrp="1"/>
          </p:cNvSpPr>
          <p:nvPr>
            <p:ph type="dt" sz="half" idx="10"/>
          </p:nvPr>
        </p:nvSpPr>
        <p:spPr/>
        <p:txBody>
          <a:bodyPr/>
          <a:lstStyle/>
          <a:p>
            <a:fld id="{1383B364-166C-48AE-BC3A-561A17278875}" type="datetime1">
              <a:rPr lang="fr-FR" smtClean="0"/>
              <a:t>10/03/2016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47C1B20-DEF4-46E3-B77F-0FB6B8193D90}" type="slidenum">
              <a:rPr/>
              <a:pPr/>
              <a:t>‹N°›</a:t>
            </a:fld>
            <a:endParaRPr lang="fr-FR"/>
          </a:p>
        </p:txBody>
      </p:sp>
      <p:sp>
        <p:nvSpPr>
          <p:cNvPr id="9" name="Content Placeholder 8"/>
          <p:cNvSpPr>
            <a:spLocks noGrp="1"/>
          </p:cNvSpPr>
          <p:nvPr>
            <p:ph sz="quarter" idx="1"/>
          </p:nvPr>
        </p:nvSpPr>
        <p:spPr>
          <a:xfrm>
            <a:off x="457200" y="1219200"/>
            <a:ext cx="4041648" cy="49377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Content Placeholder 10"/>
          <p:cNvSpPr>
            <a:spLocks noGrp="1"/>
          </p:cNvSpPr>
          <p:nvPr>
            <p:ph sz="quarter" idx="2"/>
          </p:nvPr>
        </p:nvSpPr>
        <p:spPr>
          <a:xfrm>
            <a:off x="4632198" y="1216152"/>
            <a:ext cx="4041648" cy="49377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latinLnBrk="0">
              <a:defRPr lang="fr-FR"/>
            </a:lvl1pPr>
          </a:lstStyle>
          <a:p>
            <a:r>
              <a:rPr lang="fr-FR"/>
              <a:t>Modifiez le style du titre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latinLnBrk="0">
              <a:buNone/>
              <a:defRPr lang="fr-FR" sz="2400" b="1">
                <a:solidFill>
                  <a:schemeClr val="accent2"/>
                </a:solidFill>
              </a:defRPr>
            </a:lvl1pPr>
            <a:lvl2pPr>
              <a:buNone/>
              <a:defRPr lang="fr-FR" sz="2000" b="1"/>
            </a:lvl2pPr>
            <a:lvl3pPr>
              <a:buNone/>
              <a:defRPr lang="fr-FR" sz="1800" b="1"/>
            </a:lvl3pPr>
            <a:lvl4pPr>
              <a:buNone/>
              <a:defRPr lang="fr-FR" sz="1600" b="1"/>
            </a:lvl4pPr>
            <a:lvl5pPr>
              <a:buNone/>
              <a:defRPr lang="fr-FR" sz="1600" b="1"/>
            </a:lvl5pPr>
          </a:lstStyle>
          <a:p>
            <a:pPr lvl="0"/>
            <a:r>
              <a:rPr lang="fr-FR"/>
              <a:t>Modifier les styles du texte du masque</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latinLnBrk="0">
              <a:buNone/>
              <a:defRPr lang="fr-FR" sz="2400" b="1">
                <a:solidFill>
                  <a:schemeClr val="accent2"/>
                </a:solidFill>
              </a:defRPr>
            </a:lvl1pPr>
            <a:lvl2pPr>
              <a:buNone/>
              <a:defRPr lang="fr-FR" sz="2000" b="1"/>
            </a:lvl2pPr>
            <a:lvl3pPr>
              <a:buNone/>
              <a:defRPr lang="fr-FR" sz="1800" b="1"/>
            </a:lvl3pPr>
            <a:lvl4pPr>
              <a:buNone/>
              <a:defRPr lang="fr-FR" sz="1600" b="1"/>
            </a:lvl4pPr>
            <a:lvl5pPr>
              <a:buNone/>
              <a:defRPr lang="fr-FR" sz="1600" b="1"/>
            </a:lvl5pPr>
          </a:lstStyle>
          <a:p>
            <a:pPr lvl="0"/>
            <a:r>
              <a:rPr lang="fr-FR"/>
              <a:t>Modifier les styles du texte du masque</a:t>
            </a:r>
          </a:p>
        </p:txBody>
      </p:sp>
      <p:sp>
        <p:nvSpPr>
          <p:cNvPr id="7" name="Date Placeholder 6"/>
          <p:cNvSpPr>
            <a:spLocks noGrp="1"/>
          </p:cNvSpPr>
          <p:nvPr>
            <p:ph type="dt" sz="half" idx="10"/>
          </p:nvPr>
        </p:nvSpPr>
        <p:spPr/>
        <p:txBody>
          <a:bodyPr/>
          <a:lstStyle/>
          <a:p>
            <a:fld id="{9143C516-9CB7-4ED4-AB9C-6CB52C36F245}" type="datetime1">
              <a:rPr lang="fr-FR" smtClean="0"/>
              <a:t>10/03/2016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47C1B20-DEF4-46E3-B77F-0FB6B8193D90}" type="slidenum">
              <a:rPr/>
              <a:pPr/>
              <a:t>‹N°›</a:t>
            </a:fld>
            <a:endParaRPr lang="fr-FR"/>
          </a:p>
        </p:txBody>
      </p:sp>
      <p:sp>
        <p:nvSpPr>
          <p:cNvPr id="11" name="Content Placeholder 10"/>
          <p:cNvSpPr>
            <a:spLocks noGrp="1"/>
          </p:cNvSpPr>
          <p:nvPr>
            <p:ph sz="quarter" idx="2"/>
          </p:nvPr>
        </p:nvSpPr>
        <p:spPr>
          <a:xfrm>
            <a:off x="457200" y="2133600"/>
            <a:ext cx="4038600" cy="40386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Content Placeholder 12"/>
          <p:cNvSpPr>
            <a:spLocks noGrp="1"/>
          </p:cNvSpPr>
          <p:nvPr>
            <p:ph sz="quarter" idx="4"/>
          </p:nvPr>
        </p:nvSpPr>
        <p:spPr>
          <a:xfrm>
            <a:off x="4648200" y="2133600"/>
            <a:ext cx="4038600" cy="40386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fr-FR"/>
              <a:t>Modifiez le style du titre</a:t>
            </a:r>
          </a:p>
        </p:txBody>
      </p:sp>
      <p:sp>
        <p:nvSpPr>
          <p:cNvPr id="3" name="Date Placeholder 2"/>
          <p:cNvSpPr>
            <a:spLocks noGrp="1"/>
          </p:cNvSpPr>
          <p:nvPr>
            <p:ph type="dt" sz="half" idx="10"/>
          </p:nvPr>
        </p:nvSpPr>
        <p:spPr/>
        <p:txBody>
          <a:bodyPr/>
          <a:lstStyle/>
          <a:p>
            <a:fld id="{7A6FD703-AC4C-43CE-BE11-02992CB8A116}" type="datetime1">
              <a:rPr lang="fr-FR" smtClean="0"/>
              <a:t>10/03/2016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4B5ADC2-7248-4799-8E52-477E151C3EE9}" type="slidenum">
              <a:rPr lang="fr-FR" sz="1400" b="1">
                <a:solidFill>
                  <a:srgbClr val="FFFFFF"/>
                </a:solidFill>
              </a:rPr>
              <a:pPr/>
              <a:t>‹N°›</a:t>
            </a:fld>
            <a:endParaRPr lang="fr-FR"/>
          </a:p>
        </p:txBody>
      </p:sp>
      <p:sp>
        <p:nvSpPr>
          <p:cNvPr id="6" name="Shape 5"/>
          <p:cNvSpPr>
            <a:spLocks noChangeAspect="1"/>
          </p:cNvSpPr>
          <p:nvPr/>
        </p:nvSpPr>
        <p:spPr>
          <a:xfrm rot="5400000">
            <a:off x="419100"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EBF70-0754-4C06-9E15-ACC55DBE1F83}" type="datetime1">
              <a:rPr lang="fr-FR" smtClean="0"/>
              <a:t>10/03/2016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47C1B20-DEF4-46E3-B77F-0FB6B8193D90}" type="slidenum">
              <a:rPr/>
              <a:pPr/>
              <a:t>‹N°›</a:t>
            </a:fld>
            <a:endParaRPr lang="fr-F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fr-FR"/>
          </a:p>
        </p:txBody>
      </p:sp>
      <p:sp>
        <p:nvSpPr>
          <p:cNvPr id="6" name="Shap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latinLnBrk="0">
              <a:buNone/>
              <a:defRPr lang="fr-FR" sz="2000" b="1">
                <a:solidFill>
                  <a:schemeClr val="tx2"/>
                </a:solidFill>
                <a:latin typeface="+mn-lt"/>
                <a:ea typeface="+mn-lt"/>
                <a:cs typeface="+mn-lt"/>
              </a:defRPr>
            </a:lvl1pPr>
          </a:lstStyle>
          <a:p>
            <a:r>
              <a:rPr lang="fr-FR"/>
              <a:t>Modifiez le style du titre</a:t>
            </a:r>
          </a:p>
        </p:txBody>
      </p:sp>
      <p:sp>
        <p:nvSpPr>
          <p:cNvPr id="3" name="Text Placeholder 2"/>
          <p:cNvSpPr>
            <a:spLocks noGrp="1"/>
          </p:cNvSpPr>
          <p:nvPr>
            <p:ph type="body" idx="2"/>
          </p:nvPr>
        </p:nvSpPr>
        <p:spPr>
          <a:xfrm>
            <a:off x="6324600" y="1219200"/>
            <a:ext cx="2514600" cy="4843463"/>
          </a:xfrm>
        </p:spPr>
        <p:txBody>
          <a:bodyPr/>
          <a:lstStyle>
            <a:lvl1pPr marL="0" indent="0" latinLnBrk="0">
              <a:lnSpc>
                <a:spcPts val="2200"/>
              </a:lnSpc>
              <a:spcAft>
                <a:spcPts val="1000"/>
              </a:spcAft>
              <a:buNone/>
              <a:defRPr lang="fr-FR" sz="1600">
                <a:solidFill>
                  <a:schemeClr val="tx2"/>
                </a:solidFill>
              </a:defRPr>
            </a:lvl1pPr>
            <a:lvl2pPr>
              <a:buNone/>
              <a:defRPr lang="fr-FR" sz="1200"/>
            </a:lvl2pPr>
            <a:lvl3pPr>
              <a:buNone/>
              <a:defRPr lang="fr-FR" sz="1000"/>
            </a:lvl3pPr>
            <a:lvl4pPr>
              <a:buNone/>
              <a:defRPr lang="fr-FR" sz="900"/>
            </a:lvl4pPr>
            <a:lvl5pPr>
              <a:buNone/>
              <a:defRPr lang="fr-FR" sz="900"/>
            </a:lvl5pPr>
          </a:lstStyle>
          <a:p>
            <a:pPr lvl="0"/>
            <a:r>
              <a:rPr lang="fr-FR"/>
              <a:t>Modifier les styles du texte du masque</a:t>
            </a:r>
          </a:p>
        </p:txBody>
      </p:sp>
      <p:sp>
        <p:nvSpPr>
          <p:cNvPr id="5" name="Date Placeholder 4"/>
          <p:cNvSpPr>
            <a:spLocks noGrp="1"/>
          </p:cNvSpPr>
          <p:nvPr>
            <p:ph type="dt" sz="half" idx="10"/>
          </p:nvPr>
        </p:nvSpPr>
        <p:spPr/>
        <p:txBody>
          <a:bodyPr/>
          <a:lstStyle/>
          <a:p>
            <a:fld id="{C9179C25-A40D-467A-8067-C83B208FE028}" type="datetime1">
              <a:rPr lang="fr-FR" smtClean="0"/>
              <a:t>10/03/2016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B5ADC2-7248-4799-8E52-477E151C3EE9}" type="slidenum">
              <a:rPr lang="fr-FR" sz="1400" b="1">
                <a:solidFill>
                  <a:srgbClr val="FFFFFF"/>
                </a:solidFill>
              </a:rPr>
              <a:pPr/>
              <a:t>‹N°›</a:t>
            </a:fld>
            <a:endParaRPr lang="fr-F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fr-F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fr-FR"/>
          </a:p>
        </p:txBody>
      </p:sp>
      <p:sp>
        <p:nvSpPr>
          <p:cNvPr id="9" name="Shap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12" name="Content Placeholder 11"/>
          <p:cNvSpPr>
            <a:spLocks noGrp="1"/>
          </p:cNvSpPr>
          <p:nvPr>
            <p:ph sz="quarter" idx="1"/>
          </p:nvPr>
        </p:nvSpPr>
        <p:spPr>
          <a:xfrm>
            <a:off x="304800" y="304800"/>
            <a:ext cx="5715000" cy="5715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latinLnBrk="0">
              <a:buNone/>
              <a:defRPr lang="fr-FR" sz="2000" b="0">
                <a:solidFill>
                  <a:schemeClr val="tx1"/>
                </a:solidFill>
              </a:defRPr>
            </a:lvl1pPr>
          </a:lstStyle>
          <a:p>
            <a:r>
              <a:rPr lang="fr-FR"/>
              <a:t>Modifiez le style du titre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latinLnBrk="0">
              <a:spcBef>
                <a:spcPts val="600"/>
              </a:spcBef>
              <a:buNone/>
              <a:defRPr lang="fr-FR" sz="3200"/>
            </a:lvl1pPr>
          </a:lstStyle>
          <a:p>
            <a:r>
              <a:rPr lang="fr-FR"/>
              <a:t>Cliquez sur l'icône pour ajouter une image</a:t>
            </a:r>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latinLnBrk="0">
              <a:buFontTx/>
              <a:buNone/>
              <a:defRPr lang="fr-FR" sz="1400"/>
            </a:lvl1pPr>
            <a:lvl2pPr>
              <a:defRPr lang="fr-FR" sz="1200"/>
            </a:lvl2pPr>
            <a:lvl3pPr>
              <a:defRPr lang="fr-FR" sz="1000"/>
            </a:lvl3pPr>
            <a:lvl4pPr>
              <a:defRPr lang="fr-FR" sz="900"/>
            </a:lvl4pPr>
            <a:lvl5pPr>
              <a:defRPr lang="fr-FR" sz="900"/>
            </a:lvl5pPr>
          </a:lstStyle>
          <a:p>
            <a:pPr lvl="0"/>
            <a:r>
              <a:rPr lang="fr-FR"/>
              <a:t>Modifier les styles du texte du masque</a:t>
            </a:r>
          </a:p>
        </p:txBody>
      </p:sp>
      <p:sp>
        <p:nvSpPr>
          <p:cNvPr id="5" name="Date Placeholder 4"/>
          <p:cNvSpPr>
            <a:spLocks noGrp="1"/>
          </p:cNvSpPr>
          <p:nvPr>
            <p:ph type="dt" sz="half" idx="10"/>
          </p:nvPr>
        </p:nvSpPr>
        <p:spPr/>
        <p:txBody>
          <a:bodyPr/>
          <a:lstStyle/>
          <a:p>
            <a:fld id="{27C08B50-D937-43CC-BB72-BB153F8D10F8}" type="datetime1">
              <a:rPr lang="fr-FR" smtClean="0"/>
              <a:t>10/03/2016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B5ADC2-7248-4799-8E52-477E151C3EE9}" type="slidenum">
              <a:rPr lang="fr-FR" sz="1400" b="1">
                <a:solidFill>
                  <a:srgbClr val="FFFFFF"/>
                </a:solidFill>
              </a:rPr>
              <a:pPr/>
              <a:t>‹N°›</a:t>
            </a:fld>
            <a:endParaRPr lang="fr-F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fr-FR"/>
          </a:p>
        </p:txBody>
      </p:sp>
      <p:sp>
        <p:nvSpPr>
          <p:cNvPr id="9" name="Shap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lang="fr-FR"/>
              <a:t>Cliquer ici pour modifier le style du titre du masque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a:p>
            <a:pPr lvl="6"/>
            <a:r>
              <a:rPr lang="fr-FR"/>
              <a:t>Septième niveau</a:t>
            </a:r>
          </a:p>
          <a:p>
            <a:pPr lvl="7"/>
            <a:r>
              <a:rPr lang="fr-FR"/>
              <a:t>Huitième niveau</a:t>
            </a:r>
          </a:p>
          <a:p>
            <a:pPr lvl="8"/>
            <a:r>
              <a:rPr lang="fr-FR"/>
              <a:t>Neuvième niveau</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latinLnBrk="0">
              <a:defRPr lang="fr-FR" sz="1400">
                <a:solidFill>
                  <a:schemeClr val="tx2"/>
                </a:solidFill>
              </a:defRPr>
            </a:lvl1pPr>
          </a:lstStyle>
          <a:p>
            <a:fld id="{14CA23D0-0866-46CF-BC01-49F6B3E53BE0}" type="datetime1">
              <a:rPr lang="fr-FR" smtClean="0"/>
              <a:t>10/03/2016</a:t>
            </a:fld>
            <a:endParaRPr lang="fr-FR" sz="140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latinLnBrk="0">
              <a:defRPr lang="fr-FR" sz="1400">
                <a:solidFill>
                  <a:schemeClr val="tx2"/>
                </a:solidFill>
              </a:defRPr>
            </a:lvl1pPr>
          </a:lstStyle>
          <a:p>
            <a:pPr algn="r"/>
            <a:endParaRPr lang="fr-FR" sz="140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latinLnBrk="0">
              <a:defRPr lang="fr-FR" sz="1400">
                <a:solidFill>
                  <a:schemeClr val="tx2"/>
                </a:solidFill>
              </a:defRPr>
            </a:lvl1pPr>
          </a:lstStyle>
          <a:p>
            <a:pPr algn="l"/>
            <a:fld id="{D4B5ADC2-7248-4799-8E52-477E151C3EE9}" type="slidenum">
              <a:rPr lang="fr-FR" sz="1400" b="1">
                <a:solidFill>
                  <a:srgbClr val="FFFFFF"/>
                </a:solidFill>
              </a:rPr>
              <a:pPr algn="l"/>
              <a:t>‹N°›</a:t>
            </a:fld>
            <a:endParaRPr lang="fr-FR" sz="160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fr-F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fr-FR"/>
          </a:p>
        </p:txBody>
      </p:sp>
      <p:sp>
        <p:nvSpPr>
          <p:cNvPr id="10" name="Shap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rtl="0" eaLnBrk="1" latinLnBrk="0" hangingPunct="1">
        <a:spcBef>
          <a:spcPct val="0"/>
        </a:spcBef>
        <a:buNone/>
        <a:defRPr lang="fr-FR"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lang="fr-FR"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lang="fr-FR"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lang="fr-FR"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lang="fr-FR"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lang="fr-F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lang="fr-FR" sz="1600" kern="120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lang="fr-FR" sz="1400" kern="120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lang="fr-FR" sz="1400" kern="120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lang="fr-FR" sz="1200" kern="1200">
          <a:solidFill>
            <a:schemeClr val="tx1"/>
          </a:solidFill>
          <a:latin typeface="+mn-lt"/>
          <a:ea typeface="+mn-ea"/>
          <a:cs typeface="+mn-cs"/>
        </a:defRPr>
      </a:lvl9pPr>
    </p:bodyStyle>
    <p:otherStyle>
      <a:lvl1pPr marL="0" algn="l" rtl="0" eaLnBrk="1" latinLnBrk="0" hangingPunct="1">
        <a:defRPr lang="fr-FR" kern="1200">
          <a:solidFill>
            <a:schemeClr val="tx1"/>
          </a:solidFill>
          <a:latin typeface="+mn-lt"/>
          <a:ea typeface="+mn-ea"/>
          <a:cs typeface="+mn-cs"/>
        </a:defRPr>
      </a:lvl1pPr>
      <a:lvl2pPr marL="457200" algn="l" rtl="0" eaLnBrk="1" hangingPunct="1">
        <a:defRPr lang="fr-FR" kern="1200">
          <a:solidFill>
            <a:schemeClr val="tx1"/>
          </a:solidFill>
          <a:latin typeface="+mn-lt"/>
          <a:ea typeface="+mn-ea"/>
          <a:cs typeface="+mn-cs"/>
        </a:defRPr>
      </a:lvl2pPr>
      <a:lvl3pPr marL="914400" algn="l" rtl="0" eaLnBrk="1" hangingPunct="1">
        <a:defRPr lang="fr-FR" kern="1200">
          <a:solidFill>
            <a:schemeClr val="tx1"/>
          </a:solidFill>
          <a:latin typeface="+mn-lt"/>
          <a:ea typeface="+mn-ea"/>
          <a:cs typeface="+mn-cs"/>
        </a:defRPr>
      </a:lvl3pPr>
      <a:lvl4pPr marL="1371600" algn="l" rtl="0" eaLnBrk="1" hangingPunct="1">
        <a:defRPr lang="fr-FR" kern="1200">
          <a:solidFill>
            <a:schemeClr val="tx1"/>
          </a:solidFill>
          <a:latin typeface="+mn-lt"/>
          <a:ea typeface="+mn-ea"/>
          <a:cs typeface="+mn-cs"/>
        </a:defRPr>
      </a:lvl4pPr>
      <a:lvl5pPr marL="1828800" algn="l" rtl="0" eaLnBrk="1" hangingPunct="1">
        <a:defRPr lang="fr-FR" kern="1200">
          <a:solidFill>
            <a:schemeClr val="tx1"/>
          </a:solidFill>
          <a:latin typeface="+mn-lt"/>
          <a:ea typeface="+mn-ea"/>
          <a:cs typeface="+mn-cs"/>
        </a:defRPr>
      </a:lvl5pPr>
      <a:lvl6pPr marL="2286000" algn="l" rtl="0" eaLnBrk="1" hangingPunct="1">
        <a:defRPr lang="fr-FR" kern="1200">
          <a:solidFill>
            <a:schemeClr val="tx1"/>
          </a:solidFill>
          <a:latin typeface="+mn-lt"/>
          <a:ea typeface="+mn-ea"/>
          <a:cs typeface="+mn-cs"/>
        </a:defRPr>
      </a:lvl6pPr>
      <a:lvl7pPr marL="2743200" algn="l" rtl="0" eaLnBrk="1" hangingPunct="1">
        <a:defRPr lang="fr-FR" kern="1200">
          <a:solidFill>
            <a:schemeClr val="tx1"/>
          </a:solidFill>
          <a:latin typeface="+mn-lt"/>
          <a:ea typeface="+mn-ea"/>
          <a:cs typeface="+mn-cs"/>
        </a:defRPr>
      </a:lvl7pPr>
      <a:lvl8pPr marL="3200400" algn="l" rtl="0" eaLnBrk="1" hangingPunct="1">
        <a:defRPr lang="fr-FR" kern="1200">
          <a:solidFill>
            <a:schemeClr val="tx1"/>
          </a:solidFill>
          <a:latin typeface="+mn-lt"/>
          <a:ea typeface="+mn-ea"/>
          <a:cs typeface="+mn-cs"/>
        </a:defRPr>
      </a:lvl8pPr>
      <a:lvl9pPr marL="3657600" algn="l" rtl="0" eaLnBrk="1" hangingPunct="1">
        <a:defRPr lang="fr-F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gif"/><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1.xml"/><Relationship Id="rId2" Type="http://schemas.openxmlformats.org/officeDocument/2006/relationships/tags" Target="../tags/tag2.xml"/><Relationship Id="rId16" Type="http://schemas.openxmlformats.org/officeDocument/2006/relationships/image" Target="../media/image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5" Type="http://schemas.openxmlformats.org/officeDocument/2006/relationships/image" Target="../media/image5.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23.wmf"/><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notesSlide" Target="../notesSlides/notesSlide5.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slideLayout" Target="../slideLayouts/slideLayout2.xml"/><Relationship Id="rId5" Type="http://schemas.openxmlformats.org/officeDocument/2006/relationships/tags" Target="../tags/tag6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25.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2.xml"/><Relationship Id="rId5" Type="http://schemas.openxmlformats.org/officeDocument/2006/relationships/tags" Target="../tags/tag74.xml"/><Relationship Id="rId4" Type="http://schemas.openxmlformats.org/officeDocument/2006/relationships/tags" Target="../tags/tag73.xml"/></Relationships>
</file>

<file path=ppt/slides/_rels/slide12.xml.rels><?xml version="1.0" encoding="UTF-8" standalone="yes"?>
<Relationships xmlns="http://schemas.openxmlformats.org/package/2006/relationships"><Relationship Id="rId13" Type="http://schemas.openxmlformats.org/officeDocument/2006/relationships/tags" Target="../tags/tag87.xml"/><Relationship Id="rId18" Type="http://schemas.openxmlformats.org/officeDocument/2006/relationships/tags" Target="../tags/tag92.xml"/><Relationship Id="rId26" Type="http://schemas.openxmlformats.org/officeDocument/2006/relationships/tags" Target="../tags/tag100.xml"/><Relationship Id="rId21" Type="http://schemas.openxmlformats.org/officeDocument/2006/relationships/tags" Target="../tags/tag95.xml"/><Relationship Id="rId34" Type="http://schemas.openxmlformats.org/officeDocument/2006/relationships/tags" Target="../tags/tag108.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5" Type="http://schemas.openxmlformats.org/officeDocument/2006/relationships/tags" Target="../tags/tag99.xml"/><Relationship Id="rId33" Type="http://schemas.openxmlformats.org/officeDocument/2006/relationships/tags" Target="../tags/tag107.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tags" Target="../tags/tag94.xml"/><Relationship Id="rId29" Type="http://schemas.openxmlformats.org/officeDocument/2006/relationships/tags" Target="../tags/tag103.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24" Type="http://schemas.openxmlformats.org/officeDocument/2006/relationships/tags" Target="../tags/tag98.xml"/><Relationship Id="rId32" Type="http://schemas.openxmlformats.org/officeDocument/2006/relationships/tags" Target="../tags/tag106.xml"/><Relationship Id="rId37" Type="http://schemas.openxmlformats.org/officeDocument/2006/relationships/notesSlide" Target="../notesSlides/notesSlide6.xml"/><Relationship Id="rId5" Type="http://schemas.openxmlformats.org/officeDocument/2006/relationships/tags" Target="../tags/tag79.xml"/><Relationship Id="rId15" Type="http://schemas.openxmlformats.org/officeDocument/2006/relationships/tags" Target="../tags/tag89.xml"/><Relationship Id="rId23" Type="http://schemas.openxmlformats.org/officeDocument/2006/relationships/tags" Target="../tags/tag97.xml"/><Relationship Id="rId28" Type="http://schemas.openxmlformats.org/officeDocument/2006/relationships/tags" Target="../tags/tag102.xml"/><Relationship Id="rId36" Type="http://schemas.openxmlformats.org/officeDocument/2006/relationships/slideLayout" Target="../slideLayouts/slideLayout2.xml"/><Relationship Id="rId10" Type="http://schemas.openxmlformats.org/officeDocument/2006/relationships/tags" Target="../tags/tag84.xml"/><Relationship Id="rId19" Type="http://schemas.openxmlformats.org/officeDocument/2006/relationships/tags" Target="../tags/tag93.xml"/><Relationship Id="rId31" Type="http://schemas.openxmlformats.org/officeDocument/2006/relationships/tags" Target="../tags/tag105.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tags" Target="../tags/tag96.xml"/><Relationship Id="rId27" Type="http://schemas.openxmlformats.org/officeDocument/2006/relationships/tags" Target="../tags/tag101.xml"/><Relationship Id="rId30" Type="http://schemas.openxmlformats.org/officeDocument/2006/relationships/tags" Target="../tags/tag104.xml"/><Relationship Id="rId35" Type="http://schemas.openxmlformats.org/officeDocument/2006/relationships/tags" Target="../tags/tag109.xml"/><Relationship Id="rId8" Type="http://schemas.openxmlformats.org/officeDocument/2006/relationships/tags" Target="../tags/tag82.xml"/><Relationship Id="rId3" Type="http://schemas.openxmlformats.org/officeDocument/2006/relationships/tags" Target="../tags/tag77.xml"/></Relationships>
</file>

<file path=ppt/slides/_rels/slide13.xml.rels><?xml version="1.0" encoding="UTF-8" standalone="yes"?>
<Relationships xmlns="http://schemas.openxmlformats.org/package/2006/relationships"><Relationship Id="rId13" Type="http://schemas.openxmlformats.org/officeDocument/2006/relationships/tags" Target="../tags/tag122.xml"/><Relationship Id="rId18" Type="http://schemas.openxmlformats.org/officeDocument/2006/relationships/tags" Target="../tags/tag127.xml"/><Relationship Id="rId26" Type="http://schemas.openxmlformats.org/officeDocument/2006/relationships/tags" Target="../tags/tag135.xml"/><Relationship Id="rId39" Type="http://schemas.openxmlformats.org/officeDocument/2006/relationships/tags" Target="../tags/tag148.xml"/><Relationship Id="rId21" Type="http://schemas.openxmlformats.org/officeDocument/2006/relationships/tags" Target="../tags/tag130.xml"/><Relationship Id="rId34" Type="http://schemas.openxmlformats.org/officeDocument/2006/relationships/tags" Target="../tags/tag143.xml"/><Relationship Id="rId42" Type="http://schemas.openxmlformats.org/officeDocument/2006/relationships/tags" Target="../tags/tag151.xml"/><Relationship Id="rId47" Type="http://schemas.openxmlformats.org/officeDocument/2006/relationships/tags" Target="../tags/tag156.xml"/><Relationship Id="rId50" Type="http://schemas.openxmlformats.org/officeDocument/2006/relationships/tags" Target="../tags/tag159.xml"/><Relationship Id="rId7" Type="http://schemas.openxmlformats.org/officeDocument/2006/relationships/tags" Target="../tags/tag116.xml"/><Relationship Id="rId2" Type="http://schemas.openxmlformats.org/officeDocument/2006/relationships/tags" Target="../tags/tag111.xml"/><Relationship Id="rId16" Type="http://schemas.openxmlformats.org/officeDocument/2006/relationships/tags" Target="../tags/tag125.xml"/><Relationship Id="rId29" Type="http://schemas.openxmlformats.org/officeDocument/2006/relationships/tags" Target="../tags/tag138.xml"/><Relationship Id="rId11" Type="http://schemas.openxmlformats.org/officeDocument/2006/relationships/tags" Target="../tags/tag120.xml"/><Relationship Id="rId24" Type="http://schemas.openxmlformats.org/officeDocument/2006/relationships/tags" Target="../tags/tag133.xml"/><Relationship Id="rId32" Type="http://schemas.openxmlformats.org/officeDocument/2006/relationships/tags" Target="../tags/tag141.xml"/><Relationship Id="rId37" Type="http://schemas.openxmlformats.org/officeDocument/2006/relationships/tags" Target="../tags/tag146.xml"/><Relationship Id="rId40" Type="http://schemas.openxmlformats.org/officeDocument/2006/relationships/tags" Target="../tags/tag149.xml"/><Relationship Id="rId45" Type="http://schemas.openxmlformats.org/officeDocument/2006/relationships/tags" Target="../tags/tag154.xml"/><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tags" Target="../tags/tag132.xml"/><Relationship Id="rId28" Type="http://schemas.openxmlformats.org/officeDocument/2006/relationships/tags" Target="../tags/tag137.xml"/><Relationship Id="rId36" Type="http://schemas.openxmlformats.org/officeDocument/2006/relationships/tags" Target="../tags/tag145.xml"/><Relationship Id="rId49" Type="http://schemas.openxmlformats.org/officeDocument/2006/relationships/tags" Target="../tags/tag158.xml"/><Relationship Id="rId10" Type="http://schemas.openxmlformats.org/officeDocument/2006/relationships/tags" Target="../tags/tag119.xml"/><Relationship Id="rId19" Type="http://schemas.openxmlformats.org/officeDocument/2006/relationships/tags" Target="../tags/tag128.xml"/><Relationship Id="rId31" Type="http://schemas.openxmlformats.org/officeDocument/2006/relationships/tags" Target="../tags/tag140.xml"/><Relationship Id="rId44" Type="http://schemas.openxmlformats.org/officeDocument/2006/relationships/tags" Target="../tags/tag153.xml"/><Relationship Id="rId52" Type="http://schemas.openxmlformats.org/officeDocument/2006/relationships/image" Target="../media/image2.jpeg"/><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tags" Target="../tags/tag131.xml"/><Relationship Id="rId27" Type="http://schemas.openxmlformats.org/officeDocument/2006/relationships/tags" Target="../tags/tag136.xml"/><Relationship Id="rId30" Type="http://schemas.openxmlformats.org/officeDocument/2006/relationships/tags" Target="../tags/tag139.xml"/><Relationship Id="rId35" Type="http://schemas.openxmlformats.org/officeDocument/2006/relationships/tags" Target="../tags/tag144.xml"/><Relationship Id="rId43" Type="http://schemas.openxmlformats.org/officeDocument/2006/relationships/tags" Target="../tags/tag152.xml"/><Relationship Id="rId48" Type="http://schemas.openxmlformats.org/officeDocument/2006/relationships/tags" Target="../tags/tag157.xml"/><Relationship Id="rId8" Type="http://schemas.openxmlformats.org/officeDocument/2006/relationships/tags" Target="../tags/tag117.xml"/><Relationship Id="rId51" Type="http://schemas.openxmlformats.org/officeDocument/2006/relationships/slideLayout" Target="../slideLayouts/slideLayout7.xml"/><Relationship Id="rId3" Type="http://schemas.openxmlformats.org/officeDocument/2006/relationships/tags" Target="../tags/tag112.xml"/><Relationship Id="rId12" Type="http://schemas.openxmlformats.org/officeDocument/2006/relationships/tags" Target="../tags/tag121.xml"/><Relationship Id="rId17" Type="http://schemas.openxmlformats.org/officeDocument/2006/relationships/tags" Target="../tags/tag126.xml"/><Relationship Id="rId25" Type="http://schemas.openxmlformats.org/officeDocument/2006/relationships/tags" Target="../tags/tag134.xml"/><Relationship Id="rId33" Type="http://schemas.openxmlformats.org/officeDocument/2006/relationships/tags" Target="../tags/tag142.xml"/><Relationship Id="rId38" Type="http://schemas.openxmlformats.org/officeDocument/2006/relationships/tags" Target="../tags/tag147.xml"/><Relationship Id="rId46" Type="http://schemas.openxmlformats.org/officeDocument/2006/relationships/tags" Target="../tags/tag155.xml"/><Relationship Id="rId20" Type="http://schemas.openxmlformats.org/officeDocument/2006/relationships/tags" Target="../tags/tag129.xml"/><Relationship Id="rId41" Type="http://schemas.openxmlformats.org/officeDocument/2006/relationships/tags" Target="../tags/tag150.xml"/><Relationship Id="rId1" Type="http://schemas.openxmlformats.org/officeDocument/2006/relationships/tags" Target="../tags/tag110.xml"/><Relationship Id="rId6" Type="http://schemas.openxmlformats.org/officeDocument/2006/relationships/tags" Target="../tags/tag115.xml"/></Relationships>
</file>

<file path=ppt/slides/_rels/slide14.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tags" Target="../tags/tag177.xml"/><Relationship Id="rId3" Type="http://schemas.openxmlformats.org/officeDocument/2006/relationships/tags" Target="../tags/tag162.xml"/><Relationship Id="rId21" Type="http://schemas.openxmlformats.org/officeDocument/2006/relationships/slideLayout" Target="../slideLayouts/slideLayout7.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tags" Target="../tags/tag176.xml"/><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5" Type="http://schemas.openxmlformats.org/officeDocument/2006/relationships/tags" Target="../tags/tag164.xml"/><Relationship Id="rId15" Type="http://schemas.openxmlformats.org/officeDocument/2006/relationships/tags" Target="../tags/tag174.xml"/><Relationship Id="rId10" Type="http://schemas.openxmlformats.org/officeDocument/2006/relationships/tags" Target="../tags/tag169.xml"/><Relationship Id="rId19" Type="http://schemas.openxmlformats.org/officeDocument/2006/relationships/tags" Target="../tags/tag178.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image" Target="../media/image2.jpeg"/></Relationships>
</file>

<file path=ppt/slides/_rels/slide15.xml.rels><?xml version="1.0" encoding="UTF-8" standalone="yes"?>
<Relationships xmlns="http://schemas.openxmlformats.org/package/2006/relationships"><Relationship Id="rId13" Type="http://schemas.openxmlformats.org/officeDocument/2006/relationships/tags" Target="../tags/tag192.xml"/><Relationship Id="rId18" Type="http://schemas.openxmlformats.org/officeDocument/2006/relationships/tags" Target="../tags/tag197.xml"/><Relationship Id="rId26" Type="http://schemas.openxmlformats.org/officeDocument/2006/relationships/tags" Target="../tags/tag205.xml"/><Relationship Id="rId21" Type="http://schemas.openxmlformats.org/officeDocument/2006/relationships/tags" Target="../tags/tag200.xml"/><Relationship Id="rId34" Type="http://schemas.openxmlformats.org/officeDocument/2006/relationships/tags" Target="../tags/tag213.xml"/><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tags" Target="../tags/tag196.xml"/><Relationship Id="rId25" Type="http://schemas.openxmlformats.org/officeDocument/2006/relationships/tags" Target="../tags/tag204.xml"/><Relationship Id="rId33" Type="http://schemas.openxmlformats.org/officeDocument/2006/relationships/tags" Target="../tags/tag212.xml"/><Relationship Id="rId2" Type="http://schemas.openxmlformats.org/officeDocument/2006/relationships/tags" Target="../tags/tag181.xml"/><Relationship Id="rId16" Type="http://schemas.openxmlformats.org/officeDocument/2006/relationships/tags" Target="../tags/tag195.xml"/><Relationship Id="rId20" Type="http://schemas.openxmlformats.org/officeDocument/2006/relationships/tags" Target="../tags/tag199.xml"/><Relationship Id="rId29" Type="http://schemas.openxmlformats.org/officeDocument/2006/relationships/tags" Target="../tags/tag208.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24" Type="http://schemas.openxmlformats.org/officeDocument/2006/relationships/tags" Target="../tags/tag203.xml"/><Relationship Id="rId32" Type="http://schemas.openxmlformats.org/officeDocument/2006/relationships/tags" Target="../tags/tag211.xml"/><Relationship Id="rId37" Type="http://schemas.openxmlformats.org/officeDocument/2006/relationships/notesSlide" Target="../notesSlides/notesSlide7.xml"/><Relationship Id="rId5" Type="http://schemas.openxmlformats.org/officeDocument/2006/relationships/tags" Target="../tags/tag184.xml"/><Relationship Id="rId15" Type="http://schemas.openxmlformats.org/officeDocument/2006/relationships/tags" Target="../tags/tag194.xml"/><Relationship Id="rId23" Type="http://schemas.openxmlformats.org/officeDocument/2006/relationships/tags" Target="../tags/tag202.xml"/><Relationship Id="rId28" Type="http://schemas.openxmlformats.org/officeDocument/2006/relationships/tags" Target="../tags/tag207.xml"/><Relationship Id="rId36" Type="http://schemas.openxmlformats.org/officeDocument/2006/relationships/slideLayout" Target="../slideLayouts/slideLayout2.xml"/><Relationship Id="rId10" Type="http://schemas.openxmlformats.org/officeDocument/2006/relationships/tags" Target="../tags/tag189.xml"/><Relationship Id="rId19" Type="http://schemas.openxmlformats.org/officeDocument/2006/relationships/tags" Target="../tags/tag198.xml"/><Relationship Id="rId31" Type="http://schemas.openxmlformats.org/officeDocument/2006/relationships/tags" Target="../tags/tag210.xml"/><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tags" Target="../tags/tag193.xml"/><Relationship Id="rId22" Type="http://schemas.openxmlformats.org/officeDocument/2006/relationships/tags" Target="../tags/tag201.xml"/><Relationship Id="rId27" Type="http://schemas.openxmlformats.org/officeDocument/2006/relationships/tags" Target="../tags/tag206.xml"/><Relationship Id="rId30" Type="http://schemas.openxmlformats.org/officeDocument/2006/relationships/tags" Target="../tags/tag209.xml"/><Relationship Id="rId35" Type="http://schemas.openxmlformats.org/officeDocument/2006/relationships/tags" Target="../tags/tag214.xml"/><Relationship Id="rId8" Type="http://schemas.openxmlformats.org/officeDocument/2006/relationships/tags" Target="../tags/tag187.xml"/><Relationship Id="rId3" Type="http://schemas.openxmlformats.org/officeDocument/2006/relationships/tags" Target="../tags/tag182.xml"/></Relationships>
</file>

<file path=ppt/slides/_rels/slide16.xml.rels><?xml version="1.0" encoding="UTF-8" standalone="yes"?>
<Relationships xmlns="http://schemas.openxmlformats.org/package/2006/relationships"><Relationship Id="rId13" Type="http://schemas.openxmlformats.org/officeDocument/2006/relationships/tags" Target="../tags/tag227.xml"/><Relationship Id="rId18" Type="http://schemas.openxmlformats.org/officeDocument/2006/relationships/tags" Target="../tags/tag232.xml"/><Relationship Id="rId26" Type="http://schemas.openxmlformats.org/officeDocument/2006/relationships/tags" Target="../tags/tag240.xml"/><Relationship Id="rId39" Type="http://schemas.openxmlformats.org/officeDocument/2006/relationships/tags" Target="../tags/tag253.xml"/><Relationship Id="rId21" Type="http://schemas.openxmlformats.org/officeDocument/2006/relationships/tags" Target="../tags/tag235.xml"/><Relationship Id="rId34" Type="http://schemas.openxmlformats.org/officeDocument/2006/relationships/tags" Target="../tags/tag248.xml"/><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tags" Target="../tags/tag231.xml"/><Relationship Id="rId25" Type="http://schemas.openxmlformats.org/officeDocument/2006/relationships/tags" Target="../tags/tag239.xml"/><Relationship Id="rId33" Type="http://schemas.openxmlformats.org/officeDocument/2006/relationships/tags" Target="../tags/tag247.xml"/><Relationship Id="rId38" Type="http://schemas.openxmlformats.org/officeDocument/2006/relationships/tags" Target="../tags/tag252.xml"/><Relationship Id="rId2" Type="http://schemas.openxmlformats.org/officeDocument/2006/relationships/tags" Target="../tags/tag216.xml"/><Relationship Id="rId16" Type="http://schemas.openxmlformats.org/officeDocument/2006/relationships/tags" Target="../tags/tag230.xml"/><Relationship Id="rId20" Type="http://schemas.openxmlformats.org/officeDocument/2006/relationships/tags" Target="../tags/tag234.xml"/><Relationship Id="rId29" Type="http://schemas.openxmlformats.org/officeDocument/2006/relationships/tags" Target="../tags/tag243.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24" Type="http://schemas.openxmlformats.org/officeDocument/2006/relationships/tags" Target="../tags/tag238.xml"/><Relationship Id="rId32" Type="http://schemas.openxmlformats.org/officeDocument/2006/relationships/tags" Target="../tags/tag246.xml"/><Relationship Id="rId37" Type="http://schemas.openxmlformats.org/officeDocument/2006/relationships/tags" Target="../tags/tag251.xml"/><Relationship Id="rId40" Type="http://schemas.openxmlformats.org/officeDocument/2006/relationships/slideLayout" Target="../slideLayouts/slideLayout2.xml"/><Relationship Id="rId5" Type="http://schemas.openxmlformats.org/officeDocument/2006/relationships/tags" Target="../tags/tag219.xml"/><Relationship Id="rId15" Type="http://schemas.openxmlformats.org/officeDocument/2006/relationships/tags" Target="../tags/tag229.xml"/><Relationship Id="rId23" Type="http://schemas.openxmlformats.org/officeDocument/2006/relationships/tags" Target="../tags/tag237.xml"/><Relationship Id="rId28" Type="http://schemas.openxmlformats.org/officeDocument/2006/relationships/tags" Target="../tags/tag242.xml"/><Relationship Id="rId36" Type="http://schemas.openxmlformats.org/officeDocument/2006/relationships/tags" Target="../tags/tag250.xml"/><Relationship Id="rId10" Type="http://schemas.openxmlformats.org/officeDocument/2006/relationships/tags" Target="../tags/tag224.xml"/><Relationship Id="rId19" Type="http://schemas.openxmlformats.org/officeDocument/2006/relationships/tags" Target="../tags/tag233.xml"/><Relationship Id="rId31" Type="http://schemas.openxmlformats.org/officeDocument/2006/relationships/tags" Target="../tags/tag245.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 Id="rId22" Type="http://schemas.openxmlformats.org/officeDocument/2006/relationships/tags" Target="../tags/tag236.xml"/><Relationship Id="rId27" Type="http://schemas.openxmlformats.org/officeDocument/2006/relationships/tags" Target="../tags/tag241.xml"/><Relationship Id="rId30" Type="http://schemas.openxmlformats.org/officeDocument/2006/relationships/tags" Target="../tags/tag244.xml"/><Relationship Id="rId35" Type="http://schemas.openxmlformats.org/officeDocument/2006/relationships/tags" Target="../tags/tag249.xml"/><Relationship Id="rId8" Type="http://schemas.openxmlformats.org/officeDocument/2006/relationships/tags" Target="../tags/tag222.xml"/><Relationship Id="rId3" Type="http://schemas.openxmlformats.org/officeDocument/2006/relationships/tags" Target="../tags/tag217.xml"/></Relationships>
</file>

<file path=ppt/slides/_rels/slide17.xml.rels><?xml version="1.0" encoding="UTF-8" standalone="yes"?>
<Relationships xmlns="http://schemas.openxmlformats.org/package/2006/relationships"><Relationship Id="rId13" Type="http://schemas.openxmlformats.org/officeDocument/2006/relationships/tags" Target="../tags/tag266.xml"/><Relationship Id="rId18" Type="http://schemas.openxmlformats.org/officeDocument/2006/relationships/tags" Target="../tags/tag271.xml"/><Relationship Id="rId26" Type="http://schemas.openxmlformats.org/officeDocument/2006/relationships/tags" Target="../tags/tag279.xml"/><Relationship Id="rId39" Type="http://schemas.openxmlformats.org/officeDocument/2006/relationships/tags" Target="../tags/tag292.xml"/><Relationship Id="rId21" Type="http://schemas.openxmlformats.org/officeDocument/2006/relationships/tags" Target="../tags/tag274.xml"/><Relationship Id="rId34" Type="http://schemas.openxmlformats.org/officeDocument/2006/relationships/tags" Target="../tags/tag287.xml"/><Relationship Id="rId42" Type="http://schemas.openxmlformats.org/officeDocument/2006/relationships/tags" Target="../tags/tag295.xml"/><Relationship Id="rId7" Type="http://schemas.openxmlformats.org/officeDocument/2006/relationships/tags" Target="../tags/tag260.xml"/><Relationship Id="rId2" Type="http://schemas.openxmlformats.org/officeDocument/2006/relationships/tags" Target="../tags/tag255.xml"/><Relationship Id="rId16" Type="http://schemas.openxmlformats.org/officeDocument/2006/relationships/tags" Target="../tags/tag269.xml"/><Relationship Id="rId20" Type="http://schemas.openxmlformats.org/officeDocument/2006/relationships/tags" Target="../tags/tag273.xml"/><Relationship Id="rId29" Type="http://schemas.openxmlformats.org/officeDocument/2006/relationships/tags" Target="../tags/tag282.xml"/><Relationship Id="rId41" Type="http://schemas.openxmlformats.org/officeDocument/2006/relationships/tags" Target="../tags/tag294.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24" Type="http://schemas.openxmlformats.org/officeDocument/2006/relationships/tags" Target="../tags/tag277.xml"/><Relationship Id="rId32" Type="http://schemas.openxmlformats.org/officeDocument/2006/relationships/tags" Target="../tags/tag285.xml"/><Relationship Id="rId37" Type="http://schemas.openxmlformats.org/officeDocument/2006/relationships/tags" Target="../tags/tag290.xml"/><Relationship Id="rId40" Type="http://schemas.openxmlformats.org/officeDocument/2006/relationships/tags" Target="../tags/tag293.xml"/><Relationship Id="rId5" Type="http://schemas.openxmlformats.org/officeDocument/2006/relationships/tags" Target="../tags/tag258.xml"/><Relationship Id="rId15" Type="http://schemas.openxmlformats.org/officeDocument/2006/relationships/tags" Target="../tags/tag268.xml"/><Relationship Id="rId23" Type="http://schemas.openxmlformats.org/officeDocument/2006/relationships/tags" Target="../tags/tag276.xml"/><Relationship Id="rId28" Type="http://schemas.openxmlformats.org/officeDocument/2006/relationships/tags" Target="../tags/tag281.xml"/><Relationship Id="rId36" Type="http://schemas.openxmlformats.org/officeDocument/2006/relationships/tags" Target="../tags/tag289.xml"/><Relationship Id="rId10" Type="http://schemas.openxmlformats.org/officeDocument/2006/relationships/tags" Target="../tags/tag263.xml"/><Relationship Id="rId19" Type="http://schemas.openxmlformats.org/officeDocument/2006/relationships/tags" Target="../tags/tag272.xml"/><Relationship Id="rId31" Type="http://schemas.openxmlformats.org/officeDocument/2006/relationships/tags" Target="../tags/tag284.xml"/><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tags" Target="../tags/tag267.xml"/><Relationship Id="rId22" Type="http://schemas.openxmlformats.org/officeDocument/2006/relationships/tags" Target="../tags/tag275.xml"/><Relationship Id="rId27" Type="http://schemas.openxmlformats.org/officeDocument/2006/relationships/tags" Target="../tags/tag280.xml"/><Relationship Id="rId30" Type="http://schemas.openxmlformats.org/officeDocument/2006/relationships/tags" Target="../tags/tag283.xml"/><Relationship Id="rId35" Type="http://schemas.openxmlformats.org/officeDocument/2006/relationships/tags" Target="../tags/tag288.xml"/><Relationship Id="rId43" Type="http://schemas.openxmlformats.org/officeDocument/2006/relationships/slideLayout" Target="../slideLayouts/slideLayout2.xml"/><Relationship Id="rId8" Type="http://schemas.openxmlformats.org/officeDocument/2006/relationships/tags" Target="../tags/tag261.xml"/><Relationship Id="rId3" Type="http://schemas.openxmlformats.org/officeDocument/2006/relationships/tags" Target="../tags/tag256.xml"/><Relationship Id="rId12" Type="http://schemas.openxmlformats.org/officeDocument/2006/relationships/tags" Target="../tags/tag265.xml"/><Relationship Id="rId17" Type="http://schemas.openxmlformats.org/officeDocument/2006/relationships/tags" Target="../tags/tag270.xml"/><Relationship Id="rId25" Type="http://schemas.openxmlformats.org/officeDocument/2006/relationships/tags" Target="../tags/tag278.xml"/><Relationship Id="rId33" Type="http://schemas.openxmlformats.org/officeDocument/2006/relationships/tags" Target="../tags/tag286.xml"/><Relationship Id="rId38" Type="http://schemas.openxmlformats.org/officeDocument/2006/relationships/tags" Target="../tags/tag291.xml"/></Relationships>
</file>

<file path=ppt/slides/_rels/slide18.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tags" Target="../tags/tag308.xml"/><Relationship Id="rId18" Type="http://schemas.openxmlformats.org/officeDocument/2006/relationships/tags" Target="../tags/tag313.xml"/><Relationship Id="rId3" Type="http://schemas.openxmlformats.org/officeDocument/2006/relationships/tags" Target="../tags/tag298.xml"/><Relationship Id="rId7" Type="http://schemas.openxmlformats.org/officeDocument/2006/relationships/tags" Target="../tags/tag302.xml"/><Relationship Id="rId12" Type="http://schemas.openxmlformats.org/officeDocument/2006/relationships/tags" Target="../tags/tag307.xml"/><Relationship Id="rId17" Type="http://schemas.openxmlformats.org/officeDocument/2006/relationships/tags" Target="../tags/tag312.xml"/><Relationship Id="rId2" Type="http://schemas.openxmlformats.org/officeDocument/2006/relationships/tags" Target="../tags/tag297.xml"/><Relationship Id="rId16" Type="http://schemas.openxmlformats.org/officeDocument/2006/relationships/tags" Target="../tags/tag311.xml"/><Relationship Id="rId20" Type="http://schemas.openxmlformats.org/officeDocument/2006/relationships/slideLayout" Target="../slideLayouts/slideLayout2.xml"/><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tags" Target="../tags/tag306.xml"/><Relationship Id="rId5" Type="http://schemas.openxmlformats.org/officeDocument/2006/relationships/tags" Target="../tags/tag300.xml"/><Relationship Id="rId15" Type="http://schemas.openxmlformats.org/officeDocument/2006/relationships/tags" Target="../tags/tag310.xml"/><Relationship Id="rId10" Type="http://schemas.openxmlformats.org/officeDocument/2006/relationships/tags" Target="../tags/tag305.xml"/><Relationship Id="rId19" Type="http://schemas.openxmlformats.org/officeDocument/2006/relationships/tags" Target="../tags/tag314.xml"/><Relationship Id="rId4" Type="http://schemas.openxmlformats.org/officeDocument/2006/relationships/tags" Target="../tags/tag299.xml"/><Relationship Id="rId9" Type="http://schemas.openxmlformats.org/officeDocument/2006/relationships/tags" Target="../tags/tag304.xml"/><Relationship Id="rId14" Type="http://schemas.openxmlformats.org/officeDocument/2006/relationships/tags" Target="../tags/tag309.xml"/></Relationships>
</file>

<file path=ppt/slides/_rels/slide19.xml.rels><?xml version="1.0" encoding="UTF-8" standalone="yes"?>
<Relationships xmlns="http://schemas.openxmlformats.org/package/2006/relationships"><Relationship Id="rId13" Type="http://schemas.openxmlformats.org/officeDocument/2006/relationships/tags" Target="../tags/tag327.xml"/><Relationship Id="rId18" Type="http://schemas.openxmlformats.org/officeDocument/2006/relationships/tags" Target="../tags/tag332.xml"/><Relationship Id="rId26" Type="http://schemas.openxmlformats.org/officeDocument/2006/relationships/tags" Target="../tags/tag340.xml"/><Relationship Id="rId3" Type="http://schemas.openxmlformats.org/officeDocument/2006/relationships/tags" Target="../tags/tag317.xml"/><Relationship Id="rId21" Type="http://schemas.openxmlformats.org/officeDocument/2006/relationships/tags" Target="../tags/tag335.xml"/><Relationship Id="rId34" Type="http://schemas.openxmlformats.org/officeDocument/2006/relationships/slideLayout" Target="../slideLayouts/slideLayout2.xml"/><Relationship Id="rId7" Type="http://schemas.openxmlformats.org/officeDocument/2006/relationships/tags" Target="../tags/tag321.xml"/><Relationship Id="rId12" Type="http://schemas.openxmlformats.org/officeDocument/2006/relationships/tags" Target="../tags/tag326.xml"/><Relationship Id="rId17" Type="http://schemas.openxmlformats.org/officeDocument/2006/relationships/tags" Target="../tags/tag331.xml"/><Relationship Id="rId25" Type="http://schemas.openxmlformats.org/officeDocument/2006/relationships/tags" Target="../tags/tag339.xml"/><Relationship Id="rId33" Type="http://schemas.openxmlformats.org/officeDocument/2006/relationships/tags" Target="../tags/tag347.xml"/><Relationship Id="rId2" Type="http://schemas.openxmlformats.org/officeDocument/2006/relationships/tags" Target="../tags/tag316.xml"/><Relationship Id="rId16" Type="http://schemas.openxmlformats.org/officeDocument/2006/relationships/tags" Target="../tags/tag330.xml"/><Relationship Id="rId20" Type="http://schemas.openxmlformats.org/officeDocument/2006/relationships/tags" Target="../tags/tag334.xml"/><Relationship Id="rId29" Type="http://schemas.openxmlformats.org/officeDocument/2006/relationships/tags" Target="../tags/tag343.xml"/><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tags" Target="../tags/tag325.xml"/><Relationship Id="rId24" Type="http://schemas.openxmlformats.org/officeDocument/2006/relationships/tags" Target="../tags/tag338.xml"/><Relationship Id="rId32" Type="http://schemas.openxmlformats.org/officeDocument/2006/relationships/tags" Target="../tags/tag346.xml"/><Relationship Id="rId5" Type="http://schemas.openxmlformats.org/officeDocument/2006/relationships/tags" Target="../tags/tag319.xml"/><Relationship Id="rId15" Type="http://schemas.openxmlformats.org/officeDocument/2006/relationships/tags" Target="../tags/tag329.xml"/><Relationship Id="rId23" Type="http://schemas.openxmlformats.org/officeDocument/2006/relationships/tags" Target="../tags/tag337.xml"/><Relationship Id="rId28" Type="http://schemas.openxmlformats.org/officeDocument/2006/relationships/tags" Target="../tags/tag342.xml"/><Relationship Id="rId10" Type="http://schemas.openxmlformats.org/officeDocument/2006/relationships/tags" Target="../tags/tag324.xml"/><Relationship Id="rId19" Type="http://schemas.openxmlformats.org/officeDocument/2006/relationships/tags" Target="../tags/tag333.xml"/><Relationship Id="rId31" Type="http://schemas.openxmlformats.org/officeDocument/2006/relationships/tags" Target="../tags/tag345.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tags" Target="../tags/tag328.xml"/><Relationship Id="rId22" Type="http://schemas.openxmlformats.org/officeDocument/2006/relationships/tags" Target="../tags/tag336.xml"/><Relationship Id="rId27" Type="http://schemas.openxmlformats.org/officeDocument/2006/relationships/tags" Target="../tags/tag341.xml"/><Relationship Id="rId30" Type="http://schemas.openxmlformats.org/officeDocument/2006/relationships/tags" Target="../tags/tag344.xml"/><Relationship Id="rId8" Type="http://schemas.openxmlformats.org/officeDocument/2006/relationships/tags" Target="../tags/tag32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3.xml"/><Relationship Id="rId7"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8.png"/><Relationship Id="rId4" Type="http://schemas.openxmlformats.org/officeDocument/2006/relationships/tags" Target="../tags/tag14.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tags" Target="../tags/tag350.xml"/><Relationship Id="rId7" Type="http://schemas.openxmlformats.org/officeDocument/2006/relationships/slideLayout" Target="../slideLayouts/slideLayout2.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tags" Target="../tags/tag353.xml"/><Relationship Id="rId5" Type="http://schemas.openxmlformats.org/officeDocument/2006/relationships/tags" Target="../tags/tag352.xml"/><Relationship Id="rId10" Type="http://schemas.openxmlformats.org/officeDocument/2006/relationships/image" Target="../media/image28.emf"/><Relationship Id="rId4" Type="http://schemas.openxmlformats.org/officeDocument/2006/relationships/tags" Target="../tags/tag351.xml"/><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tags" Target="../tags/tag361.xml"/><Relationship Id="rId13" Type="http://schemas.openxmlformats.org/officeDocument/2006/relationships/tags" Target="../tags/tag366.xml"/><Relationship Id="rId3" Type="http://schemas.openxmlformats.org/officeDocument/2006/relationships/tags" Target="../tags/tag356.xml"/><Relationship Id="rId7" Type="http://schemas.openxmlformats.org/officeDocument/2006/relationships/tags" Target="../tags/tag360.xml"/><Relationship Id="rId12" Type="http://schemas.openxmlformats.org/officeDocument/2006/relationships/tags" Target="../tags/tag365.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tags" Target="../tags/tag364.xml"/><Relationship Id="rId5" Type="http://schemas.openxmlformats.org/officeDocument/2006/relationships/tags" Target="../tags/tag358.xml"/><Relationship Id="rId15" Type="http://schemas.openxmlformats.org/officeDocument/2006/relationships/image" Target="../media/image29.png"/><Relationship Id="rId10" Type="http://schemas.openxmlformats.org/officeDocument/2006/relationships/tags" Target="../tags/tag363.xml"/><Relationship Id="rId4" Type="http://schemas.openxmlformats.org/officeDocument/2006/relationships/tags" Target="../tags/tag357.xml"/><Relationship Id="rId9" Type="http://schemas.openxmlformats.org/officeDocument/2006/relationships/tags" Target="../tags/tag362.xml"/><Relationship Id="rId1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slideLayout" Target="../slideLayouts/slideLayout7.xml"/><Relationship Id="rId3" Type="http://schemas.openxmlformats.org/officeDocument/2006/relationships/tags" Target="../tags/tag369.xml"/><Relationship Id="rId7" Type="http://schemas.openxmlformats.org/officeDocument/2006/relationships/tags" Target="../tags/tag373.xml"/><Relationship Id="rId12" Type="http://schemas.openxmlformats.org/officeDocument/2006/relationships/tags" Target="../tags/tag378.xml"/><Relationship Id="rId2" Type="http://schemas.openxmlformats.org/officeDocument/2006/relationships/tags" Target="../tags/tag368.xml"/><Relationship Id="rId16" Type="http://schemas.openxmlformats.org/officeDocument/2006/relationships/image" Target="../media/image31.png"/><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image" Target="../media/image30.wmf"/><Relationship Id="rId10" Type="http://schemas.openxmlformats.org/officeDocument/2006/relationships/tags" Target="../tags/tag376.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tags" Target="../tags/tag386.xml"/><Relationship Id="rId3" Type="http://schemas.openxmlformats.org/officeDocument/2006/relationships/tags" Target="../tags/tag381.xml"/><Relationship Id="rId7" Type="http://schemas.openxmlformats.org/officeDocument/2006/relationships/tags" Target="../tags/tag385.xml"/><Relationship Id="rId12" Type="http://schemas.openxmlformats.org/officeDocument/2006/relationships/image" Target="../media/image33.png"/><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image" Target="../media/image32.png"/><Relationship Id="rId5" Type="http://schemas.openxmlformats.org/officeDocument/2006/relationships/tags" Target="../tags/tag383.xml"/><Relationship Id="rId10" Type="http://schemas.openxmlformats.org/officeDocument/2006/relationships/slideLayout" Target="../slideLayouts/slideLayout2.xml"/><Relationship Id="rId4" Type="http://schemas.openxmlformats.org/officeDocument/2006/relationships/tags" Target="../tags/tag382.xml"/><Relationship Id="rId9" Type="http://schemas.openxmlformats.org/officeDocument/2006/relationships/tags" Target="../tags/tag387.xml"/></Relationships>
</file>

<file path=ppt/slides/_rels/slide24.xml.rels><?xml version="1.0" encoding="UTF-8" standalone="yes"?>
<Relationships xmlns="http://schemas.openxmlformats.org/package/2006/relationships"><Relationship Id="rId8" Type="http://schemas.openxmlformats.org/officeDocument/2006/relationships/tags" Target="../tags/tag395.xml"/><Relationship Id="rId13" Type="http://schemas.openxmlformats.org/officeDocument/2006/relationships/tags" Target="../tags/tag400.xml"/><Relationship Id="rId18" Type="http://schemas.openxmlformats.org/officeDocument/2006/relationships/slideLayout" Target="../slideLayouts/slideLayout2.xml"/><Relationship Id="rId3" Type="http://schemas.openxmlformats.org/officeDocument/2006/relationships/tags" Target="../tags/tag390.xml"/><Relationship Id="rId21" Type="http://schemas.openxmlformats.org/officeDocument/2006/relationships/image" Target="../media/image33.png"/><Relationship Id="rId7" Type="http://schemas.openxmlformats.org/officeDocument/2006/relationships/tags" Target="../tags/tag394.xml"/><Relationship Id="rId12" Type="http://schemas.openxmlformats.org/officeDocument/2006/relationships/tags" Target="../tags/tag399.xml"/><Relationship Id="rId17" Type="http://schemas.openxmlformats.org/officeDocument/2006/relationships/tags" Target="../tags/tag404.xml"/><Relationship Id="rId2" Type="http://schemas.openxmlformats.org/officeDocument/2006/relationships/tags" Target="../tags/tag389.xml"/><Relationship Id="rId16" Type="http://schemas.openxmlformats.org/officeDocument/2006/relationships/tags" Target="../tags/tag403.xml"/><Relationship Id="rId20" Type="http://schemas.openxmlformats.org/officeDocument/2006/relationships/image" Target="../media/image35.png"/><Relationship Id="rId1" Type="http://schemas.openxmlformats.org/officeDocument/2006/relationships/tags" Target="../tags/tag388.xml"/><Relationship Id="rId6" Type="http://schemas.openxmlformats.org/officeDocument/2006/relationships/tags" Target="../tags/tag393.xml"/><Relationship Id="rId11" Type="http://schemas.openxmlformats.org/officeDocument/2006/relationships/tags" Target="../tags/tag398.xml"/><Relationship Id="rId5" Type="http://schemas.openxmlformats.org/officeDocument/2006/relationships/tags" Target="../tags/tag392.xml"/><Relationship Id="rId15" Type="http://schemas.openxmlformats.org/officeDocument/2006/relationships/tags" Target="../tags/tag402.xml"/><Relationship Id="rId10" Type="http://schemas.openxmlformats.org/officeDocument/2006/relationships/tags" Target="../tags/tag397.xml"/><Relationship Id="rId19" Type="http://schemas.openxmlformats.org/officeDocument/2006/relationships/image" Target="../media/image34.JPG"/><Relationship Id="rId4" Type="http://schemas.openxmlformats.org/officeDocument/2006/relationships/tags" Target="../tags/tag391.xml"/><Relationship Id="rId9" Type="http://schemas.openxmlformats.org/officeDocument/2006/relationships/tags" Target="../tags/tag396.xml"/><Relationship Id="rId14" Type="http://schemas.openxmlformats.org/officeDocument/2006/relationships/tags" Target="../tags/tag401.xml"/><Relationship Id="rId22"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slideLayout" Target="../slideLayouts/slideLayout2.xml"/><Relationship Id="rId5" Type="http://schemas.openxmlformats.org/officeDocument/2006/relationships/tags" Target="../tags/tag409.xml"/><Relationship Id="rId4" Type="http://schemas.openxmlformats.org/officeDocument/2006/relationships/tags" Target="../tags/tag408.xml"/></Relationships>
</file>

<file path=ppt/slides/_rels/slide26.xml.rels><?xml version="1.0" encoding="UTF-8" standalone="yes"?>
<Relationships xmlns="http://schemas.openxmlformats.org/package/2006/relationships"><Relationship Id="rId8" Type="http://schemas.openxmlformats.org/officeDocument/2006/relationships/tags" Target="../tags/tag417.xml"/><Relationship Id="rId13" Type="http://schemas.openxmlformats.org/officeDocument/2006/relationships/tags" Target="../tags/tag422.xml"/><Relationship Id="rId18" Type="http://schemas.openxmlformats.org/officeDocument/2006/relationships/tags" Target="../tags/tag427.xml"/><Relationship Id="rId26" Type="http://schemas.openxmlformats.org/officeDocument/2006/relationships/tags" Target="../tags/tag435.xml"/><Relationship Id="rId3" Type="http://schemas.openxmlformats.org/officeDocument/2006/relationships/tags" Target="../tags/tag412.xml"/><Relationship Id="rId21" Type="http://schemas.openxmlformats.org/officeDocument/2006/relationships/tags" Target="../tags/tag430.xml"/><Relationship Id="rId7" Type="http://schemas.openxmlformats.org/officeDocument/2006/relationships/tags" Target="../tags/tag416.xml"/><Relationship Id="rId12" Type="http://schemas.openxmlformats.org/officeDocument/2006/relationships/tags" Target="../tags/tag421.xml"/><Relationship Id="rId17" Type="http://schemas.openxmlformats.org/officeDocument/2006/relationships/tags" Target="../tags/tag426.xml"/><Relationship Id="rId25" Type="http://schemas.openxmlformats.org/officeDocument/2006/relationships/tags" Target="../tags/tag434.xml"/><Relationship Id="rId2" Type="http://schemas.openxmlformats.org/officeDocument/2006/relationships/tags" Target="../tags/tag411.xml"/><Relationship Id="rId16" Type="http://schemas.openxmlformats.org/officeDocument/2006/relationships/tags" Target="../tags/tag425.xml"/><Relationship Id="rId20" Type="http://schemas.openxmlformats.org/officeDocument/2006/relationships/tags" Target="../tags/tag429.xml"/><Relationship Id="rId29" Type="http://schemas.openxmlformats.org/officeDocument/2006/relationships/slideLayout" Target="../slideLayouts/slideLayout2.xml"/><Relationship Id="rId1" Type="http://schemas.openxmlformats.org/officeDocument/2006/relationships/tags" Target="../tags/tag410.xml"/><Relationship Id="rId6" Type="http://schemas.openxmlformats.org/officeDocument/2006/relationships/tags" Target="../tags/tag415.xml"/><Relationship Id="rId11" Type="http://schemas.openxmlformats.org/officeDocument/2006/relationships/tags" Target="../tags/tag420.xml"/><Relationship Id="rId24" Type="http://schemas.openxmlformats.org/officeDocument/2006/relationships/tags" Target="../tags/tag433.xml"/><Relationship Id="rId5" Type="http://schemas.openxmlformats.org/officeDocument/2006/relationships/tags" Target="../tags/tag414.xml"/><Relationship Id="rId15" Type="http://schemas.openxmlformats.org/officeDocument/2006/relationships/tags" Target="../tags/tag424.xml"/><Relationship Id="rId23" Type="http://schemas.openxmlformats.org/officeDocument/2006/relationships/tags" Target="../tags/tag432.xml"/><Relationship Id="rId28" Type="http://schemas.openxmlformats.org/officeDocument/2006/relationships/tags" Target="../tags/tag437.xml"/><Relationship Id="rId10" Type="http://schemas.openxmlformats.org/officeDocument/2006/relationships/tags" Target="../tags/tag419.xml"/><Relationship Id="rId19" Type="http://schemas.openxmlformats.org/officeDocument/2006/relationships/tags" Target="../tags/tag428.xml"/><Relationship Id="rId4" Type="http://schemas.openxmlformats.org/officeDocument/2006/relationships/tags" Target="../tags/tag413.xml"/><Relationship Id="rId9" Type="http://schemas.openxmlformats.org/officeDocument/2006/relationships/tags" Target="../tags/tag418.xml"/><Relationship Id="rId14" Type="http://schemas.openxmlformats.org/officeDocument/2006/relationships/tags" Target="../tags/tag423.xml"/><Relationship Id="rId22" Type="http://schemas.openxmlformats.org/officeDocument/2006/relationships/tags" Target="../tags/tag431.xml"/><Relationship Id="rId27" Type="http://schemas.openxmlformats.org/officeDocument/2006/relationships/tags" Target="../tags/tag436.xml"/></Relationships>
</file>

<file path=ppt/slides/_rels/slide27.xml.rels><?xml version="1.0" encoding="UTF-8" standalone="yes"?>
<Relationships xmlns="http://schemas.openxmlformats.org/package/2006/relationships"><Relationship Id="rId8" Type="http://schemas.openxmlformats.org/officeDocument/2006/relationships/tags" Target="../tags/tag445.xml"/><Relationship Id="rId3" Type="http://schemas.openxmlformats.org/officeDocument/2006/relationships/tags" Target="../tags/tag440.xml"/><Relationship Id="rId7" Type="http://schemas.openxmlformats.org/officeDocument/2006/relationships/tags" Target="../tags/tag444.xml"/><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tags" Target="../tags/tag443.xml"/><Relationship Id="rId11" Type="http://schemas.openxmlformats.org/officeDocument/2006/relationships/image" Target="../media/image37.png"/><Relationship Id="rId5" Type="http://schemas.openxmlformats.org/officeDocument/2006/relationships/tags" Target="../tags/tag442.xml"/><Relationship Id="rId10" Type="http://schemas.openxmlformats.org/officeDocument/2006/relationships/slideLayout" Target="../slideLayouts/slideLayout2.xml"/><Relationship Id="rId4" Type="http://schemas.openxmlformats.org/officeDocument/2006/relationships/tags" Target="../tags/tag441.xml"/><Relationship Id="rId9" Type="http://schemas.openxmlformats.org/officeDocument/2006/relationships/tags" Target="../tags/tag446.xml"/></Relationships>
</file>

<file path=ppt/slides/_rels/slide28.xml.rels><?xml version="1.0" encoding="UTF-8" standalone="yes"?>
<Relationships xmlns="http://schemas.openxmlformats.org/package/2006/relationships"><Relationship Id="rId3" Type="http://schemas.openxmlformats.org/officeDocument/2006/relationships/tags" Target="../tags/tag449.xml"/><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image" Target="../media/image38.png"/><Relationship Id="rId5" Type="http://schemas.openxmlformats.org/officeDocument/2006/relationships/slideLayout" Target="../slideLayouts/slideLayout2.xml"/><Relationship Id="rId4" Type="http://schemas.openxmlformats.org/officeDocument/2006/relationships/tags" Target="../tags/tag450.xml"/></Relationships>
</file>

<file path=ppt/slides/_rels/slide29.xml.rels><?xml version="1.0" encoding="UTF-8" standalone="yes"?>
<Relationships xmlns="http://schemas.openxmlformats.org/package/2006/relationships"><Relationship Id="rId8" Type="http://schemas.openxmlformats.org/officeDocument/2006/relationships/tags" Target="../tags/tag458.xml"/><Relationship Id="rId3" Type="http://schemas.openxmlformats.org/officeDocument/2006/relationships/tags" Target="../tags/tag453.xml"/><Relationship Id="rId7" Type="http://schemas.openxmlformats.org/officeDocument/2006/relationships/tags" Target="../tags/tag457.xml"/><Relationship Id="rId2" Type="http://schemas.openxmlformats.org/officeDocument/2006/relationships/tags" Target="../tags/tag452.xml"/><Relationship Id="rId1" Type="http://schemas.openxmlformats.org/officeDocument/2006/relationships/tags" Target="../tags/tag451.xml"/><Relationship Id="rId6" Type="http://schemas.openxmlformats.org/officeDocument/2006/relationships/tags" Target="../tags/tag456.xml"/><Relationship Id="rId11" Type="http://schemas.openxmlformats.org/officeDocument/2006/relationships/image" Target="../media/image40.jpg"/><Relationship Id="rId5" Type="http://schemas.openxmlformats.org/officeDocument/2006/relationships/tags" Target="../tags/tag455.xml"/><Relationship Id="rId10" Type="http://schemas.openxmlformats.org/officeDocument/2006/relationships/image" Target="../media/image39.jpg"/><Relationship Id="rId4" Type="http://schemas.openxmlformats.org/officeDocument/2006/relationships/tags" Target="../tags/tag454.xml"/><Relationship Id="rId9"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10.jpe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notesSlide" Target="../notesSlides/notesSlide3.xml"/><Relationship Id="rId5" Type="http://schemas.openxmlformats.org/officeDocument/2006/relationships/tags" Target="../tags/tag21.xml"/><Relationship Id="rId15" Type="http://schemas.openxmlformats.org/officeDocument/2006/relationships/image" Target="../media/image11.png"/><Relationship Id="rId10" Type="http://schemas.openxmlformats.org/officeDocument/2006/relationships/slideLayout" Target="../slideLayouts/slideLayout2.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tags" Target="../tags/tag459.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464.xml"/><Relationship Id="rId7" Type="http://schemas.openxmlformats.org/officeDocument/2006/relationships/image" Target="../media/image41.png"/><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slideLayout" Target="../slideLayouts/slideLayout2.xml"/><Relationship Id="rId5" Type="http://schemas.openxmlformats.org/officeDocument/2006/relationships/tags" Target="../tags/tag466.xml"/><Relationship Id="rId4" Type="http://schemas.openxmlformats.org/officeDocument/2006/relationships/tags" Target="../tags/tag465.xml"/></Relationships>
</file>

<file path=ppt/slides/_rels/slide32.xml.rels><?xml version="1.0" encoding="UTF-8" standalone="yes"?>
<Relationships xmlns="http://schemas.openxmlformats.org/package/2006/relationships"><Relationship Id="rId8" Type="http://schemas.openxmlformats.org/officeDocument/2006/relationships/tags" Target="../tags/tag474.xml"/><Relationship Id="rId13" Type="http://schemas.openxmlformats.org/officeDocument/2006/relationships/tags" Target="../tags/tag479.xml"/><Relationship Id="rId18" Type="http://schemas.openxmlformats.org/officeDocument/2006/relationships/hyperlink" Target="http://www.systemdynamics.org/" TargetMode="External"/><Relationship Id="rId26" Type="http://schemas.openxmlformats.org/officeDocument/2006/relationships/image" Target="../media/image46.png"/><Relationship Id="rId3" Type="http://schemas.openxmlformats.org/officeDocument/2006/relationships/tags" Target="../tags/tag469.xml"/><Relationship Id="rId21" Type="http://schemas.openxmlformats.org/officeDocument/2006/relationships/image" Target="../media/image43.png"/><Relationship Id="rId7" Type="http://schemas.openxmlformats.org/officeDocument/2006/relationships/tags" Target="../tags/tag473.xml"/><Relationship Id="rId12" Type="http://schemas.openxmlformats.org/officeDocument/2006/relationships/tags" Target="../tags/tag478.xml"/><Relationship Id="rId17" Type="http://schemas.openxmlformats.org/officeDocument/2006/relationships/hyperlink" Target="http://www.iseesystems.com/XMILE/index.php?route=product/category&amp;path=59_80" TargetMode="External"/><Relationship Id="rId25" Type="http://schemas.openxmlformats.org/officeDocument/2006/relationships/hyperlink" Target="http://www.systemdynamics.it/" TargetMode="External"/><Relationship Id="rId2" Type="http://schemas.openxmlformats.org/officeDocument/2006/relationships/tags" Target="../tags/tag468.xml"/><Relationship Id="rId16" Type="http://schemas.openxmlformats.org/officeDocument/2006/relationships/slideLayout" Target="../slideLayouts/slideLayout2.xml"/><Relationship Id="rId20" Type="http://schemas.openxmlformats.org/officeDocument/2006/relationships/image" Target="../media/image42.png"/><Relationship Id="rId29" Type="http://schemas.openxmlformats.org/officeDocument/2006/relationships/hyperlink" Target="http://www.systemdynamics-swisschapter.ch/" TargetMode="External"/><Relationship Id="rId1" Type="http://schemas.openxmlformats.org/officeDocument/2006/relationships/tags" Target="../tags/tag467.xml"/><Relationship Id="rId6" Type="http://schemas.openxmlformats.org/officeDocument/2006/relationships/tags" Target="../tags/tag472.xml"/><Relationship Id="rId11" Type="http://schemas.openxmlformats.org/officeDocument/2006/relationships/tags" Target="../tags/tag477.xml"/><Relationship Id="rId24" Type="http://schemas.openxmlformats.org/officeDocument/2006/relationships/hyperlink" Target="http://ocw.mit.edu/courses/sloan-school-of-management/15-988-system-dynamics-self-study-fall-1998-spring-1999/" TargetMode="External"/><Relationship Id="rId5" Type="http://schemas.openxmlformats.org/officeDocument/2006/relationships/tags" Target="../tags/tag471.xml"/><Relationship Id="rId15" Type="http://schemas.openxmlformats.org/officeDocument/2006/relationships/tags" Target="../tags/tag481.xml"/><Relationship Id="rId23" Type="http://schemas.openxmlformats.org/officeDocument/2006/relationships/image" Target="../media/image45.png"/><Relationship Id="rId28" Type="http://schemas.openxmlformats.org/officeDocument/2006/relationships/image" Target="../media/image47.png"/><Relationship Id="rId10" Type="http://schemas.openxmlformats.org/officeDocument/2006/relationships/tags" Target="../tags/tag476.xml"/><Relationship Id="rId19" Type="http://schemas.openxmlformats.org/officeDocument/2006/relationships/hyperlink" Target="http://systemdynamics.org.uk/annual-gathering/" TargetMode="External"/><Relationship Id="rId4" Type="http://schemas.openxmlformats.org/officeDocument/2006/relationships/tags" Target="../tags/tag470.xml"/><Relationship Id="rId9" Type="http://schemas.openxmlformats.org/officeDocument/2006/relationships/tags" Target="../tags/tag475.xml"/><Relationship Id="rId14" Type="http://schemas.openxmlformats.org/officeDocument/2006/relationships/tags" Target="../tags/tag480.xml"/><Relationship Id="rId22" Type="http://schemas.openxmlformats.org/officeDocument/2006/relationships/image" Target="../media/image44.png"/><Relationship Id="rId27" Type="http://schemas.openxmlformats.org/officeDocument/2006/relationships/image" Target="../media/image3.gif"/></Relationships>
</file>

<file path=ppt/slides/_rels/slide33.xml.rels><?xml version="1.0" encoding="UTF-8" standalone="yes"?>
<Relationships xmlns="http://schemas.openxmlformats.org/package/2006/relationships"><Relationship Id="rId8" Type="http://schemas.openxmlformats.org/officeDocument/2006/relationships/tags" Target="../tags/tag489.xml"/><Relationship Id="rId13" Type="http://schemas.openxmlformats.org/officeDocument/2006/relationships/image" Target="../media/image49.png"/><Relationship Id="rId3" Type="http://schemas.openxmlformats.org/officeDocument/2006/relationships/tags" Target="../tags/tag484.xml"/><Relationship Id="rId7" Type="http://schemas.openxmlformats.org/officeDocument/2006/relationships/tags" Target="../tags/tag488.xml"/><Relationship Id="rId12" Type="http://schemas.microsoft.com/office/2007/relationships/hdphoto" Target="../media/hdphoto1.wdp"/><Relationship Id="rId2" Type="http://schemas.openxmlformats.org/officeDocument/2006/relationships/tags" Target="../tags/tag483.xml"/><Relationship Id="rId16" Type="http://schemas.openxmlformats.org/officeDocument/2006/relationships/image" Target="../media/image51.png"/><Relationship Id="rId1" Type="http://schemas.openxmlformats.org/officeDocument/2006/relationships/tags" Target="../tags/tag482.xml"/><Relationship Id="rId6" Type="http://schemas.openxmlformats.org/officeDocument/2006/relationships/tags" Target="../tags/tag487.xml"/><Relationship Id="rId11" Type="http://schemas.openxmlformats.org/officeDocument/2006/relationships/image" Target="../media/image48.jpeg"/><Relationship Id="rId5" Type="http://schemas.openxmlformats.org/officeDocument/2006/relationships/tags" Target="../tags/tag486.xml"/><Relationship Id="rId15" Type="http://schemas.openxmlformats.org/officeDocument/2006/relationships/image" Target="../media/image50.png"/><Relationship Id="rId10" Type="http://schemas.openxmlformats.org/officeDocument/2006/relationships/slideLayout" Target="../slideLayouts/slideLayout2.xml"/><Relationship Id="rId4" Type="http://schemas.openxmlformats.org/officeDocument/2006/relationships/tags" Target="../tags/tag485.xml"/><Relationship Id="rId9" Type="http://schemas.openxmlformats.org/officeDocument/2006/relationships/tags" Target="../tags/tag490.xml"/><Relationship Id="rId14" Type="http://schemas.microsoft.com/office/2007/relationships/hdphoto" Target="../media/hdphoto2.wdp"/></Relationships>
</file>

<file path=ppt/slides/_rels/slide34.xml.rels><?xml version="1.0" encoding="UTF-8" standalone="yes"?>
<Relationships xmlns="http://schemas.openxmlformats.org/package/2006/relationships"><Relationship Id="rId8" Type="http://schemas.openxmlformats.org/officeDocument/2006/relationships/tags" Target="../tags/tag498.xml"/><Relationship Id="rId13" Type="http://schemas.openxmlformats.org/officeDocument/2006/relationships/slideLayout" Target="../slideLayouts/slideLayout2.xml"/><Relationship Id="rId18" Type="http://schemas.openxmlformats.org/officeDocument/2006/relationships/hyperlink" Target="http://www.anylogic.com/" TargetMode="External"/><Relationship Id="rId3" Type="http://schemas.openxmlformats.org/officeDocument/2006/relationships/tags" Target="../tags/tag493.xml"/><Relationship Id="rId21" Type="http://schemas.openxmlformats.org/officeDocument/2006/relationships/image" Target="../media/image54.png"/><Relationship Id="rId7" Type="http://schemas.openxmlformats.org/officeDocument/2006/relationships/tags" Target="../tags/tag497.xml"/><Relationship Id="rId12" Type="http://schemas.openxmlformats.org/officeDocument/2006/relationships/tags" Target="../tags/tag502.xml"/><Relationship Id="rId17" Type="http://schemas.openxmlformats.org/officeDocument/2006/relationships/hyperlink" Target="http://www.powersim.com/" TargetMode="External"/><Relationship Id="rId2" Type="http://schemas.openxmlformats.org/officeDocument/2006/relationships/tags" Target="../tags/tag492.xml"/><Relationship Id="rId16" Type="http://schemas.openxmlformats.org/officeDocument/2006/relationships/hyperlink" Target="http://www.iseesystems.com/" TargetMode="External"/><Relationship Id="rId20" Type="http://schemas.openxmlformats.org/officeDocument/2006/relationships/image" Target="../media/image53.png"/><Relationship Id="rId1" Type="http://schemas.openxmlformats.org/officeDocument/2006/relationships/tags" Target="../tags/tag491.xml"/><Relationship Id="rId6" Type="http://schemas.openxmlformats.org/officeDocument/2006/relationships/tags" Target="../tags/tag496.xml"/><Relationship Id="rId11" Type="http://schemas.openxmlformats.org/officeDocument/2006/relationships/tags" Target="../tags/tag501.xml"/><Relationship Id="rId24" Type="http://schemas.openxmlformats.org/officeDocument/2006/relationships/image" Target="../media/image57.png"/><Relationship Id="rId5" Type="http://schemas.openxmlformats.org/officeDocument/2006/relationships/tags" Target="../tags/tag495.xml"/><Relationship Id="rId15" Type="http://schemas.openxmlformats.org/officeDocument/2006/relationships/hyperlink" Target="http://vensim.com/" TargetMode="External"/><Relationship Id="rId23" Type="http://schemas.openxmlformats.org/officeDocument/2006/relationships/image" Target="../media/image56.png"/><Relationship Id="rId10" Type="http://schemas.openxmlformats.org/officeDocument/2006/relationships/tags" Target="../tags/tag500.xml"/><Relationship Id="rId19" Type="http://schemas.openxmlformats.org/officeDocument/2006/relationships/image" Target="../media/image52.png"/><Relationship Id="rId4" Type="http://schemas.openxmlformats.org/officeDocument/2006/relationships/tags" Target="../tags/tag494.xml"/><Relationship Id="rId9" Type="http://schemas.openxmlformats.org/officeDocument/2006/relationships/tags" Target="../tags/tag499.xml"/><Relationship Id="rId14" Type="http://schemas.openxmlformats.org/officeDocument/2006/relationships/hyperlink" Target="http://www.berkeleymadonna.com/" TargetMode="External"/><Relationship Id="rId22"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tags" Target="../tags/tag505.xml"/><Relationship Id="rId2" Type="http://schemas.openxmlformats.org/officeDocument/2006/relationships/tags" Target="../tags/tag504.xml"/><Relationship Id="rId1" Type="http://schemas.openxmlformats.org/officeDocument/2006/relationships/tags" Target="../tags/tag503.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tags" Target="../tags/tag513.xml"/><Relationship Id="rId13" Type="http://schemas.openxmlformats.org/officeDocument/2006/relationships/tags" Target="../tags/tag518.xml"/><Relationship Id="rId3" Type="http://schemas.openxmlformats.org/officeDocument/2006/relationships/tags" Target="../tags/tag508.xml"/><Relationship Id="rId7" Type="http://schemas.openxmlformats.org/officeDocument/2006/relationships/tags" Target="../tags/tag512.xml"/><Relationship Id="rId12" Type="http://schemas.openxmlformats.org/officeDocument/2006/relationships/tags" Target="../tags/tag517.xml"/><Relationship Id="rId2" Type="http://schemas.openxmlformats.org/officeDocument/2006/relationships/tags" Target="../tags/tag507.xml"/><Relationship Id="rId16" Type="http://schemas.microsoft.com/office/2007/relationships/hdphoto" Target="../media/hdphoto3.wdp"/><Relationship Id="rId1" Type="http://schemas.openxmlformats.org/officeDocument/2006/relationships/tags" Target="../tags/tag506.xml"/><Relationship Id="rId6" Type="http://schemas.openxmlformats.org/officeDocument/2006/relationships/tags" Target="../tags/tag511.xml"/><Relationship Id="rId11" Type="http://schemas.openxmlformats.org/officeDocument/2006/relationships/tags" Target="../tags/tag516.xml"/><Relationship Id="rId5" Type="http://schemas.openxmlformats.org/officeDocument/2006/relationships/tags" Target="../tags/tag510.xml"/><Relationship Id="rId15" Type="http://schemas.openxmlformats.org/officeDocument/2006/relationships/image" Target="../media/image58.png"/><Relationship Id="rId10" Type="http://schemas.openxmlformats.org/officeDocument/2006/relationships/tags" Target="../tags/tag515.xml"/><Relationship Id="rId4" Type="http://schemas.openxmlformats.org/officeDocument/2006/relationships/tags" Target="../tags/tag509.xml"/><Relationship Id="rId9" Type="http://schemas.openxmlformats.org/officeDocument/2006/relationships/tags" Target="../tags/tag514.xml"/><Relationship Id="rId1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3" Type="http://schemas.openxmlformats.org/officeDocument/2006/relationships/tags" Target="../tags/tag531.xml"/><Relationship Id="rId18" Type="http://schemas.openxmlformats.org/officeDocument/2006/relationships/tags" Target="../tags/tag536.xml"/><Relationship Id="rId26" Type="http://schemas.openxmlformats.org/officeDocument/2006/relationships/tags" Target="../tags/tag544.xml"/><Relationship Id="rId39" Type="http://schemas.openxmlformats.org/officeDocument/2006/relationships/tags" Target="../tags/tag557.xml"/><Relationship Id="rId21" Type="http://schemas.openxmlformats.org/officeDocument/2006/relationships/tags" Target="../tags/tag539.xml"/><Relationship Id="rId34" Type="http://schemas.openxmlformats.org/officeDocument/2006/relationships/tags" Target="../tags/tag552.xml"/><Relationship Id="rId42" Type="http://schemas.openxmlformats.org/officeDocument/2006/relationships/tags" Target="../tags/tag560.xml"/><Relationship Id="rId47" Type="http://schemas.openxmlformats.org/officeDocument/2006/relationships/slideLayout" Target="../slideLayouts/slideLayout2.xml"/><Relationship Id="rId7" Type="http://schemas.openxmlformats.org/officeDocument/2006/relationships/tags" Target="../tags/tag525.xml"/><Relationship Id="rId2" Type="http://schemas.openxmlformats.org/officeDocument/2006/relationships/tags" Target="../tags/tag520.xml"/><Relationship Id="rId16" Type="http://schemas.openxmlformats.org/officeDocument/2006/relationships/tags" Target="../tags/tag534.xml"/><Relationship Id="rId29" Type="http://schemas.openxmlformats.org/officeDocument/2006/relationships/tags" Target="../tags/tag547.xml"/><Relationship Id="rId1" Type="http://schemas.openxmlformats.org/officeDocument/2006/relationships/tags" Target="../tags/tag519.xml"/><Relationship Id="rId6" Type="http://schemas.openxmlformats.org/officeDocument/2006/relationships/tags" Target="../tags/tag524.xml"/><Relationship Id="rId11" Type="http://schemas.openxmlformats.org/officeDocument/2006/relationships/tags" Target="../tags/tag529.xml"/><Relationship Id="rId24" Type="http://schemas.openxmlformats.org/officeDocument/2006/relationships/tags" Target="../tags/tag542.xml"/><Relationship Id="rId32" Type="http://schemas.openxmlformats.org/officeDocument/2006/relationships/tags" Target="../tags/tag550.xml"/><Relationship Id="rId37" Type="http://schemas.openxmlformats.org/officeDocument/2006/relationships/tags" Target="../tags/tag555.xml"/><Relationship Id="rId40" Type="http://schemas.openxmlformats.org/officeDocument/2006/relationships/tags" Target="../tags/tag558.xml"/><Relationship Id="rId45" Type="http://schemas.openxmlformats.org/officeDocument/2006/relationships/tags" Target="../tags/tag563.xml"/><Relationship Id="rId5" Type="http://schemas.openxmlformats.org/officeDocument/2006/relationships/tags" Target="../tags/tag523.xml"/><Relationship Id="rId15" Type="http://schemas.openxmlformats.org/officeDocument/2006/relationships/tags" Target="../tags/tag533.xml"/><Relationship Id="rId23" Type="http://schemas.openxmlformats.org/officeDocument/2006/relationships/tags" Target="../tags/tag541.xml"/><Relationship Id="rId28" Type="http://schemas.openxmlformats.org/officeDocument/2006/relationships/tags" Target="../tags/tag546.xml"/><Relationship Id="rId36" Type="http://schemas.openxmlformats.org/officeDocument/2006/relationships/tags" Target="../tags/tag554.xml"/><Relationship Id="rId10" Type="http://schemas.openxmlformats.org/officeDocument/2006/relationships/tags" Target="../tags/tag528.xml"/><Relationship Id="rId19" Type="http://schemas.openxmlformats.org/officeDocument/2006/relationships/tags" Target="../tags/tag537.xml"/><Relationship Id="rId31" Type="http://schemas.openxmlformats.org/officeDocument/2006/relationships/tags" Target="../tags/tag549.xml"/><Relationship Id="rId44" Type="http://schemas.openxmlformats.org/officeDocument/2006/relationships/tags" Target="../tags/tag562.xml"/><Relationship Id="rId4" Type="http://schemas.openxmlformats.org/officeDocument/2006/relationships/tags" Target="../tags/tag522.xml"/><Relationship Id="rId9" Type="http://schemas.openxmlformats.org/officeDocument/2006/relationships/tags" Target="../tags/tag527.xml"/><Relationship Id="rId14" Type="http://schemas.openxmlformats.org/officeDocument/2006/relationships/tags" Target="../tags/tag532.xml"/><Relationship Id="rId22" Type="http://schemas.openxmlformats.org/officeDocument/2006/relationships/tags" Target="../tags/tag540.xml"/><Relationship Id="rId27" Type="http://schemas.openxmlformats.org/officeDocument/2006/relationships/tags" Target="../tags/tag545.xml"/><Relationship Id="rId30" Type="http://schemas.openxmlformats.org/officeDocument/2006/relationships/tags" Target="../tags/tag548.xml"/><Relationship Id="rId35" Type="http://schemas.openxmlformats.org/officeDocument/2006/relationships/tags" Target="../tags/tag553.xml"/><Relationship Id="rId43" Type="http://schemas.openxmlformats.org/officeDocument/2006/relationships/tags" Target="../tags/tag561.xml"/><Relationship Id="rId8" Type="http://schemas.openxmlformats.org/officeDocument/2006/relationships/tags" Target="../tags/tag526.xml"/><Relationship Id="rId3" Type="http://schemas.openxmlformats.org/officeDocument/2006/relationships/tags" Target="../tags/tag521.xml"/><Relationship Id="rId12" Type="http://schemas.openxmlformats.org/officeDocument/2006/relationships/tags" Target="../tags/tag530.xml"/><Relationship Id="rId17" Type="http://schemas.openxmlformats.org/officeDocument/2006/relationships/tags" Target="../tags/tag535.xml"/><Relationship Id="rId25" Type="http://schemas.openxmlformats.org/officeDocument/2006/relationships/tags" Target="../tags/tag543.xml"/><Relationship Id="rId33" Type="http://schemas.openxmlformats.org/officeDocument/2006/relationships/tags" Target="../tags/tag551.xml"/><Relationship Id="rId38" Type="http://schemas.openxmlformats.org/officeDocument/2006/relationships/tags" Target="../tags/tag556.xml"/><Relationship Id="rId46" Type="http://schemas.openxmlformats.org/officeDocument/2006/relationships/tags" Target="../tags/tag564.xml"/><Relationship Id="rId20" Type="http://schemas.openxmlformats.org/officeDocument/2006/relationships/tags" Target="../tags/tag538.xml"/><Relationship Id="rId41" Type="http://schemas.openxmlformats.org/officeDocument/2006/relationships/tags" Target="../tags/tag559.xml"/></Relationships>
</file>

<file path=ppt/slides/_rels/slide38.xml.rels><?xml version="1.0" encoding="UTF-8" standalone="yes"?>
<Relationships xmlns="http://schemas.openxmlformats.org/package/2006/relationships"><Relationship Id="rId3" Type="http://schemas.openxmlformats.org/officeDocument/2006/relationships/tags" Target="../tags/tag567.xml"/><Relationship Id="rId2" Type="http://schemas.openxmlformats.org/officeDocument/2006/relationships/tags" Target="../tags/tag566.xml"/><Relationship Id="rId1" Type="http://schemas.openxmlformats.org/officeDocument/2006/relationships/tags" Target="../tags/tag565.xml"/><Relationship Id="rId6" Type="http://schemas.openxmlformats.org/officeDocument/2006/relationships/image" Target="../media/image59.png"/><Relationship Id="rId5" Type="http://schemas.openxmlformats.org/officeDocument/2006/relationships/slideLayout" Target="../slideLayouts/slideLayout2.xml"/><Relationship Id="rId4" Type="http://schemas.openxmlformats.org/officeDocument/2006/relationships/tags" Target="../tags/tag568.xml"/></Relationships>
</file>

<file path=ppt/slides/_rels/slide39.xml.rels><?xml version="1.0" encoding="UTF-8" standalone="yes"?>
<Relationships xmlns="http://schemas.openxmlformats.org/package/2006/relationships"><Relationship Id="rId8" Type="http://schemas.openxmlformats.org/officeDocument/2006/relationships/tags" Target="../tags/tag576.xml"/><Relationship Id="rId13" Type="http://schemas.openxmlformats.org/officeDocument/2006/relationships/image" Target="../media/image62.png"/><Relationship Id="rId3" Type="http://schemas.openxmlformats.org/officeDocument/2006/relationships/tags" Target="../tags/tag571.xml"/><Relationship Id="rId7" Type="http://schemas.openxmlformats.org/officeDocument/2006/relationships/tags" Target="../tags/tag575.xml"/><Relationship Id="rId12" Type="http://schemas.openxmlformats.org/officeDocument/2006/relationships/image" Target="../media/image61.png"/><Relationship Id="rId2" Type="http://schemas.openxmlformats.org/officeDocument/2006/relationships/tags" Target="../tags/tag570.xml"/><Relationship Id="rId1" Type="http://schemas.openxmlformats.org/officeDocument/2006/relationships/tags" Target="../tags/tag569.xml"/><Relationship Id="rId6" Type="http://schemas.openxmlformats.org/officeDocument/2006/relationships/tags" Target="../tags/tag574.xml"/><Relationship Id="rId11" Type="http://schemas.openxmlformats.org/officeDocument/2006/relationships/image" Target="../media/image60.png"/><Relationship Id="rId5" Type="http://schemas.openxmlformats.org/officeDocument/2006/relationships/tags" Target="../tags/tag573.xml"/><Relationship Id="rId10" Type="http://schemas.openxmlformats.org/officeDocument/2006/relationships/slideLayout" Target="../slideLayouts/slideLayout2.xml"/><Relationship Id="rId4" Type="http://schemas.openxmlformats.org/officeDocument/2006/relationships/tags" Target="../tags/tag572.xml"/><Relationship Id="rId9" Type="http://schemas.openxmlformats.org/officeDocument/2006/relationships/tags" Target="../tags/tag577.xml"/><Relationship Id="rId1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2.jpeg"/><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80.xml"/><Relationship Id="rId7" Type="http://schemas.openxmlformats.org/officeDocument/2006/relationships/tags" Target="../tags/tag584.xml"/><Relationship Id="rId2" Type="http://schemas.openxmlformats.org/officeDocument/2006/relationships/tags" Target="../tags/tag579.xml"/><Relationship Id="rId1" Type="http://schemas.openxmlformats.org/officeDocument/2006/relationships/tags" Target="../tags/tag578.xml"/><Relationship Id="rId6" Type="http://schemas.openxmlformats.org/officeDocument/2006/relationships/tags" Target="../tags/tag583.xml"/><Relationship Id="rId11" Type="http://schemas.openxmlformats.org/officeDocument/2006/relationships/image" Target="../media/image66.png"/><Relationship Id="rId5" Type="http://schemas.openxmlformats.org/officeDocument/2006/relationships/tags" Target="../tags/tag582.xml"/><Relationship Id="rId10" Type="http://schemas.openxmlformats.org/officeDocument/2006/relationships/image" Target="../media/image65.png"/><Relationship Id="rId4" Type="http://schemas.openxmlformats.org/officeDocument/2006/relationships/tags" Target="../tags/tag581.xml"/><Relationship Id="rId9"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3.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2.xml"/><Relationship Id="rId5" Type="http://schemas.openxmlformats.org/officeDocument/2006/relationships/tags" Target="../tags/tag34.xml"/><Relationship Id="rId4" Type="http://schemas.openxmlformats.org/officeDocument/2006/relationships/tags" Target="../tags/tag33.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10" Type="http://schemas.openxmlformats.org/officeDocument/2006/relationships/image" Target="../media/image15.png"/><Relationship Id="rId4" Type="http://schemas.openxmlformats.org/officeDocument/2006/relationships/tags" Target="../tags/tag38.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4.xml"/><Relationship Id="rId7"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tags" Target="../tags/tag50.xml"/><Relationship Id="rId7" Type="http://schemas.openxmlformats.org/officeDocument/2006/relationships/notesSlide" Target="../notesSlides/notesSlide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22.jpeg"/><Relationship Id="rId5" Type="http://schemas.openxmlformats.org/officeDocument/2006/relationships/tags" Target="../tags/tag57.xml"/><Relationship Id="rId10" Type="http://schemas.openxmlformats.org/officeDocument/2006/relationships/image" Target="../media/image21.jpeg"/><Relationship Id="rId4" Type="http://schemas.openxmlformats.org/officeDocument/2006/relationships/tags" Target="../tags/tag56.xm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custDataLst>
              <p:tags r:id="rId1"/>
            </p:custDataLst>
          </p:nvPr>
        </p:nvSpPr>
        <p:spPr>
          <a:xfrm>
            <a:off x="971600" y="3717032"/>
            <a:ext cx="7416824" cy="990600"/>
          </a:xfrm>
        </p:spPr>
        <p:txBody>
          <a:bodyPr>
            <a:noAutofit/>
          </a:bodyPr>
          <a:lstStyle/>
          <a:p>
            <a:pPr algn="ctr" defTabSz="179388"/>
            <a:br>
              <a:rPr lang="fr-FR" sz="2000" dirty="0"/>
            </a:br>
            <a:r>
              <a:rPr lang="fr-FR" sz="2000" dirty="0"/>
              <a:t>"</a:t>
            </a:r>
            <a:r>
              <a:rPr lang="fr-FR" sz="2000" b="1" dirty="0"/>
              <a:t>Think </a:t>
            </a:r>
            <a:r>
              <a:rPr lang="fr-FR" sz="2000" b="1" dirty="0" err="1"/>
              <a:t>outside</a:t>
            </a:r>
            <a:r>
              <a:rPr lang="fr-FR" sz="2000" b="1" dirty="0"/>
              <a:t> the box </a:t>
            </a:r>
            <a:r>
              <a:rPr lang="fr-FR" sz="2000" b="1" dirty="0" err="1"/>
              <a:t>with</a:t>
            </a:r>
            <a:r>
              <a:rPr lang="fr-FR" sz="2000" b="1" dirty="0"/>
              <a:t> the System Dynamics »</a:t>
            </a:r>
            <a:br>
              <a:rPr lang="fr-FR" sz="2000" b="1" dirty="0"/>
            </a:br>
            <a:r>
              <a:rPr lang="fr-FR" sz="1600" b="1" dirty="0"/>
              <a:t>(Penser hors des sentiers battus avec la dynamique des systèmes)</a:t>
            </a:r>
            <a:endParaRPr lang="fr-FR" sz="1600"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type="subTitle" idx="1"/>
            <p:custDataLst>
              <p:tags r:id="rId2"/>
            </p:custDataLst>
          </p:nvPr>
        </p:nvSpPr>
        <p:spPr>
          <a:xfrm>
            <a:off x="1219200" y="5124450"/>
            <a:ext cx="6858000" cy="608806"/>
          </a:xfrm>
        </p:spPr>
        <p:txBody>
          <a:bodyPr>
            <a:normAutofit/>
          </a:bodyPr>
          <a:lstStyle/>
          <a:p>
            <a:pPr algn="ctr"/>
            <a:r>
              <a:rPr lang="fr-FR" sz="1600" dirty="0"/>
              <a:t>Didier </a:t>
            </a:r>
            <a:r>
              <a:rPr lang="fr-FR" sz="1600" dirty="0" err="1"/>
              <a:t>Cuménal</a:t>
            </a:r>
            <a:r>
              <a:rPr lang="fr-FR" sz="1600" dirty="0"/>
              <a:t>, responsable du groupe Dynamique des systèmes et administrateur de l’AFSCET </a:t>
            </a:r>
            <a:r>
              <a:rPr lang="fr-FR" sz="1200" dirty="0"/>
              <a:t>cumenald@wanadoo.fr</a:t>
            </a:r>
          </a:p>
          <a:p>
            <a:pPr algn="ctr"/>
            <a:endParaRPr lang="fr-FR" sz="1600" dirty="0"/>
          </a:p>
        </p:txBody>
      </p:sp>
      <p:pic>
        <p:nvPicPr>
          <p:cNvPr id="1026" name="Picture 2" descr="http://www.afscet.asso.fr/afscet_m.gif"/>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119672" y="25249"/>
            <a:ext cx="3810000" cy="800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custDataLst>
              <p:tags r:id="rId4"/>
            </p:custDataLst>
          </p:nvPr>
        </p:nvSpPr>
        <p:spPr>
          <a:xfrm>
            <a:off x="3929672" y="92137"/>
            <a:ext cx="5125077" cy="584775"/>
          </a:xfrm>
          <a:prstGeom prst="rect">
            <a:avLst/>
          </a:prstGeom>
        </p:spPr>
        <p:txBody>
          <a:bodyPr wrap="square">
            <a:spAutoFit/>
          </a:bodyPr>
          <a:lstStyle/>
          <a:p>
            <a:pPr algn="ctr"/>
            <a:r>
              <a:rPr lang="fr-FR" sz="1600" b="1" dirty="0"/>
              <a:t>Association Française de Science des Systèmes</a:t>
            </a:r>
          </a:p>
          <a:p>
            <a:pPr algn="ctr"/>
            <a:r>
              <a:rPr lang="fr-FR" sz="1600" b="1" dirty="0"/>
              <a:t>Cybernétiques Cognitifs Et Techniques</a:t>
            </a:r>
            <a:endParaRPr lang="fr-FR" sz="1600" dirty="0"/>
          </a:p>
        </p:txBody>
      </p:sp>
      <p:sp>
        <p:nvSpPr>
          <p:cNvPr id="5" name="Rectangle 4"/>
          <p:cNvSpPr/>
          <p:nvPr>
            <p:custDataLst>
              <p:tags r:id="rId5"/>
            </p:custDataLst>
          </p:nvPr>
        </p:nvSpPr>
        <p:spPr>
          <a:xfrm>
            <a:off x="755576" y="818701"/>
            <a:ext cx="2271006" cy="338554"/>
          </a:xfrm>
          <a:prstGeom prst="rect">
            <a:avLst/>
          </a:prstGeom>
        </p:spPr>
        <p:txBody>
          <a:bodyPr wrap="none">
            <a:spAutoFit/>
          </a:bodyPr>
          <a:lstStyle/>
          <a:p>
            <a:r>
              <a:rPr lang="fr-FR" sz="1600" dirty="0"/>
              <a:t>http://www.afscet.asso.fr/</a:t>
            </a:r>
          </a:p>
        </p:txBody>
      </p:sp>
      <p:pic>
        <p:nvPicPr>
          <p:cNvPr id="6" name="Image 5"/>
          <p:cNvPicPr>
            <a:picLocks noChangeAspect="1"/>
          </p:cNvPicPr>
          <p:nvPr>
            <p:custDataLst>
              <p:tags r:id="rId6"/>
            </p:custDataLst>
          </p:nvPr>
        </p:nvPicPr>
        <p:blipFill>
          <a:blip r:embed="rId14"/>
          <a:stretch>
            <a:fillRect/>
          </a:stretch>
        </p:blipFill>
        <p:spPr>
          <a:xfrm>
            <a:off x="7164288" y="5418931"/>
            <a:ext cx="288032" cy="250133"/>
          </a:xfrm>
          <a:prstGeom prst="rect">
            <a:avLst/>
          </a:prstGeom>
        </p:spPr>
      </p:pic>
      <p:pic>
        <p:nvPicPr>
          <p:cNvPr id="8" name="Image 7"/>
          <p:cNvPicPr/>
          <p:nvPr>
            <p:custDataLst>
              <p:tags r:id="rId7"/>
            </p:custDataLst>
          </p:nvPr>
        </p:nvPicPr>
        <p:blipFill>
          <a:blip r:embed="rId15"/>
          <a:stretch>
            <a:fillRect/>
          </a:stretch>
        </p:blipFill>
        <p:spPr>
          <a:xfrm>
            <a:off x="5655766" y="1009204"/>
            <a:ext cx="1872207" cy="1359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La Paillasse"/>
          <p:cNvPicPr>
            <a:picLocks noChangeAspect="1" noChangeArrowheads="1"/>
          </p:cNvPicPr>
          <p:nvPr>
            <p:custDataLst>
              <p:tags r:id="rId8"/>
            </p:custDataLst>
          </p:nvPr>
        </p:nvPicPr>
        <p:blipFill>
          <a:blip r:embed="rId16">
            <a:extLst>
              <a:ext uri="{28A0092B-C50C-407E-A947-70E740481C1C}">
                <a14:useLocalDpi xmlns:a14="http://schemas.microsoft.com/office/drawing/2010/main" val="0"/>
              </a:ext>
            </a:extLst>
          </a:blip>
          <a:srcRect/>
          <a:stretch>
            <a:fillRect/>
          </a:stretch>
        </p:blipFill>
        <p:spPr bwMode="auto">
          <a:xfrm>
            <a:off x="3491880" y="2746623"/>
            <a:ext cx="1714500" cy="762000"/>
          </a:xfrm>
          <a:prstGeom prst="rect">
            <a:avLst/>
          </a:prstGeom>
          <a:noFill/>
          <a:effectLst>
            <a:glow rad="127000">
              <a:schemeClr val="accent1">
                <a:lumMod val="20000"/>
                <a:lumOff val="80000"/>
              </a:schemeClr>
            </a:glow>
          </a:effectLst>
          <a:extLst>
            <a:ext uri="{909E8E84-426E-40DD-AFC4-6F175D3DCCD1}">
              <a14:hiddenFill xmlns:a14="http://schemas.microsoft.com/office/drawing/2010/main">
                <a:solidFill>
                  <a:srgbClr val="FFFFFF"/>
                </a:solidFill>
              </a14:hiddenFill>
            </a:ext>
          </a:extLst>
        </p:spPr>
      </p:pic>
      <p:sp>
        <p:nvSpPr>
          <p:cNvPr id="9" name="ZoneTexte 8"/>
          <p:cNvSpPr txBox="1"/>
          <p:nvPr>
            <p:custDataLst>
              <p:tags r:id="rId9"/>
            </p:custDataLst>
          </p:nvPr>
        </p:nvSpPr>
        <p:spPr>
          <a:xfrm>
            <a:off x="5341561" y="3015794"/>
            <a:ext cx="2110759" cy="369332"/>
          </a:xfrm>
          <a:prstGeom prst="rect">
            <a:avLst/>
          </a:prstGeom>
          <a:noFill/>
        </p:spPr>
        <p:txBody>
          <a:bodyPr wrap="square" rtlCol="0">
            <a:spAutoFit/>
          </a:bodyPr>
          <a:lstStyle/>
          <a:p>
            <a:r>
              <a:rPr lang="fr-FR" dirty="0"/>
              <a:t>Jeudi 10 mars 2016</a:t>
            </a:r>
          </a:p>
        </p:txBody>
      </p:sp>
      <p:sp>
        <p:nvSpPr>
          <p:cNvPr id="10" name="ZoneTexte 9"/>
          <p:cNvSpPr txBox="1"/>
          <p:nvPr>
            <p:custDataLst>
              <p:tags r:id="rId10"/>
            </p:custDataLst>
          </p:nvPr>
        </p:nvSpPr>
        <p:spPr>
          <a:xfrm>
            <a:off x="4915327" y="689774"/>
            <a:ext cx="3353083" cy="307777"/>
          </a:xfrm>
          <a:prstGeom prst="rect">
            <a:avLst/>
          </a:prstGeom>
          <a:noFill/>
        </p:spPr>
        <p:txBody>
          <a:bodyPr wrap="square" rtlCol="0">
            <a:spAutoFit/>
          </a:bodyPr>
          <a:lstStyle/>
          <a:p>
            <a:pPr algn="ctr"/>
            <a:r>
              <a:rPr lang="fr-FR" sz="1400" dirty="0"/>
              <a:t>Groupe Dynamique des Systèmes (D.S)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5060109" y="3886026"/>
            <a:ext cx="4020214" cy="23445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nvGrpSpPr>
          <p:cNvPr id="11" name="Group 9"/>
          <p:cNvGrpSpPr>
            <a:grpSpLocks/>
          </p:cNvGrpSpPr>
          <p:nvPr>
            <p:custDataLst>
              <p:tags r:id="rId2"/>
            </p:custDataLst>
          </p:nvPr>
        </p:nvGrpSpPr>
        <p:grpSpPr bwMode="auto">
          <a:xfrm>
            <a:off x="114934" y="1296144"/>
            <a:ext cx="3998600" cy="2504522"/>
            <a:chOff x="816" y="864"/>
            <a:chExt cx="4816" cy="2808"/>
          </a:xfrm>
        </p:grpSpPr>
        <p:pic>
          <p:nvPicPr>
            <p:cNvPr id="13"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 y="864"/>
              <a:ext cx="4816" cy="280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4" name="Rectangle 11"/>
            <p:cNvSpPr>
              <a:spLocks noChangeArrowheads="1"/>
            </p:cNvSpPr>
            <p:nvPr/>
          </p:nvSpPr>
          <p:spPr bwMode="auto">
            <a:xfrm>
              <a:off x="1056" y="1000"/>
              <a:ext cx="1152" cy="2516"/>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15" name="Rectangle 12"/>
            <p:cNvSpPr>
              <a:spLocks noChangeArrowheads="1"/>
            </p:cNvSpPr>
            <p:nvPr/>
          </p:nvSpPr>
          <p:spPr bwMode="auto">
            <a:xfrm>
              <a:off x="3936" y="1000"/>
              <a:ext cx="1536" cy="2516"/>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16" name="Rectangle 13"/>
            <p:cNvSpPr>
              <a:spLocks noChangeArrowheads="1"/>
            </p:cNvSpPr>
            <p:nvPr/>
          </p:nvSpPr>
          <p:spPr bwMode="auto">
            <a:xfrm>
              <a:off x="2160" y="1000"/>
              <a:ext cx="1776" cy="618"/>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17" name="Rectangle 14"/>
            <p:cNvSpPr>
              <a:spLocks noChangeArrowheads="1"/>
            </p:cNvSpPr>
            <p:nvPr/>
          </p:nvSpPr>
          <p:spPr bwMode="auto">
            <a:xfrm>
              <a:off x="2160" y="912"/>
              <a:ext cx="96" cy="2736"/>
            </a:xfrm>
            <a:prstGeom prst="rect">
              <a:avLst/>
            </a:prstGeom>
            <a:solidFill>
              <a:schemeClr val="accent1">
                <a:alpha val="50195"/>
              </a:scheme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18" name="Rectangle 15"/>
            <p:cNvSpPr>
              <a:spLocks noChangeArrowheads="1"/>
            </p:cNvSpPr>
            <p:nvPr/>
          </p:nvSpPr>
          <p:spPr bwMode="auto">
            <a:xfrm>
              <a:off x="3696" y="912"/>
              <a:ext cx="96" cy="2736"/>
            </a:xfrm>
            <a:prstGeom prst="rect">
              <a:avLst/>
            </a:prstGeom>
            <a:solidFill>
              <a:schemeClr val="accent1">
                <a:alpha val="50195"/>
              </a:scheme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grpSp>
      <p:sp>
        <p:nvSpPr>
          <p:cNvPr id="19" name="ZoneTexte 18"/>
          <p:cNvSpPr txBox="1"/>
          <p:nvPr>
            <p:custDataLst>
              <p:tags r:id="rId3"/>
            </p:custDataLst>
          </p:nvPr>
        </p:nvSpPr>
        <p:spPr>
          <a:xfrm>
            <a:off x="4224534" y="1749236"/>
            <a:ext cx="3066865" cy="646331"/>
          </a:xfrm>
          <a:prstGeom prst="rect">
            <a:avLst/>
          </a:prstGeom>
          <a:noFill/>
        </p:spPr>
        <p:txBody>
          <a:bodyPr wrap="none" rtlCol="0">
            <a:spAutoFit/>
          </a:bodyPr>
          <a:lstStyle/>
          <a:p>
            <a:r>
              <a:rPr lang="fr-FR" dirty="0"/>
              <a:t>Ce que l’on voit en partie</a:t>
            </a:r>
          </a:p>
          <a:p>
            <a:pPr algn="ctr"/>
            <a:r>
              <a:rPr lang="fr-FR" dirty="0"/>
              <a:t>(aveuglement)</a:t>
            </a:r>
          </a:p>
        </p:txBody>
      </p:sp>
      <p:sp>
        <p:nvSpPr>
          <p:cNvPr id="20" name="ZoneTexte 19"/>
          <p:cNvSpPr txBox="1"/>
          <p:nvPr>
            <p:custDataLst>
              <p:tags r:id="rId4"/>
            </p:custDataLst>
          </p:nvPr>
        </p:nvSpPr>
        <p:spPr>
          <a:xfrm>
            <a:off x="3245189" y="5307286"/>
            <a:ext cx="1814920" cy="923330"/>
          </a:xfrm>
          <a:prstGeom prst="rect">
            <a:avLst/>
          </a:prstGeom>
          <a:noFill/>
        </p:spPr>
        <p:txBody>
          <a:bodyPr wrap="none" rtlCol="0">
            <a:spAutoFit/>
          </a:bodyPr>
          <a:lstStyle/>
          <a:p>
            <a:pPr algn="ctr"/>
            <a:r>
              <a:rPr lang="fr-FR" dirty="0"/>
              <a:t>La réalité</a:t>
            </a:r>
          </a:p>
          <a:p>
            <a:pPr algn="ctr"/>
            <a:r>
              <a:rPr lang="fr-FR" dirty="0"/>
              <a:t>est un peu</a:t>
            </a:r>
          </a:p>
          <a:p>
            <a:pPr algn="ctr"/>
            <a:r>
              <a:rPr lang="fr-FR" dirty="0"/>
              <a:t>plus complexe</a:t>
            </a:r>
          </a:p>
        </p:txBody>
      </p:sp>
      <p:sp>
        <p:nvSpPr>
          <p:cNvPr id="22" name="Flèche à angle droit 21"/>
          <p:cNvSpPr/>
          <p:nvPr>
            <p:custDataLst>
              <p:tags r:id="rId5"/>
            </p:custDataLst>
          </p:nvPr>
        </p:nvSpPr>
        <p:spPr>
          <a:xfrm rot="5400000">
            <a:off x="2674311" y="3044755"/>
            <a:ext cx="1329775" cy="3016025"/>
          </a:xfrm>
          <a:prstGeom prst="bentUpArrow">
            <a:avLst>
              <a:gd name="adj1" fmla="val 25000"/>
              <a:gd name="adj2" fmla="val 24454"/>
              <a:gd name="adj3" fmla="val 2500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25" name="Picture 2"/>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4152649" y="6285601"/>
            <a:ext cx="49831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6" name="Flèche courbée vers le haut 25"/>
          <p:cNvSpPr/>
          <p:nvPr>
            <p:custDataLst>
              <p:tags r:id="rId7"/>
            </p:custDataLst>
          </p:nvPr>
        </p:nvSpPr>
        <p:spPr>
          <a:xfrm rot="15649449">
            <a:off x="7073390" y="4602141"/>
            <a:ext cx="495411" cy="3650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ZoneTexte 3"/>
          <p:cNvSpPr txBox="1"/>
          <p:nvPr>
            <p:custDataLst>
              <p:tags r:id="rId8"/>
            </p:custDataLst>
          </p:nvPr>
        </p:nvSpPr>
        <p:spPr>
          <a:xfrm>
            <a:off x="31305" y="4640436"/>
            <a:ext cx="2672108" cy="923330"/>
          </a:xfrm>
          <a:prstGeom prst="rect">
            <a:avLst/>
          </a:prstGeom>
          <a:noFill/>
        </p:spPr>
        <p:txBody>
          <a:bodyPr wrap="square" rtlCol="0">
            <a:spAutoFit/>
          </a:bodyPr>
          <a:lstStyle/>
          <a:p>
            <a:r>
              <a:rPr lang="fr-FR" dirty="0"/>
              <a:t>Élargissement de </a:t>
            </a:r>
          </a:p>
          <a:p>
            <a:r>
              <a:rPr lang="fr-FR" dirty="0"/>
              <a:t>la représentation</a:t>
            </a:r>
          </a:p>
          <a:p>
            <a:r>
              <a:rPr lang="fr-FR" dirty="0"/>
              <a:t>par l’approche systémique</a:t>
            </a:r>
          </a:p>
        </p:txBody>
      </p:sp>
      <p:sp>
        <p:nvSpPr>
          <p:cNvPr id="23" name="Titre 1"/>
          <p:cNvSpPr>
            <a:spLocks noGrp="1"/>
          </p:cNvSpPr>
          <p:nvPr>
            <p:ph type="title"/>
            <p:custDataLst>
              <p:tags r:id="rId9"/>
            </p:custDataLst>
          </p:nvPr>
        </p:nvSpPr>
        <p:spPr>
          <a:xfrm>
            <a:off x="114934" y="0"/>
            <a:ext cx="9144000" cy="1076355"/>
          </a:xfrm>
        </p:spPr>
        <p:txBody>
          <a:bodyPr>
            <a:normAutofit/>
          </a:bodyPr>
          <a:lstStyle/>
          <a:p>
            <a:pPr algn="ctr"/>
            <a:r>
              <a:rPr lang="fr-FR" sz="2900" dirty="0"/>
              <a:t>Le « </a:t>
            </a:r>
            <a:r>
              <a:rPr lang="fr-FR" sz="2900" dirty="0" err="1"/>
              <a:t>Thinking</a:t>
            </a:r>
            <a:r>
              <a:rPr lang="fr-FR" sz="2900" dirty="0"/>
              <a:t> System » ou comment penser la complexité avec l’approche systémique</a:t>
            </a:r>
          </a:p>
        </p:txBody>
      </p:sp>
      <p:sp>
        <p:nvSpPr>
          <p:cNvPr id="2" name="Espace réservé du numéro de diapositive 1"/>
          <p:cNvSpPr>
            <a:spLocks noGrp="1"/>
          </p:cNvSpPr>
          <p:nvPr>
            <p:ph type="sldNum" sz="quarter" idx="12"/>
            <p:custDataLst>
              <p:tags r:id="rId10"/>
            </p:custDataLst>
          </p:nvPr>
        </p:nvSpPr>
        <p:spPr/>
        <p:txBody>
          <a:bodyPr/>
          <a:lstStyle/>
          <a:p>
            <a:fld id="{D4B5ADC2-7248-4799-8E52-477E151C3EE9}" type="slidenum">
              <a:rPr lang="fr-FR" sz="1400" b="1" smtClean="0">
                <a:solidFill>
                  <a:srgbClr val="FFFFFF"/>
                </a:solidFill>
              </a:rPr>
              <a:pPr/>
              <a:t>10</a:t>
            </a:fld>
            <a:endParaRPr lang="fr-FR"/>
          </a:p>
        </p:txBody>
      </p:sp>
    </p:spTree>
    <p:extLst>
      <p:ext uri="{BB962C8B-B14F-4D97-AF65-F5344CB8AC3E}">
        <p14:creationId xmlns:p14="http://schemas.microsoft.com/office/powerpoint/2010/main" val="38934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P spid="2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14934" y="2492896"/>
            <a:ext cx="5267325"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custDataLst>
              <p:tags r:id="rId2"/>
            </p:custDataLst>
          </p:nvPr>
        </p:nvSpPr>
        <p:spPr>
          <a:xfrm>
            <a:off x="5508104" y="2262215"/>
            <a:ext cx="3528392" cy="4247317"/>
          </a:xfrm>
          <a:prstGeom prst="rect">
            <a:avLst/>
          </a:prstGeom>
          <a:noFill/>
        </p:spPr>
        <p:txBody>
          <a:bodyPr wrap="square" rtlCol="0">
            <a:spAutoFit/>
          </a:bodyPr>
          <a:lstStyle/>
          <a:p>
            <a:pPr algn="just"/>
            <a:r>
              <a:rPr lang="fr-FR" dirty="0"/>
              <a:t>Mais il y a des causes qui causent </a:t>
            </a:r>
          </a:p>
          <a:p>
            <a:pPr algn="just"/>
            <a:r>
              <a:rPr lang="fr-FR" dirty="0"/>
              <a:t>à leur tour des causes, etc. !!!!</a:t>
            </a:r>
          </a:p>
          <a:p>
            <a:pPr algn="just"/>
            <a:r>
              <a:rPr lang="fr-FR" dirty="0"/>
              <a:t>C’est confortable, pour rechercher</a:t>
            </a:r>
          </a:p>
          <a:p>
            <a:pPr algn="just"/>
            <a:r>
              <a:rPr lang="fr-FR" dirty="0"/>
              <a:t>le ou les boucs émissaires que l’on</a:t>
            </a:r>
          </a:p>
          <a:p>
            <a:pPr algn="just"/>
            <a:r>
              <a:rPr lang="fr-FR" dirty="0"/>
              <a:t>va sacrifier sur l’autel !!</a:t>
            </a:r>
          </a:p>
          <a:p>
            <a:pPr algn="just"/>
            <a:r>
              <a:rPr lang="fr-FR" dirty="0"/>
              <a:t>Mais la recherche des causes peut ne plus avoir de limites (récurrence infinie ! Remonter à la DG ?)</a:t>
            </a:r>
          </a:p>
          <a:p>
            <a:pPr algn="just"/>
            <a:r>
              <a:rPr lang="fr-FR" dirty="0"/>
              <a:t>Isoler par la pensée un élément, c’est rassurant et déresponsabilisant </a:t>
            </a:r>
          </a:p>
          <a:p>
            <a:pPr algn="ctr"/>
            <a:r>
              <a:rPr lang="fr-FR" b="1" dirty="0"/>
              <a:t>Mais je me suis posé des questions ?</a:t>
            </a:r>
          </a:p>
          <a:p>
            <a:pPr algn="just"/>
            <a:r>
              <a:rPr lang="fr-FR" dirty="0"/>
              <a:t>La cause est elle toujours une chose, ou alors un processus, un système ?</a:t>
            </a:r>
          </a:p>
        </p:txBody>
      </p:sp>
      <p:sp>
        <p:nvSpPr>
          <p:cNvPr id="8" name="Titre 1"/>
          <p:cNvSpPr>
            <a:spLocks noGrp="1"/>
          </p:cNvSpPr>
          <p:nvPr>
            <p:ph type="title"/>
            <p:custDataLst>
              <p:tags r:id="rId3"/>
            </p:custDataLst>
          </p:nvPr>
        </p:nvSpPr>
        <p:spPr>
          <a:xfrm>
            <a:off x="114934" y="0"/>
            <a:ext cx="9144000" cy="1076355"/>
          </a:xfrm>
        </p:spPr>
        <p:txBody>
          <a:bodyPr>
            <a:normAutofit/>
          </a:bodyPr>
          <a:lstStyle/>
          <a:p>
            <a:pPr algn="ctr"/>
            <a:r>
              <a:rPr lang="fr-FR" sz="2900" dirty="0"/>
              <a:t>Le « </a:t>
            </a:r>
            <a:r>
              <a:rPr lang="fr-FR" sz="2900" dirty="0" err="1"/>
              <a:t>Thinking</a:t>
            </a:r>
            <a:r>
              <a:rPr lang="fr-FR" sz="2900" dirty="0"/>
              <a:t> System » ou comment penser la complexité avec l’approche systémique</a:t>
            </a:r>
          </a:p>
        </p:txBody>
      </p:sp>
      <p:sp>
        <p:nvSpPr>
          <p:cNvPr id="2" name="ZoneTexte 1"/>
          <p:cNvSpPr txBox="1"/>
          <p:nvPr>
            <p:custDataLst>
              <p:tags r:id="rId4"/>
            </p:custDataLst>
          </p:nvPr>
        </p:nvSpPr>
        <p:spPr>
          <a:xfrm>
            <a:off x="1115616" y="1484619"/>
            <a:ext cx="6310767" cy="369332"/>
          </a:xfrm>
          <a:prstGeom prst="rect">
            <a:avLst/>
          </a:prstGeom>
          <a:noFill/>
        </p:spPr>
        <p:txBody>
          <a:bodyPr wrap="none" rtlCol="0">
            <a:spAutoFit/>
          </a:bodyPr>
          <a:lstStyle/>
          <a:p>
            <a:r>
              <a:rPr lang="fr-FR" dirty="0"/>
              <a:t>La réalité semble simple : une analogie avec le diagnostic médical !</a:t>
            </a:r>
          </a:p>
        </p:txBody>
      </p:sp>
      <p:sp>
        <p:nvSpPr>
          <p:cNvPr id="3" name="Espace réservé du numéro de diapositive 2"/>
          <p:cNvSpPr>
            <a:spLocks noGrp="1"/>
          </p:cNvSpPr>
          <p:nvPr>
            <p:ph type="sldNum" sz="quarter" idx="12"/>
            <p:custDataLst>
              <p:tags r:id="rId5"/>
            </p:custDataLst>
          </p:nvPr>
        </p:nvSpPr>
        <p:spPr/>
        <p:txBody>
          <a:bodyPr/>
          <a:lstStyle/>
          <a:p>
            <a:fld id="{D4B5ADC2-7248-4799-8E52-477E151C3EE9}" type="slidenum">
              <a:rPr lang="fr-FR" sz="1400" b="1" smtClean="0">
                <a:solidFill>
                  <a:srgbClr val="FFFFFF"/>
                </a:solidFill>
              </a:rPr>
              <a:pPr/>
              <a:t>11</a:t>
            </a:fld>
            <a:endParaRPr lang="fr-FR"/>
          </a:p>
        </p:txBody>
      </p:sp>
    </p:spTree>
    <p:extLst>
      <p:ext uri="{BB962C8B-B14F-4D97-AF65-F5344CB8AC3E}">
        <p14:creationId xmlns:p14="http://schemas.microsoft.com/office/powerpoint/2010/main" val="13899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custDataLst>
              <p:tags r:id="rId1"/>
            </p:custDataLst>
          </p:nvPr>
        </p:nvSpPr>
        <p:spPr bwMode="auto">
          <a:xfrm>
            <a:off x="4787900" y="5157788"/>
            <a:ext cx="4356100" cy="1366837"/>
          </a:xfrm>
          <a:prstGeom prst="rect">
            <a:avLst/>
          </a:prstGeom>
          <a:solidFill>
            <a:schemeClr val="accent4">
              <a:lumMod val="20000"/>
              <a:lumOff val="80000"/>
            </a:schemeClr>
          </a:solidFill>
          <a:ln>
            <a:noFill/>
          </a:ln>
          <a:effectLst/>
        </p:spPr>
        <p:txBody>
          <a:bodyPr lIns="90488" tIns="46038" rIns="90488" bIns="46038" anchor="ctr">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endParaRPr lang="fr-FR" altLang="fr-FR" sz="1800" b="0" dirty="0">
              <a:solidFill>
                <a:schemeClr val="tx1"/>
              </a:solidFill>
              <a:cs typeface="Arial" charset="0"/>
            </a:endParaRPr>
          </a:p>
        </p:txBody>
      </p:sp>
      <p:sp>
        <p:nvSpPr>
          <p:cNvPr id="43" name="Espace réservé du numéro de diapositive 3"/>
          <p:cNvSpPr>
            <a:spLocks noGrp="1"/>
          </p:cNvSpPr>
          <p:nvPr>
            <p:ph type="sldNum" sz="quarter" idx="4294967295"/>
            <p:custDataLst>
              <p:tags r:id="rId2"/>
            </p:custDataLst>
          </p:nvPr>
        </p:nvSpPr>
        <p:spPr>
          <a:xfrm>
            <a:off x="6965950" y="6556248"/>
            <a:ext cx="2133600" cy="301752"/>
          </a:xfrm>
        </p:spPr>
        <p:txBody>
          <a:bodyPr/>
          <a:lstStyle/>
          <a:p>
            <a:pPr algn="ctr">
              <a:defRPr/>
            </a:pPr>
            <a:fld id="{48475A28-41A1-454F-8B1B-9E0342AC454A}" type="slidenum">
              <a:rPr lang="fr-FR" altLang="fr-FR"/>
              <a:pPr algn="ctr">
                <a:defRPr/>
              </a:pPr>
              <a:t>12</a:t>
            </a:fld>
            <a:endParaRPr lang="fr-FR" altLang="fr-FR" dirty="0"/>
          </a:p>
        </p:txBody>
      </p:sp>
      <p:sp>
        <p:nvSpPr>
          <p:cNvPr id="35844" name="Rectangle 3"/>
          <p:cNvSpPr>
            <a:spLocks noChangeArrowheads="1"/>
          </p:cNvSpPr>
          <p:nvPr>
            <p:custDataLst>
              <p:tags r:id="rId3"/>
            </p:custDataLst>
          </p:nvPr>
        </p:nvSpPr>
        <p:spPr bwMode="auto">
          <a:xfrm>
            <a:off x="7596188" y="2060575"/>
            <a:ext cx="1547812" cy="3024188"/>
          </a:xfrm>
          <a:prstGeom prst="rect">
            <a:avLst/>
          </a:prstGeom>
          <a:solidFill>
            <a:schemeClr val="accent3">
              <a:lumMod val="60000"/>
              <a:lumOff val="40000"/>
              <a:alpha val="50195"/>
            </a:schemeClr>
          </a:solidFill>
          <a:ln>
            <a:noFill/>
          </a:ln>
          <a:effectLst/>
          <a:extLst/>
        </p:spPr>
        <p:txBody>
          <a:bodyPr wrap="square" lIns="90488" tIns="46038" rIns="90488" bIns="46038" anchor="ctr">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endParaRPr lang="fr-FR" altLang="fr-FR" sz="1800" b="0" dirty="0">
              <a:solidFill>
                <a:schemeClr val="tx1"/>
              </a:solidFill>
              <a:cs typeface="Arial" charset="0"/>
            </a:endParaRPr>
          </a:p>
        </p:txBody>
      </p:sp>
      <p:sp>
        <p:nvSpPr>
          <p:cNvPr id="35845" name="Rectangle 4"/>
          <p:cNvSpPr>
            <a:spLocks noChangeArrowheads="1"/>
          </p:cNvSpPr>
          <p:nvPr>
            <p:custDataLst>
              <p:tags r:id="rId4"/>
            </p:custDataLst>
          </p:nvPr>
        </p:nvSpPr>
        <p:spPr bwMode="auto">
          <a:xfrm>
            <a:off x="4787900" y="2060575"/>
            <a:ext cx="2786063" cy="3024188"/>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6038" rIns="90488" bIns="46038" anchor="ctr">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endParaRPr lang="fr-FR" altLang="fr-FR" sz="1800" b="0">
              <a:solidFill>
                <a:schemeClr val="tx1"/>
              </a:solidFill>
              <a:cs typeface="Arial" charset="0"/>
            </a:endParaRPr>
          </a:p>
        </p:txBody>
      </p:sp>
      <p:sp>
        <p:nvSpPr>
          <p:cNvPr id="35847" name="Rectangle 6"/>
          <p:cNvSpPr>
            <a:spLocks noChangeArrowheads="1"/>
          </p:cNvSpPr>
          <p:nvPr>
            <p:custDataLst>
              <p:tags r:id="rId5"/>
            </p:custDataLst>
          </p:nvPr>
        </p:nvSpPr>
        <p:spPr bwMode="auto">
          <a:xfrm>
            <a:off x="1187317" y="908050"/>
            <a:ext cx="6921768"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dirty="0">
                <a:solidFill>
                  <a:schemeClr val="tx1"/>
                </a:solidFill>
                <a:latin typeface="Times New Roman" pitchFamily="18" charset="0"/>
                <a:cs typeface="Arial" charset="0"/>
              </a:rPr>
              <a:t>PENSÉE CARTÉSIENNE				PENSÉE SYSTÉMIQUE</a:t>
            </a:r>
          </a:p>
        </p:txBody>
      </p:sp>
      <p:sp>
        <p:nvSpPr>
          <p:cNvPr id="35848" name="Rectangle 7"/>
          <p:cNvSpPr>
            <a:spLocks noChangeArrowheads="1"/>
          </p:cNvSpPr>
          <p:nvPr>
            <p:custDataLst>
              <p:tags r:id="rId6"/>
            </p:custDataLst>
          </p:nvPr>
        </p:nvSpPr>
        <p:spPr bwMode="auto">
          <a:xfrm>
            <a:off x="136526" y="1341438"/>
            <a:ext cx="4572000" cy="529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b="0" i="1" dirty="0">
                <a:solidFill>
                  <a:schemeClr val="tx1"/>
                </a:solidFill>
                <a:latin typeface="Times New Roman" pitchFamily="18" charset="0"/>
                <a:cs typeface="Arial" charset="0"/>
              </a:rPr>
              <a:t>Les embouteillages et les bouchons s’accroissent dans la ville. Le réseau routier est insuffisant. Il n’y pas assez de débit. Il faut alors construire de nouvelles routes et autoroutes à moins que le réseau de transport urbain……</a:t>
            </a:r>
          </a:p>
          <a:p>
            <a:pPr>
              <a:buFontTx/>
              <a:buNone/>
            </a:pPr>
            <a:r>
              <a:rPr lang="fr-FR" altLang="fr-FR" b="0" i="1" dirty="0">
                <a:solidFill>
                  <a:schemeClr val="tx1"/>
                </a:solidFill>
                <a:latin typeface="Times New Roman" pitchFamily="18" charset="0"/>
                <a:cs typeface="Arial" charset="0"/>
              </a:rPr>
              <a:t>Il n’y a qu’à faire : LE YA KA !</a:t>
            </a:r>
          </a:p>
          <a:p>
            <a:pPr>
              <a:buFontTx/>
              <a:buNone/>
            </a:pPr>
            <a:endParaRPr lang="fr-FR" altLang="fr-FR" sz="1400" b="0" i="1" dirty="0">
              <a:solidFill>
                <a:schemeClr val="tx1"/>
              </a:solidFill>
              <a:latin typeface="Times New Roman" pitchFamily="18" charset="0"/>
              <a:cs typeface="Arial" charset="0"/>
            </a:endParaRPr>
          </a:p>
          <a:p>
            <a:pPr>
              <a:buFontTx/>
              <a:buNone/>
            </a:pPr>
            <a:r>
              <a:rPr lang="fr-FR" altLang="fr-FR" dirty="0">
                <a:solidFill>
                  <a:schemeClr val="tx1"/>
                </a:solidFill>
                <a:latin typeface="Times New Roman" pitchFamily="18" charset="0"/>
                <a:cs typeface="Arial" charset="0"/>
              </a:rPr>
              <a:t>Symptômes</a:t>
            </a:r>
            <a:r>
              <a:rPr lang="fr-FR" altLang="fr-FR" b="0" dirty="0">
                <a:solidFill>
                  <a:schemeClr val="tx1"/>
                </a:solidFill>
                <a:latin typeface="Times New Roman" pitchFamily="18" charset="0"/>
                <a:cs typeface="Arial" charset="0"/>
              </a:rPr>
              <a:t> (dysfonctionnements) : les « bouchons » et les encombrements s’accroissent</a:t>
            </a:r>
          </a:p>
          <a:p>
            <a:pPr algn="ctr">
              <a:buFontTx/>
              <a:buNone/>
            </a:pPr>
            <a:endParaRPr lang="fr-FR" altLang="fr-FR" sz="1400" b="0" dirty="0">
              <a:solidFill>
                <a:schemeClr val="tx1"/>
              </a:solidFill>
              <a:latin typeface="Times New Roman" pitchFamily="18" charset="0"/>
              <a:cs typeface="Arial" charset="0"/>
            </a:endParaRPr>
          </a:p>
          <a:p>
            <a:pPr algn="ctr">
              <a:buFontTx/>
              <a:buNone/>
            </a:pPr>
            <a:endParaRPr lang="fr-FR" altLang="fr-FR" sz="1400" b="0" dirty="0">
              <a:solidFill>
                <a:schemeClr val="tx1"/>
              </a:solidFill>
              <a:latin typeface="Times New Roman" pitchFamily="18" charset="0"/>
              <a:cs typeface="Arial" charset="0"/>
            </a:endParaRPr>
          </a:p>
          <a:p>
            <a:pPr algn="ctr">
              <a:buFontTx/>
              <a:buNone/>
            </a:pPr>
            <a:endParaRPr lang="fr-FR" altLang="fr-FR" sz="1400" b="0" dirty="0">
              <a:solidFill>
                <a:schemeClr val="tx1"/>
              </a:solidFill>
              <a:latin typeface="Times New Roman" pitchFamily="18" charset="0"/>
              <a:cs typeface="Arial" charset="0"/>
            </a:endParaRPr>
          </a:p>
          <a:p>
            <a:pPr>
              <a:buFontTx/>
              <a:buNone/>
            </a:pPr>
            <a:r>
              <a:rPr lang="fr-FR" altLang="fr-FR" dirty="0">
                <a:solidFill>
                  <a:schemeClr val="tx1"/>
                </a:solidFill>
                <a:latin typeface="Times New Roman" pitchFamily="18" charset="0"/>
                <a:cs typeface="Arial" charset="0"/>
              </a:rPr>
              <a:t>Cause profonde</a:t>
            </a:r>
            <a:r>
              <a:rPr lang="fr-FR" altLang="fr-FR" b="0" dirty="0">
                <a:solidFill>
                  <a:schemeClr val="tx1"/>
                </a:solidFill>
                <a:latin typeface="Times New Roman" pitchFamily="18" charset="0"/>
                <a:cs typeface="Arial" charset="0"/>
              </a:rPr>
              <a:t> : Insuffisance de routes et d’autoroutes</a:t>
            </a:r>
          </a:p>
          <a:p>
            <a:pPr algn="ctr">
              <a:buFontTx/>
              <a:buNone/>
            </a:pPr>
            <a:endParaRPr lang="fr-FR" altLang="fr-FR" sz="1400" b="0" dirty="0">
              <a:solidFill>
                <a:schemeClr val="tx1"/>
              </a:solidFill>
              <a:latin typeface="Times New Roman" pitchFamily="18" charset="0"/>
              <a:cs typeface="Arial" charset="0"/>
            </a:endParaRPr>
          </a:p>
          <a:p>
            <a:pPr algn="ctr">
              <a:buFontTx/>
              <a:buNone/>
            </a:pPr>
            <a:endParaRPr lang="fr-FR" altLang="fr-FR" sz="1400" b="0" dirty="0">
              <a:solidFill>
                <a:schemeClr val="tx1"/>
              </a:solidFill>
              <a:latin typeface="Times New Roman" pitchFamily="18" charset="0"/>
              <a:cs typeface="Arial" charset="0"/>
            </a:endParaRPr>
          </a:p>
          <a:p>
            <a:pPr>
              <a:buFontTx/>
              <a:buNone/>
            </a:pPr>
            <a:r>
              <a:rPr lang="fr-FR" altLang="fr-FR" dirty="0">
                <a:solidFill>
                  <a:schemeClr val="tx1"/>
                </a:solidFill>
                <a:latin typeface="Times New Roman" pitchFamily="18" charset="0"/>
                <a:cs typeface="Arial" charset="0"/>
              </a:rPr>
              <a:t>Action  </a:t>
            </a:r>
            <a:r>
              <a:rPr lang="fr-FR" altLang="fr-FR" b="0" dirty="0">
                <a:solidFill>
                  <a:schemeClr val="tx1"/>
                </a:solidFill>
                <a:latin typeface="Times New Roman" pitchFamily="18" charset="0"/>
                <a:cs typeface="Arial" charset="0"/>
              </a:rPr>
              <a:t>:    Il faut accroître l’infrastructure </a:t>
            </a:r>
          </a:p>
          <a:p>
            <a:pPr>
              <a:buFontTx/>
              <a:buNone/>
            </a:pPr>
            <a:r>
              <a:rPr lang="fr-FR" altLang="fr-FR" b="0" dirty="0">
                <a:solidFill>
                  <a:schemeClr val="tx1"/>
                </a:solidFill>
                <a:latin typeface="Times New Roman" pitchFamily="18" charset="0"/>
                <a:cs typeface="Arial" charset="0"/>
              </a:rPr>
              <a:t> du réseau routier (</a:t>
            </a:r>
            <a:r>
              <a:rPr lang="fr-FR" altLang="fr-FR" b="0" u="sng" dirty="0">
                <a:solidFill>
                  <a:schemeClr val="tx1"/>
                </a:solidFill>
                <a:latin typeface="Times New Roman" pitchFamily="18" charset="0"/>
                <a:cs typeface="Arial" charset="0"/>
              </a:rPr>
              <a:t>remède anti-symptôme ?</a:t>
            </a:r>
            <a:r>
              <a:rPr lang="fr-FR" altLang="fr-FR" b="0" dirty="0">
                <a:solidFill>
                  <a:schemeClr val="tx1"/>
                </a:solidFill>
                <a:latin typeface="Times New Roman" pitchFamily="18" charset="0"/>
                <a:cs typeface="Arial" charset="0"/>
              </a:rPr>
              <a:t>)</a:t>
            </a:r>
          </a:p>
          <a:p>
            <a:pPr algn="ctr">
              <a:buFontTx/>
              <a:buNone/>
            </a:pPr>
            <a:endParaRPr lang="fr-FR" altLang="fr-FR" sz="1400" b="0" dirty="0">
              <a:solidFill>
                <a:schemeClr val="tx1"/>
              </a:solidFill>
              <a:latin typeface="Times New Roman" pitchFamily="18" charset="0"/>
              <a:cs typeface="Arial" charset="0"/>
            </a:endParaRPr>
          </a:p>
          <a:p>
            <a:pPr algn="ctr">
              <a:buFontTx/>
              <a:buNone/>
            </a:pPr>
            <a:endParaRPr lang="fr-FR" altLang="fr-FR" dirty="0">
              <a:solidFill>
                <a:schemeClr val="tx1"/>
              </a:solidFill>
              <a:latin typeface="Times New Roman" pitchFamily="18" charset="0"/>
              <a:cs typeface="Arial" charset="0"/>
            </a:endParaRPr>
          </a:p>
          <a:p>
            <a:pPr>
              <a:buFontTx/>
              <a:buNone/>
            </a:pPr>
            <a:r>
              <a:rPr lang="fr-FR" altLang="fr-FR" dirty="0">
                <a:solidFill>
                  <a:schemeClr val="tx1"/>
                </a:solidFill>
                <a:latin typeface="Times New Roman" pitchFamily="18" charset="0"/>
                <a:cs typeface="Arial" charset="0"/>
              </a:rPr>
              <a:t>Conséquence anticipée </a:t>
            </a:r>
            <a:r>
              <a:rPr lang="fr-FR" altLang="fr-FR" b="0" dirty="0">
                <a:solidFill>
                  <a:schemeClr val="tx1"/>
                </a:solidFill>
                <a:latin typeface="Times New Roman" pitchFamily="18" charset="0"/>
                <a:cs typeface="Arial" charset="0"/>
              </a:rPr>
              <a:t>: la circulation redeviendra plus fluide !</a:t>
            </a:r>
          </a:p>
        </p:txBody>
      </p:sp>
      <p:sp>
        <p:nvSpPr>
          <p:cNvPr id="35849" name="Line 8"/>
          <p:cNvSpPr>
            <a:spLocks noChangeShapeType="1"/>
          </p:cNvSpPr>
          <p:nvPr>
            <p:custDataLst>
              <p:tags r:id="rId7"/>
            </p:custDataLst>
          </p:nvPr>
        </p:nvSpPr>
        <p:spPr bwMode="auto">
          <a:xfrm>
            <a:off x="1763688" y="3567112"/>
            <a:ext cx="0" cy="533401"/>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5850" name="Line 9"/>
          <p:cNvSpPr>
            <a:spLocks noChangeShapeType="1"/>
          </p:cNvSpPr>
          <p:nvPr>
            <p:custDataLst>
              <p:tags r:id="rId8"/>
            </p:custDataLst>
          </p:nvPr>
        </p:nvSpPr>
        <p:spPr bwMode="auto">
          <a:xfrm>
            <a:off x="1786096" y="4495800"/>
            <a:ext cx="0" cy="570706"/>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1" name="Line 10"/>
          <p:cNvSpPr>
            <a:spLocks noChangeShapeType="1"/>
          </p:cNvSpPr>
          <p:nvPr>
            <p:custDataLst>
              <p:tags r:id="rId9"/>
            </p:custDataLst>
          </p:nvPr>
        </p:nvSpPr>
        <p:spPr bwMode="auto">
          <a:xfrm>
            <a:off x="1786096" y="5625306"/>
            <a:ext cx="0" cy="43180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2" name="Line 11"/>
          <p:cNvSpPr>
            <a:spLocks noChangeShapeType="1"/>
          </p:cNvSpPr>
          <p:nvPr>
            <p:custDataLst>
              <p:tags r:id="rId10"/>
            </p:custDataLst>
          </p:nvPr>
        </p:nvSpPr>
        <p:spPr bwMode="auto">
          <a:xfrm>
            <a:off x="4716463" y="981075"/>
            <a:ext cx="0" cy="55435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3" name="Rectangle 13"/>
          <p:cNvSpPr>
            <a:spLocks noChangeArrowheads="1"/>
          </p:cNvSpPr>
          <p:nvPr>
            <p:custDataLst>
              <p:tags r:id="rId11"/>
            </p:custDataLst>
          </p:nvPr>
        </p:nvSpPr>
        <p:spPr bwMode="auto">
          <a:xfrm>
            <a:off x="4697412" y="1246810"/>
            <a:ext cx="4429125"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b="0" i="1" dirty="0">
                <a:solidFill>
                  <a:schemeClr val="tx1"/>
                </a:solidFill>
                <a:latin typeface="Times New Roman" pitchFamily="18" charset="0"/>
                <a:cs typeface="Arial" charset="0"/>
              </a:rPr>
              <a:t>Il y a des interactions  entre sous-systèmes qui provoquent des réactions contre-intuitives entre le CT et le MT/LT </a:t>
            </a:r>
          </a:p>
        </p:txBody>
      </p:sp>
      <p:sp>
        <p:nvSpPr>
          <p:cNvPr id="35854" name="Rectangle 14"/>
          <p:cNvSpPr>
            <a:spLocks noChangeArrowheads="1"/>
          </p:cNvSpPr>
          <p:nvPr>
            <p:custDataLst>
              <p:tags r:id="rId12"/>
            </p:custDataLst>
          </p:nvPr>
        </p:nvSpPr>
        <p:spPr bwMode="auto">
          <a:xfrm>
            <a:off x="4716463" y="3357563"/>
            <a:ext cx="9715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Besoins en</a:t>
            </a:r>
          </a:p>
          <a:p>
            <a:pPr algn="ctr">
              <a:buFontTx/>
              <a:buNone/>
            </a:pPr>
            <a:r>
              <a:rPr lang="fr-FR" altLang="fr-FR" sz="1400" b="0" dirty="0">
                <a:solidFill>
                  <a:schemeClr val="tx1"/>
                </a:solidFill>
                <a:latin typeface="Times New Roman" pitchFamily="18" charset="0"/>
                <a:cs typeface="Arial" charset="0"/>
              </a:rPr>
              <a:t>Autoroutes</a:t>
            </a:r>
          </a:p>
          <a:p>
            <a:pPr algn="ctr">
              <a:buFontTx/>
              <a:buNone/>
            </a:pPr>
            <a:r>
              <a:rPr lang="fr-FR" altLang="fr-FR" sz="1400" b="0" dirty="0">
                <a:solidFill>
                  <a:schemeClr val="tx1"/>
                </a:solidFill>
                <a:latin typeface="Times New Roman" pitchFamily="18" charset="0"/>
                <a:cs typeface="Arial" charset="0"/>
              </a:rPr>
              <a:t>nouvelles</a:t>
            </a:r>
          </a:p>
        </p:txBody>
      </p:sp>
      <p:sp>
        <p:nvSpPr>
          <p:cNvPr id="35855" name="Rectangle 15"/>
          <p:cNvSpPr>
            <a:spLocks noChangeArrowheads="1"/>
          </p:cNvSpPr>
          <p:nvPr>
            <p:custDataLst>
              <p:tags r:id="rId13"/>
            </p:custDataLst>
          </p:nvPr>
        </p:nvSpPr>
        <p:spPr bwMode="auto">
          <a:xfrm>
            <a:off x="5795963" y="2119313"/>
            <a:ext cx="11699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Constructions</a:t>
            </a:r>
          </a:p>
          <a:p>
            <a:pPr algn="ctr">
              <a:buFontTx/>
              <a:buNone/>
            </a:pPr>
            <a:r>
              <a:rPr lang="fr-FR" altLang="fr-FR" sz="1400" b="0" dirty="0">
                <a:solidFill>
                  <a:schemeClr val="tx1"/>
                </a:solidFill>
                <a:latin typeface="Times New Roman" pitchFamily="18" charset="0"/>
                <a:cs typeface="Arial" charset="0"/>
              </a:rPr>
              <a:t>d’autoroutes</a:t>
            </a:r>
          </a:p>
        </p:txBody>
      </p:sp>
      <p:sp>
        <p:nvSpPr>
          <p:cNvPr id="35856" name="Rectangle 16"/>
          <p:cNvSpPr>
            <a:spLocks noChangeArrowheads="1"/>
          </p:cNvSpPr>
          <p:nvPr>
            <p:custDataLst>
              <p:tags r:id="rId14"/>
            </p:custDataLst>
          </p:nvPr>
        </p:nvSpPr>
        <p:spPr bwMode="auto">
          <a:xfrm>
            <a:off x="5795963" y="4495800"/>
            <a:ext cx="1416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Encombrement</a:t>
            </a:r>
          </a:p>
          <a:p>
            <a:pPr algn="ctr">
              <a:buFontTx/>
              <a:buNone/>
            </a:pPr>
            <a:r>
              <a:rPr lang="fr-FR" altLang="fr-FR" sz="1400" b="0" dirty="0">
                <a:solidFill>
                  <a:schemeClr val="tx1"/>
                </a:solidFill>
                <a:latin typeface="Times New Roman" pitchFamily="18" charset="0"/>
                <a:cs typeface="Arial" charset="0"/>
              </a:rPr>
              <a:t>sur réseau routier</a:t>
            </a:r>
          </a:p>
        </p:txBody>
      </p:sp>
      <p:sp>
        <p:nvSpPr>
          <p:cNvPr id="35857" name="Rectangle 17"/>
          <p:cNvSpPr>
            <a:spLocks noChangeArrowheads="1"/>
          </p:cNvSpPr>
          <p:nvPr>
            <p:custDataLst>
              <p:tags r:id="rId15"/>
            </p:custDataLst>
          </p:nvPr>
        </p:nvSpPr>
        <p:spPr bwMode="auto">
          <a:xfrm>
            <a:off x="7515225" y="3357563"/>
            <a:ext cx="1628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Attirance pour la</a:t>
            </a:r>
          </a:p>
          <a:p>
            <a:pPr algn="ctr">
              <a:buFontTx/>
              <a:buNone/>
            </a:pPr>
            <a:r>
              <a:rPr lang="fr-FR" altLang="fr-FR" sz="1400" b="0" dirty="0">
                <a:solidFill>
                  <a:schemeClr val="tx1"/>
                </a:solidFill>
                <a:latin typeface="Times New Roman" pitchFamily="18" charset="0"/>
                <a:cs typeface="Arial" charset="0"/>
              </a:rPr>
              <a:t>conduite s/autoroute</a:t>
            </a:r>
          </a:p>
        </p:txBody>
      </p:sp>
      <p:sp>
        <p:nvSpPr>
          <p:cNvPr id="35858" name="Rectangle 18"/>
          <p:cNvSpPr>
            <a:spLocks noChangeArrowheads="1"/>
          </p:cNvSpPr>
          <p:nvPr>
            <p:custDataLst>
              <p:tags r:id="rId16"/>
            </p:custDataLst>
          </p:nvPr>
        </p:nvSpPr>
        <p:spPr bwMode="auto">
          <a:xfrm>
            <a:off x="4787900" y="5516563"/>
            <a:ext cx="15208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Fréquentation</a:t>
            </a:r>
          </a:p>
          <a:p>
            <a:pPr algn="ctr">
              <a:buFontTx/>
              <a:buNone/>
            </a:pPr>
            <a:r>
              <a:rPr lang="fr-FR" altLang="fr-FR" sz="1400" b="0" dirty="0">
                <a:solidFill>
                  <a:schemeClr val="tx1"/>
                </a:solidFill>
                <a:latin typeface="Times New Roman" pitchFamily="18" charset="0"/>
                <a:cs typeface="Arial" charset="0"/>
              </a:rPr>
              <a:t>réseau transport</a:t>
            </a:r>
          </a:p>
          <a:p>
            <a:pPr algn="ctr">
              <a:buFontTx/>
              <a:buNone/>
            </a:pPr>
            <a:r>
              <a:rPr lang="fr-FR" altLang="fr-FR" sz="1400" b="0" dirty="0">
                <a:solidFill>
                  <a:schemeClr val="tx1"/>
                </a:solidFill>
                <a:latin typeface="Times New Roman" pitchFamily="18" charset="0"/>
                <a:cs typeface="Arial" charset="0"/>
              </a:rPr>
              <a:t>Urbain (passagers)</a:t>
            </a:r>
          </a:p>
        </p:txBody>
      </p:sp>
      <p:sp>
        <p:nvSpPr>
          <p:cNvPr id="35859" name="Rectangle 19"/>
          <p:cNvSpPr>
            <a:spLocks noChangeArrowheads="1"/>
          </p:cNvSpPr>
          <p:nvPr>
            <p:custDataLst>
              <p:tags r:id="rId17"/>
            </p:custDataLst>
          </p:nvPr>
        </p:nvSpPr>
        <p:spPr bwMode="auto">
          <a:xfrm>
            <a:off x="7596188" y="5300663"/>
            <a:ext cx="13557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Qualité</a:t>
            </a:r>
          </a:p>
          <a:p>
            <a:pPr algn="ctr">
              <a:buFontTx/>
              <a:buNone/>
            </a:pPr>
            <a:r>
              <a:rPr lang="fr-FR" altLang="fr-FR" sz="1400" b="0" dirty="0">
                <a:solidFill>
                  <a:schemeClr val="tx1"/>
                </a:solidFill>
                <a:latin typeface="Times New Roman" pitchFamily="18" charset="0"/>
                <a:cs typeface="Arial" charset="0"/>
              </a:rPr>
              <a:t>du réseau de</a:t>
            </a:r>
          </a:p>
          <a:p>
            <a:pPr algn="ctr">
              <a:buFontTx/>
              <a:buNone/>
            </a:pPr>
            <a:r>
              <a:rPr lang="fr-FR" altLang="fr-FR" sz="1400" b="0" dirty="0">
                <a:solidFill>
                  <a:schemeClr val="tx1"/>
                </a:solidFill>
                <a:latin typeface="Times New Roman" pitchFamily="18" charset="0"/>
                <a:cs typeface="Arial" charset="0"/>
              </a:rPr>
              <a:t>transport urbain </a:t>
            </a:r>
          </a:p>
        </p:txBody>
      </p:sp>
      <p:sp>
        <p:nvSpPr>
          <p:cNvPr id="35860" name="Freeform 20"/>
          <p:cNvSpPr>
            <a:spLocks/>
          </p:cNvSpPr>
          <p:nvPr>
            <p:custDataLst>
              <p:tags r:id="rId18"/>
            </p:custDataLst>
          </p:nvPr>
        </p:nvSpPr>
        <p:spPr bwMode="auto">
          <a:xfrm>
            <a:off x="6965950" y="2378074"/>
            <a:ext cx="541338" cy="2378075"/>
          </a:xfrm>
          <a:custGeom>
            <a:avLst/>
            <a:gdLst>
              <a:gd name="T0" fmla="*/ 0 w 341"/>
              <a:gd name="T1" fmla="*/ 0 h 1498"/>
              <a:gd name="T2" fmla="*/ 80645074 w 341"/>
              <a:gd name="T3" fmla="*/ 10080625 h 1498"/>
              <a:gd name="T4" fmla="*/ 158770784 w 341"/>
              <a:gd name="T5" fmla="*/ 42843450 h 1498"/>
              <a:gd name="T6" fmla="*/ 239415859 w 341"/>
              <a:gd name="T7" fmla="*/ 93246575 h 1498"/>
              <a:gd name="T8" fmla="*/ 315020616 w 341"/>
              <a:gd name="T9" fmla="*/ 161290000 h 1498"/>
              <a:gd name="T10" fmla="*/ 388104421 w 341"/>
              <a:gd name="T11" fmla="*/ 246975313 h 1498"/>
              <a:gd name="T12" fmla="*/ 458668861 w 341"/>
              <a:gd name="T13" fmla="*/ 350302513 h 1498"/>
              <a:gd name="T14" fmla="*/ 526713936 w 341"/>
              <a:gd name="T15" fmla="*/ 463708750 h 1498"/>
              <a:gd name="T16" fmla="*/ 589717107 w 341"/>
              <a:gd name="T17" fmla="*/ 589716563 h 1498"/>
              <a:gd name="T18" fmla="*/ 645160596 w 341"/>
              <a:gd name="T19" fmla="*/ 728325950 h 1498"/>
              <a:gd name="T20" fmla="*/ 698084720 w 341"/>
              <a:gd name="T21" fmla="*/ 877014375 h 1498"/>
              <a:gd name="T22" fmla="*/ 781249159 w 341"/>
              <a:gd name="T23" fmla="*/ 1194554063 h 1498"/>
              <a:gd name="T24" fmla="*/ 836692648 w 341"/>
              <a:gd name="T25" fmla="*/ 1534775950 h 1498"/>
              <a:gd name="T26" fmla="*/ 851813599 w 341"/>
              <a:gd name="T27" fmla="*/ 1711186888 h 1498"/>
              <a:gd name="T28" fmla="*/ 856853916 w 341"/>
              <a:gd name="T29" fmla="*/ 1887597825 h 1498"/>
              <a:gd name="T30" fmla="*/ 844253917 w 341"/>
              <a:gd name="T31" fmla="*/ 2147483647 h 1498"/>
              <a:gd name="T32" fmla="*/ 816531379 w 341"/>
              <a:gd name="T33" fmla="*/ 2147483647 h 1498"/>
              <a:gd name="T34" fmla="*/ 768649160 w 341"/>
              <a:gd name="T35" fmla="*/ 2147483647 h 1498"/>
              <a:gd name="T36" fmla="*/ 740926622 w 341"/>
              <a:gd name="T37" fmla="*/ 2147483647 h 1498"/>
              <a:gd name="T38" fmla="*/ 710684719 w 341"/>
              <a:gd name="T39" fmla="*/ 2147483647 h 1498"/>
              <a:gd name="T40" fmla="*/ 675402499 w 341"/>
              <a:gd name="T41" fmla="*/ 2147483647 h 1498"/>
              <a:gd name="T42" fmla="*/ 640120279 w 341"/>
              <a:gd name="T43" fmla="*/ 2147483647 h 1498"/>
              <a:gd name="T44" fmla="*/ 602318694 w 341"/>
              <a:gd name="T45" fmla="*/ 2147483647 h 1498"/>
              <a:gd name="T46" fmla="*/ 561996157 w 341"/>
              <a:gd name="T47" fmla="*/ 2147483647 h 1498"/>
              <a:gd name="T48" fmla="*/ 521673619 w 341"/>
              <a:gd name="T49" fmla="*/ 2147483647 h 1498"/>
              <a:gd name="T50" fmla="*/ 476310765 w 341"/>
              <a:gd name="T51" fmla="*/ 2147483647 h 1498"/>
              <a:gd name="T52" fmla="*/ 433467275 w 341"/>
              <a:gd name="T53" fmla="*/ 2147483647 h 1498"/>
              <a:gd name="T54" fmla="*/ 390625373 w 341"/>
              <a:gd name="T55" fmla="*/ 2147483647 h 14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1" h="1498">
                <a:moveTo>
                  <a:pt x="0" y="0"/>
                </a:moveTo>
                <a:lnTo>
                  <a:pt x="32" y="4"/>
                </a:lnTo>
                <a:lnTo>
                  <a:pt x="63" y="17"/>
                </a:lnTo>
                <a:lnTo>
                  <a:pt x="95" y="37"/>
                </a:lnTo>
                <a:lnTo>
                  <a:pt x="125" y="64"/>
                </a:lnTo>
                <a:lnTo>
                  <a:pt x="154" y="98"/>
                </a:lnTo>
                <a:lnTo>
                  <a:pt x="182" y="139"/>
                </a:lnTo>
                <a:lnTo>
                  <a:pt x="209" y="184"/>
                </a:lnTo>
                <a:lnTo>
                  <a:pt x="234" y="234"/>
                </a:lnTo>
                <a:lnTo>
                  <a:pt x="256" y="289"/>
                </a:lnTo>
                <a:lnTo>
                  <a:pt x="277" y="348"/>
                </a:lnTo>
                <a:lnTo>
                  <a:pt x="310" y="474"/>
                </a:lnTo>
                <a:lnTo>
                  <a:pt x="332" y="609"/>
                </a:lnTo>
                <a:lnTo>
                  <a:pt x="338" y="679"/>
                </a:lnTo>
                <a:lnTo>
                  <a:pt x="340" y="749"/>
                </a:lnTo>
                <a:lnTo>
                  <a:pt x="335" y="888"/>
                </a:lnTo>
                <a:lnTo>
                  <a:pt x="324" y="1024"/>
                </a:lnTo>
                <a:lnTo>
                  <a:pt x="305" y="1150"/>
                </a:lnTo>
                <a:lnTo>
                  <a:pt x="294" y="1209"/>
                </a:lnTo>
                <a:lnTo>
                  <a:pt x="282" y="1263"/>
                </a:lnTo>
                <a:lnTo>
                  <a:pt x="268" y="1313"/>
                </a:lnTo>
                <a:lnTo>
                  <a:pt x="254" y="1359"/>
                </a:lnTo>
                <a:lnTo>
                  <a:pt x="239" y="1399"/>
                </a:lnTo>
                <a:lnTo>
                  <a:pt x="223" y="1433"/>
                </a:lnTo>
                <a:lnTo>
                  <a:pt x="207" y="1460"/>
                </a:lnTo>
                <a:lnTo>
                  <a:pt x="189" y="1480"/>
                </a:lnTo>
                <a:lnTo>
                  <a:pt x="172" y="1493"/>
                </a:lnTo>
                <a:lnTo>
                  <a:pt x="155" y="1497"/>
                </a:lnTo>
              </a:path>
            </a:pathLst>
          </a:custGeom>
          <a:ln>
            <a:solidFill>
              <a:srgbClr val="FF0000"/>
            </a:solidFill>
            <a:headEnd type="none" w="sm" len="sm"/>
            <a:tailEnd type="triangle" w="lg" len="lg"/>
          </a:ln>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35861" name="Freeform 21"/>
          <p:cNvSpPr>
            <a:spLocks/>
          </p:cNvSpPr>
          <p:nvPr>
            <p:custDataLst>
              <p:tags r:id="rId19"/>
            </p:custDataLst>
          </p:nvPr>
        </p:nvSpPr>
        <p:spPr bwMode="auto">
          <a:xfrm>
            <a:off x="5135563" y="4023433"/>
            <a:ext cx="661987" cy="732717"/>
          </a:xfrm>
          <a:custGeom>
            <a:avLst/>
            <a:gdLst>
              <a:gd name="T0" fmla="*/ 942537646 w 375"/>
              <a:gd name="T1" fmla="*/ 1058464833 h 421"/>
              <a:gd name="T2" fmla="*/ 854331457 w 375"/>
              <a:gd name="T3" fmla="*/ 1053424524 h 421"/>
              <a:gd name="T4" fmla="*/ 766126857 w 375"/>
              <a:gd name="T5" fmla="*/ 1035782650 h 421"/>
              <a:gd name="T6" fmla="*/ 680441616 w 375"/>
              <a:gd name="T7" fmla="*/ 1005540798 h 421"/>
              <a:gd name="T8" fmla="*/ 597275736 w 375"/>
              <a:gd name="T9" fmla="*/ 967739276 h 421"/>
              <a:gd name="T10" fmla="*/ 516630804 w 375"/>
              <a:gd name="T11" fmla="*/ 919855549 h 421"/>
              <a:gd name="T12" fmla="*/ 438506819 w 375"/>
              <a:gd name="T13" fmla="*/ 864412153 h 421"/>
              <a:gd name="T14" fmla="*/ 362902195 w 375"/>
              <a:gd name="T15" fmla="*/ 798888140 h 421"/>
              <a:gd name="T16" fmla="*/ 294857240 w 375"/>
              <a:gd name="T17" fmla="*/ 728323818 h 421"/>
              <a:gd name="T18" fmla="*/ 231854180 w 375"/>
              <a:gd name="T19" fmla="*/ 650199826 h 421"/>
              <a:gd name="T20" fmla="*/ 173889841 w 375"/>
              <a:gd name="T21" fmla="*/ 567033938 h 421"/>
              <a:gd name="T22" fmla="*/ 123486759 w 375"/>
              <a:gd name="T23" fmla="*/ 481348690 h 421"/>
              <a:gd name="T24" fmla="*/ 80644932 w 375"/>
              <a:gd name="T25" fmla="*/ 388103772 h 421"/>
              <a:gd name="T26" fmla="*/ 47882135 w 375"/>
              <a:gd name="T27" fmla="*/ 294857267 h 421"/>
              <a:gd name="T28" fmla="*/ 22680593 w 375"/>
              <a:gd name="T29" fmla="*/ 196572040 h 421"/>
              <a:gd name="T30" fmla="*/ 5040308 w 375"/>
              <a:gd name="T31" fmla="*/ 98285226 h 421"/>
              <a:gd name="T32" fmla="*/ 0 w 375"/>
              <a:gd name="T33" fmla="*/ 0 h 4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5" h="421">
                <a:moveTo>
                  <a:pt x="374" y="420"/>
                </a:moveTo>
                <a:lnTo>
                  <a:pt x="339" y="418"/>
                </a:lnTo>
                <a:lnTo>
                  <a:pt x="304" y="411"/>
                </a:lnTo>
                <a:lnTo>
                  <a:pt x="270" y="399"/>
                </a:lnTo>
                <a:lnTo>
                  <a:pt x="237" y="384"/>
                </a:lnTo>
                <a:lnTo>
                  <a:pt x="205" y="365"/>
                </a:lnTo>
                <a:lnTo>
                  <a:pt x="174" y="343"/>
                </a:lnTo>
                <a:lnTo>
                  <a:pt x="144" y="317"/>
                </a:lnTo>
                <a:lnTo>
                  <a:pt x="117" y="289"/>
                </a:lnTo>
                <a:lnTo>
                  <a:pt x="92" y="258"/>
                </a:lnTo>
                <a:lnTo>
                  <a:pt x="69" y="225"/>
                </a:lnTo>
                <a:lnTo>
                  <a:pt x="49" y="191"/>
                </a:lnTo>
                <a:lnTo>
                  <a:pt x="32" y="154"/>
                </a:lnTo>
                <a:lnTo>
                  <a:pt x="19" y="117"/>
                </a:lnTo>
                <a:lnTo>
                  <a:pt x="9" y="78"/>
                </a:lnTo>
                <a:lnTo>
                  <a:pt x="2" y="39"/>
                </a:lnTo>
                <a:lnTo>
                  <a:pt x="0" y="0"/>
                </a:lnTo>
              </a:path>
            </a:pathLst>
          </a:custGeom>
          <a:ln>
            <a:solidFill>
              <a:srgbClr val="00B0F0"/>
            </a:solidFill>
            <a:headEnd type="none" w="sm" len="sm"/>
            <a:tailEnd type="stealth" w="med" len="med"/>
          </a:ln>
          <a:extLst/>
        </p:spPr>
        <p:style>
          <a:lnRef idx="2">
            <a:schemeClr val="accent5"/>
          </a:lnRef>
          <a:fillRef idx="0">
            <a:schemeClr val="accent5"/>
          </a:fillRef>
          <a:effectRef idx="1">
            <a:schemeClr val="accent5"/>
          </a:effectRef>
          <a:fontRef idx="minor">
            <a:schemeClr val="tx1"/>
          </a:fontRef>
        </p:style>
        <p:txBody>
          <a:bodyPr/>
          <a:lstStyle/>
          <a:p>
            <a:endParaRPr lang="fr-FR"/>
          </a:p>
        </p:txBody>
      </p:sp>
      <p:sp>
        <p:nvSpPr>
          <p:cNvPr id="35862" name="Freeform 22"/>
          <p:cNvSpPr>
            <a:spLocks/>
          </p:cNvSpPr>
          <p:nvPr>
            <p:custDataLst>
              <p:tags r:id="rId20"/>
            </p:custDataLst>
          </p:nvPr>
        </p:nvSpPr>
        <p:spPr bwMode="auto">
          <a:xfrm>
            <a:off x="5003006" y="2378075"/>
            <a:ext cx="794544" cy="981075"/>
          </a:xfrm>
          <a:custGeom>
            <a:avLst/>
            <a:gdLst>
              <a:gd name="T0" fmla="*/ 0 w 375"/>
              <a:gd name="T1" fmla="*/ 1554937200 h 618"/>
              <a:gd name="T2" fmla="*/ 5040308 w 375"/>
              <a:gd name="T3" fmla="*/ 1408768138 h 618"/>
              <a:gd name="T4" fmla="*/ 22680593 w 375"/>
              <a:gd name="T5" fmla="*/ 1265118438 h 618"/>
              <a:gd name="T6" fmla="*/ 47882135 w 375"/>
              <a:gd name="T7" fmla="*/ 1123989688 h 618"/>
              <a:gd name="T8" fmla="*/ 80644932 w 375"/>
              <a:gd name="T9" fmla="*/ 985381888 h 618"/>
              <a:gd name="T10" fmla="*/ 123486759 w 375"/>
              <a:gd name="T11" fmla="*/ 849293450 h 618"/>
              <a:gd name="T12" fmla="*/ 173889841 w 375"/>
              <a:gd name="T13" fmla="*/ 720764688 h 618"/>
              <a:gd name="T14" fmla="*/ 231854180 w 375"/>
              <a:gd name="T15" fmla="*/ 599797188 h 618"/>
              <a:gd name="T16" fmla="*/ 294857240 w 375"/>
              <a:gd name="T17" fmla="*/ 486390950 h 618"/>
              <a:gd name="T18" fmla="*/ 362902195 w 375"/>
              <a:gd name="T19" fmla="*/ 380544388 h 618"/>
              <a:gd name="T20" fmla="*/ 438506819 w 375"/>
              <a:gd name="T21" fmla="*/ 287297813 h 618"/>
              <a:gd name="T22" fmla="*/ 516630804 w 375"/>
              <a:gd name="T23" fmla="*/ 204133450 h 618"/>
              <a:gd name="T24" fmla="*/ 597275736 w 375"/>
              <a:gd name="T25" fmla="*/ 133569075 h 618"/>
              <a:gd name="T26" fmla="*/ 680441616 w 375"/>
              <a:gd name="T27" fmla="*/ 78125638 h 618"/>
              <a:gd name="T28" fmla="*/ 723283443 w 375"/>
              <a:gd name="T29" fmla="*/ 55443438 h 618"/>
              <a:gd name="T30" fmla="*/ 766126857 w 375"/>
              <a:gd name="T31" fmla="*/ 35282188 h 618"/>
              <a:gd name="T32" fmla="*/ 811489631 w 375"/>
              <a:gd name="T33" fmla="*/ 20161250 h 618"/>
              <a:gd name="T34" fmla="*/ 854331457 w 375"/>
              <a:gd name="T35" fmla="*/ 10080625 h 618"/>
              <a:gd name="T36" fmla="*/ 899694232 w 375"/>
              <a:gd name="T37" fmla="*/ 2520950 h 618"/>
              <a:gd name="T38" fmla="*/ 942537646 w 375"/>
              <a:gd name="T39" fmla="*/ 0 h 6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5" h="618">
                <a:moveTo>
                  <a:pt x="0" y="617"/>
                </a:moveTo>
                <a:lnTo>
                  <a:pt x="2" y="559"/>
                </a:lnTo>
                <a:lnTo>
                  <a:pt x="9" y="502"/>
                </a:lnTo>
                <a:lnTo>
                  <a:pt x="19" y="446"/>
                </a:lnTo>
                <a:lnTo>
                  <a:pt x="32" y="391"/>
                </a:lnTo>
                <a:lnTo>
                  <a:pt x="49" y="337"/>
                </a:lnTo>
                <a:lnTo>
                  <a:pt x="69" y="286"/>
                </a:lnTo>
                <a:lnTo>
                  <a:pt x="92" y="238"/>
                </a:lnTo>
                <a:lnTo>
                  <a:pt x="117" y="193"/>
                </a:lnTo>
                <a:lnTo>
                  <a:pt x="144" y="151"/>
                </a:lnTo>
                <a:lnTo>
                  <a:pt x="174" y="114"/>
                </a:lnTo>
                <a:lnTo>
                  <a:pt x="205" y="81"/>
                </a:lnTo>
                <a:lnTo>
                  <a:pt x="237" y="53"/>
                </a:lnTo>
                <a:lnTo>
                  <a:pt x="270" y="31"/>
                </a:lnTo>
                <a:lnTo>
                  <a:pt x="287" y="22"/>
                </a:lnTo>
                <a:lnTo>
                  <a:pt x="304" y="14"/>
                </a:lnTo>
                <a:lnTo>
                  <a:pt x="322" y="8"/>
                </a:lnTo>
                <a:lnTo>
                  <a:pt x="339" y="4"/>
                </a:lnTo>
                <a:lnTo>
                  <a:pt x="357" y="1"/>
                </a:lnTo>
                <a:lnTo>
                  <a:pt x="374" y="0"/>
                </a:lnTo>
              </a:path>
            </a:pathLst>
          </a:custGeom>
          <a:ln>
            <a:solidFill>
              <a:srgbClr val="0070C0"/>
            </a:solidFill>
            <a:headEnd type="none" w="sm" len="sm"/>
            <a:tailEnd type="stealth" w="med" len="med"/>
          </a:ln>
          <a:extLst/>
        </p:spPr>
        <p:style>
          <a:lnRef idx="2">
            <a:schemeClr val="accent5"/>
          </a:lnRef>
          <a:fillRef idx="0">
            <a:schemeClr val="accent5"/>
          </a:fillRef>
          <a:effectRef idx="1">
            <a:schemeClr val="accent5"/>
          </a:effectRef>
          <a:fontRef idx="minor">
            <a:schemeClr val="tx1"/>
          </a:fontRef>
        </p:style>
        <p:txBody>
          <a:bodyPr/>
          <a:lstStyle/>
          <a:p>
            <a:endParaRPr lang="fr-FR"/>
          </a:p>
        </p:txBody>
      </p:sp>
      <p:sp>
        <p:nvSpPr>
          <p:cNvPr id="35863" name="Freeform 23"/>
          <p:cNvSpPr>
            <a:spLocks/>
          </p:cNvSpPr>
          <p:nvPr>
            <p:custDataLst>
              <p:tags r:id="rId21"/>
            </p:custDataLst>
          </p:nvPr>
        </p:nvSpPr>
        <p:spPr bwMode="auto">
          <a:xfrm>
            <a:off x="6965950" y="2378075"/>
            <a:ext cx="1365250" cy="981075"/>
          </a:xfrm>
          <a:custGeom>
            <a:avLst/>
            <a:gdLst>
              <a:gd name="T0" fmla="*/ 0 w 860"/>
              <a:gd name="T1" fmla="*/ 0 h 618"/>
              <a:gd name="T2" fmla="*/ 204133450 w 860"/>
              <a:gd name="T3" fmla="*/ 10080625 h 618"/>
              <a:gd name="T4" fmla="*/ 403225000 w 860"/>
              <a:gd name="T5" fmla="*/ 35282188 h 618"/>
              <a:gd name="T6" fmla="*/ 602318138 w 860"/>
              <a:gd name="T7" fmla="*/ 78125638 h 618"/>
              <a:gd name="T8" fmla="*/ 796369375 w 860"/>
              <a:gd name="T9" fmla="*/ 133569075 h 618"/>
              <a:gd name="T10" fmla="*/ 982860938 w 860"/>
              <a:gd name="T11" fmla="*/ 204133450 h 618"/>
              <a:gd name="T12" fmla="*/ 1161792825 w 860"/>
              <a:gd name="T13" fmla="*/ 287297813 h 618"/>
              <a:gd name="T14" fmla="*/ 1330642500 w 860"/>
              <a:gd name="T15" fmla="*/ 380544388 h 618"/>
              <a:gd name="T16" fmla="*/ 1489413138 w 860"/>
              <a:gd name="T17" fmla="*/ 486390950 h 618"/>
              <a:gd name="T18" fmla="*/ 1633061250 w 860"/>
              <a:gd name="T19" fmla="*/ 599797188 h 618"/>
              <a:gd name="T20" fmla="*/ 1766630325 w 860"/>
              <a:gd name="T21" fmla="*/ 720764688 h 618"/>
              <a:gd name="T22" fmla="*/ 1880036563 w 860"/>
              <a:gd name="T23" fmla="*/ 851812813 h 618"/>
              <a:gd name="T24" fmla="*/ 1978323450 w 860"/>
              <a:gd name="T25" fmla="*/ 985381888 h 618"/>
              <a:gd name="T26" fmla="*/ 2058968450 w 860"/>
              <a:gd name="T27" fmla="*/ 1123989688 h 618"/>
              <a:gd name="T28" fmla="*/ 2089210325 w 860"/>
              <a:gd name="T29" fmla="*/ 1194554063 h 618"/>
              <a:gd name="T30" fmla="*/ 2116931250 w 860"/>
              <a:gd name="T31" fmla="*/ 1265118438 h 618"/>
              <a:gd name="T32" fmla="*/ 2137092500 w 860"/>
              <a:gd name="T33" fmla="*/ 1338203763 h 618"/>
              <a:gd name="T34" fmla="*/ 2147483647 w 860"/>
              <a:gd name="T35" fmla="*/ 1408768138 h 618"/>
              <a:gd name="T36" fmla="*/ 2147483647 w 860"/>
              <a:gd name="T37" fmla="*/ 1481851875 h 618"/>
              <a:gd name="T38" fmla="*/ 2147483647 w 860"/>
              <a:gd name="T39" fmla="*/ 1554937200 h 6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60" h="618">
                <a:moveTo>
                  <a:pt x="0" y="0"/>
                </a:moveTo>
                <a:lnTo>
                  <a:pt x="81" y="4"/>
                </a:lnTo>
                <a:lnTo>
                  <a:pt x="160" y="14"/>
                </a:lnTo>
                <a:lnTo>
                  <a:pt x="239" y="31"/>
                </a:lnTo>
                <a:lnTo>
                  <a:pt x="316" y="53"/>
                </a:lnTo>
                <a:lnTo>
                  <a:pt x="390" y="81"/>
                </a:lnTo>
                <a:lnTo>
                  <a:pt x="461" y="114"/>
                </a:lnTo>
                <a:lnTo>
                  <a:pt x="528" y="151"/>
                </a:lnTo>
                <a:lnTo>
                  <a:pt x="591" y="193"/>
                </a:lnTo>
                <a:lnTo>
                  <a:pt x="648" y="238"/>
                </a:lnTo>
                <a:lnTo>
                  <a:pt x="701" y="286"/>
                </a:lnTo>
                <a:lnTo>
                  <a:pt x="746" y="338"/>
                </a:lnTo>
                <a:lnTo>
                  <a:pt x="785" y="391"/>
                </a:lnTo>
                <a:lnTo>
                  <a:pt x="817" y="446"/>
                </a:lnTo>
                <a:lnTo>
                  <a:pt x="829" y="474"/>
                </a:lnTo>
                <a:lnTo>
                  <a:pt x="840" y="502"/>
                </a:lnTo>
                <a:lnTo>
                  <a:pt x="848" y="531"/>
                </a:lnTo>
                <a:lnTo>
                  <a:pt x="854" y="559"/>
                </a:lnTo>
                <a:lnTo>
                  <a:pt x="858" y="588"/>
                </a:lnTo>
                <a:lnTo>
                  <a:pt x="859" y="617"/>
                </a:lnTo>
              </a:path>
            </a:pathLst>
          </a:custGeom>
          <a:noFill/>
          <a:ln w="25400" cap="rnd" cmpd="sng">
            <a:solidFill>
              <a:srgbClr val="0000FF"/>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4" name="Freeform 24"/>
          <p:cNvSpPr>
            <a:spLocks/>
          </p:cNvSpPr>
          <p:nvPr>
            <p:custDataLst>
              <p:tags r:id="rId22"/>
            </p:custDataLst>
          </p:nvPr>
        </p:nvSpPr>
        <p:spPr bwMode="auto">
          <a:xfrm>
            <a:off x="7212013" y="3875088"/>
            <a:ext cx="1119187" cy="881062"/>
          </a:xfrm>
          <a:custGeom>
            <a:avLst/>
            <a:gdLst>
              <a:gd name="T0" fmla="*/ 1774189207 w 705"/>
              <a:gd name="T1" fmla="*/ 0 h 555"/>
              <a:gd name="T2" fmla="*/ 1771668259 w 705"/>
              <a:gd name="T3" fmla="*/ 65524025 h 555"/>
              <a:gd name="T4" fmla="*/ 1764108587 w 705"/>
              <a:gd name="T5" fmla="*/ 131048051 h 555"/>
              <a:gd name="T6" fmla="*/ 1751507018 w 705"/>
              <a:gd name="T7" fmla="*/ 196572076 h 555"/>
              <a:gd name="T8" fmla="*/ 1733866725 w 705"/>
              <a:gd name="T9" fmla="*/ 262096101 h 555"/>
              <a:gd name="T10" fmla="*/ 1713705484 w 705"/>
              <a:gd name="T11" fmla="*/ 325099178 h 555"/>
              <a:gd name="T12" fmla="*/ 1685982984 w 705"/>
              <a:gd name="T13" fmla="*/ 388103842 h 555"/>
              <a:gd name="T14" fmla="*/ 1622979900 w 705"/>
              <a:gd name="T15" fmla="*/ 514111583 h 555"/>
              <a:gd name="T16" fmla="*/ 1542334936 w 705"/>
              <a:gd name="T17" fmla="*/ 632558066 h 555"/>
              <a:gd name="T18" fmla="*/ 1446569041 w 705"/>
              <a:gd name="T19" fmla="*/ 748485188 h 555"/>
              <a:gd name="T20" fmla="*/ 1338201577 w 705"/>
              <a:gd name="T21" fmla="*/ 856852639 h 555"/>
              <a:gd name="T22" fmla="*/ 1219755080 w 705"/>
              <a:gd name="T23" fmla="*/ 960178193 h 555"/>
              <a:gd name="T24" fmla="*/ 1091226375 w 705"/>
              <a:gd name="T25" fmla="*/ 1053424715 h 555"/>
              <a:gd name="T26" fmla="*/ 950097688 w 705"/>
              <a:gd name="T27" fmla="*/ 1139109979 h 555"/>
              <a:gd name="T28" fmla="*/ 803928691 w 705"/>
              <a:gd name="T29" fmla="*/ 1212193675 h 555"/>
              <a:gd name="T30" fmla="*/ 652719383 w 705"/>
              <a:gd name="T31" fmla="*/ 1277717700 h 555"/>
              <a:gd name="T32" fmla="*/ 493950404 w 705"/>
              <a:gd name="T33" fmla="*/ 1328120796 h 555"/>
              <a:gd name="T34" fmla="*/ 330139528 w 705"/>
              <a:gd name="T35" fmla="*/ 1365923912 h 555"/>
              <a:gd name="T36" fmla="*/ 166330238 w 705"/>
              <a:gd name="T37" fmla="*/ 1388604512 h 555"/>
              <a:gd name="T38" fmla="*/ 0 w 705"/>
              <a:gd name="T39" fmla="*/ 1396165770 h 5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05" h="555">
                <a:moveTo>
                  <a:pt x="704" y="0"/>
                </a:moveTo>
                <a:lnTo>
                  <a:pt x="703" y="26"/>
                </a:lnTo>
                <a:lnTo>
                  <a:pt x="700" y="52"/>
                </a:lnTo>
                <a:lnTo>
                  <a:pt x="695" y="78"/>
                </a:lnTo>
                <a:lnTo>
                  <a:pt x="688" y="104"/>
                </a:lnTo>
                <a:lnTo>
                  <a:pt x="680" y="129"/>
                </a:lnTo>
                <a:lnTo>
                  <a:pt x="669" y="154"/>
                </a:lnTo>
                <a:lnTo>
                  <a:pt x="644" y="204"/>
                </a:lnTo>
                <a:lnTo>
                  <a:pt x="612" y="251"/>
                </a:lnTo>
                <a:lnTo>
                  <a:pt x="574" y="297"/>
                </a:lnTo>
                <a:lnTo>
                  <a:pt x="531" y="340"/>
                </a:lnTo>
                <a:lnTo>
                  <a:pt x="484" y="381"/>
                </a:lnTo>
                <a:lnTo>
                  <a:pt x="433" y="418"/>
                </a:lnTo>
                <a:lnTo>
                  <a:pt x="377" y="452"/>
                </a:lnTo>
                <a:lnTo>
                  <a:pt x="319" y="481"/>
                </a:lnTo>
                <a:lnTo>
                  <a:pt x="259" y="507"/>
                </a:lnTo>
                <a:lnTo>
                  <a:pt x="196" y="527"/>
                </a:lnTo>
                <a:lnTo>
                  <a:pt x="131" y="542"/>
                </a:lnTo>
                <a:lnTo>
                  <a:pt x="66" y="551"/>
                </a:lnTo>
                <a:lnTo>
                  <a:pt x="0" y="554"/>
                </a:lnTo>
              </a:path>
            </a:pathLst>
          </a:custGeom>
          <a:noFill/>
          <a:ln w="25400" cap="rnd" cmpd="sng">
            <a:solidFill>
              <a:srgbClr val="0000FF"/>
            </a:solidFill>
            <a:prstDash val="solid"/>
            <a:round/>
            <a:headEnd type="none" w="sm" len="sm"/>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5" name="Freeform 25"/>
          <p:cNvSpPr>
            <a:spLocks/>
          </p:cNvSpPr>
          <p:nvPr>
            <p:custDataLst>
              <p:tags r:id="rId23"/>
            </p:custDataLst>
          </p:nvPr>
        </p:nvSpPr>
        <p:spPr bwMode="auto">
          <a:xfrm>
            <a:off x="5548313" y="6030913"/>
            <a:ext cx="2727325" cy="447675"/>
          </a:xfrm>
          <a:custGeom>
            <a:avLst/>
            <a:gdLst>
              <a:gd name="T0" fmla="*/ 0 w 1718"/>
              <a:gd name="T1" fmla="*/ 342741250 h 282"/>
              <a:gd name="T2" fmla="*/ 12601575 w 1718"/>
              <a:gd name="T3" fmla="*/ 378023438 h 282"/>
              <a:gd name="T4" fmla="*/ 47883763 w 1718"/>
              <a:gd name="T5" fmla="*/ 410786263 h 282"/>
              <a:gd name="T6" fmla="*/ 108367513 w 1718"/>
              <a:gd name="T7" fmla="*/ 443547500 h 282"/>
              <a:gd name="T8" fmla="*/ 186491563 w 1718"/>
              <a:gd name="T9" fmla="*/ 476310325 h 282"/>
              <a:gd name="T10" fmla="*/ 284778450 w 1718"/>
              <a:gd name="T11" fmla="*/ 509071563 h 282"/>
              <a:gd name="T12" fmla="*/ 400705638 w 1718"/>
              <a:gd name="T13" fmla="*/ 539313438 h 282"/>
              <a:gd name="T14" fmla="*/ 531753763 w 1718"/>
              <a:gd name="T15" fmla="*/ 567035950 h 282"/>
              <a:gd name="T16" fmla="*/ 677922825 w 1718"/>
              <a:gd name="T17" fmla="*/ 592237513 h 282"/>
              <a:gd name="T18" fmla="*/ 834172513 w 1718"/>
              <a:gd name="T19" fmla="*/ 619958438 h 282"/>
              <a:gd name="T20" fmla="*/ 1003022188 w 1718"/>
              <a:gd name="T21" fmla="*/ 640119688 h 282"/>
              <a:gd name="T22" fmla="*/ 1368445638 w 1718"/>
              <a:gd name="T23" fmla="*/ 675401875 h 282"/>
              <a:gd name="T24" fmla="*/ 1761590013 w 1718"/>
              <a:gd name="T25" fmla="*/ 698084075 h 282"/>
              <a:gd name="T26" fmla="*/ 2147483647 w 1718"/>
              <a:gd name="T27" fmla="*/ 708164700 h 282"/>
              <a:gd name="T28" fmla="*/ 2147483647 w 1718"/>
              <a:gd name="T29" fmla="*/ 690522813 h 282"/>
              <a:gd name="T30" fmla="*/ 2147483647 w 1718"/>
              <a:gd name="T31" fmla="*/ 647680950 h 282"/>
              <a:gd name="T32" fmla="*/ 2147483647 w 1718"/>
              <a:gd name="T33" fmla="*/ 577116575 h 282"/>
              <a:gd name="T34" fmla="*/ 2147483647 w 1718"/>
              <a:gd name="T35" fmla="*/ 534273125 h 282"/>
              <a:gd name="T36" fmla="*/ 2147483647 w 1718"/>
              <a:gd name="T37" fmla="*/ 486390950 h 282"/>
              <a:gd name="T38" fmla="*/ 2147483647 w 1718"/>
              <a:gd name="T39" fmla="*/ 435987825 h 282"/>
              <a:gd name="T40" fmla="*/ 2147483647 w 1718"/>
              <a:gd name="T41" fmla="*/ 380544388 h 282"/>
              <a:gd name="T42" fmla="*/ 2147483647 w 1718"/>
              <a:gd name="T43" fmla="*/ 320060638 h 282"/>
              <a:gd name="T44" fmla="*/ 2147483647 w 1718"/>
              <a:gd name="T45" fmla="*/ 259576888 h 282"/>
              <a:gd name="T46" fmla="*/ 2147483647 w 1718"/>
              <a:gd name="T47" fmla="*/ 196572188 h 282"/>
              <a:gd name="T48" fmla="*/ 2147483647 w 1718"/>
              <a:gd name="T49" fmla="*/ 133569075 h 282"/>
              <a:gd name="T50" fmla="*/ 2147483647 w 1718"/>
              <a:gd name="T51" fmla="*/ 65524063 h 282"/>
              <a:gd name="T52" fmla="*/ 2147483647 w 1718"/>
              <a:gd name="T53" fmla="*/ 0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18" h="282">
                <a:moveTo>
                  <a:pt x="0" y="136"/>
                </a:moveTo>
                <a:lnTo>
                  <a:pt x="5" y="150"/>
                </a:lnTo>
                <a:lnTo>
                  <a:pt x="19" y="163"/>
                </a:lnTo>
                <a:lnTo>
                  <a:pt x="43" y="176"/>
                </a:lnTo>
                <a:lnTo>
                  <a:pt x="74" y="189"/>
                </a:lnTo>
                <a:lnTo>
                  <a:pt x="113" y="202"/>
                </a:lnTo>
                <a:lnTo>
                  <a:pt x="159" y="214"/>
                </a:lnTo>
                <a:lnTo>
                  <a:pt x="211" y="225"/>
                </a:lnTo>
                <a:lnTo>
                  <a:pt x="269" y="235"/>
                </a:lnTo>
                <a:lnTo>
                  <a:pt x="331" y="246"/>
                </a:lnTo>
                <a:lnTo>
                  <a:pt x="398" y="254"/>
                </a:lnTo>
                <a:lnTo>
                  <a:pt x="543" y="268"/>
                </a:lnTo>
                <a:lnTo>
                  <a:pt x="699" y="277"/>
                </a:lnTo>
                <a:lnTo>
                  <a:pt x="859" y="281"/>
                </a:lnTo>
                <a:lnTo>
                  <a:pt x="1019" y="274"/>
                </a:lnTo>
                <a:lnTo>
                  <a:pt x="1174" y="257"/>
                </a:lnTo>
                <a:lnTo>
                  <a:pt x="1319" y="229"/>
                </a:lnTo>
                <a:lnTo>
                  <a:pt x="1386" y="212"/>
                </a:lnTo>
                <a:lnTo>
                  <a:pt x="1449" y="193"/>
                </a:lnTo>
                <a:lnTo>
                  <a:pt x="1506" y="173"/>
                </a:lnTo>
                <a:lnTo>
                  <a:pt x="1558" y="151"/>
                </a:lnTo>
                <a:lnTo>
                  <a:pt x="1604" y="127"/>
                </a:lnTo>
                <a:lnTo>
                  <a:pt x="1644" y="103"/>
                </a:lnTo>
                <a:lnTo>
                  <a:pt x="1675" y="78"/>
                </a:lnTo>
                <a:lnTo>
                  <a:pt x="1698" y="53"/>
                </a:lnTo>
                <a:lnTo>
                  <a:pt x="1712" y="26"/>
                </a:lnTo>
                <a:lnTo>
                  <a:pt x="1717" y="0"/>
                </a:lnTo>
              </a:path>
            </a:pathLst>
          </a:custGeom>
          <a:noFill/>
          <a:ln w="25400" cap="rnd" cmpd="sng">
            <a:solidFill>
              <a:srgbClr val="FF0000"/>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6" name="Freeform 26"/>
          <p:cNvSpPr>
            <a:spLocks/>
          </p:cNvSpPr>
          <p:nvPr>
            <p:custDataLst>
              <p:tags r:id="rId24"/>
            </p:custDataLst>
          </p:nvPr>
        </p:nvSpPr>
        <p:spPr bwMode="auto">
          <a:xfrm>
            <a:off x="8604250" y="3860800"/>
            <a:ext cx="222250" cy="1585913"/>
          </a:xfrm>
          <a:custGeom>
            <a:avLst/>
            <a:gdLst>
              <a:gd name="T0" fmla="*/ 0 w 140"/>
              <a:gd name="T1" fmla="*/ 2147483647 h 999"/>
              <a:gd name="T2" fmla="*/ 45362813 w 140"/>
              <a:gd name="T3" fmla="*/ 2147483647 h 999"/>
              <a:gd name="T4" fmla="*/ 88206263 w 140"/>
              <a:gd name="T5" fmla="*/ 2147483647 h 999"/>
              <a:gd name="T6" fmla="*/ 108367513 w 140"/>
              <a:gd name="T7" fmla="*/ 2147483647 h 999"/>
              <a:gd name="T8" fmla="*/ 128528763 w 140"/>
              <a:gd name="T9" fmla="*/ 2147483647 h 999"/>
              <a:gd name="T10" fmla="*/ 151209375 w 140"/>
              <a:gd name="T11" fmla="*/ 2147483647 h 999"/>
              <a:gd name="T12" fmla="*/ 173891575 w 140"/>
              <a:gd name="T13" fmla="*/ 2147483647 h 999"/>
              <a:gd name="T14" fmla="*/ 196572188 w 140"/>
              <a:gd name="T15" fmla="*/ 2074090041 h 999"/>
              <a:gd name="T16" fmla="*/ 224294700 w 140"/>
              <a:gd name="T17" fmla="*/ 1980843437 h 999"/>
              <a:gd name="T18" fmla="*/ 249496263 w 140"/>
              <a:gd name="T19" fmla="*/ 1877517792 h 999"/>
              <a:gd name="T20" fmla="*/ 277217188 w 140"/>
              <a:gd name="T21" fmla="*/ 1766630882 h 999"/>
              <a:gd name="T22" fmla="*/ 322580000 w 140"/>
              <a:gd name="T23" fmla="*/ 1539816748 h 999"/>
              <a:gd name="T24" fmla="*/ 337700938 w 140"/>
              <a:gd name="T25" fmla="*/ 1426408887 h 999"/>
              <a:gd name="T26" fmla="*/ 347781563 w 140"/>
              <a:gd name="T27" fmla="*/ 1318042928 h 999"/>
              <a:gd name="T28" fmla="*/ 350302513 w 140"/>
              <a:gd name="T29" fmla="*/ 1209675381 h 999"/>
              <a:gd name="T30" fmla="*/ 347781563 w 140"/>
              <a:gd name="T31" fmla="*/ 1098788471 h 999"/>
              <a:gd name="T32" fmla="*/ 327620313 w 140"/>
              <a:gd name="T33" fmla="*/ 877014652 h 999"/>
              <a:gd name="T34" fmla="*/ 312499375 w 140"/>
              <a:gd name="T35" fmla="*/ 768648692 h 999"/>
              <a:gd name="T36" fmla="*/ 294859075 w 140"/>
              <a:gd name="T37" fmla="*/ 665321460 h 999"/>
              <a:gd name="T38" fmla="*/ 279738138 w 140"/>
              <a:gd name="T39" fmla="*/ 567036129 h 999"/>
              <a:gd name="T40" fmla="*/ 262096250 w 140"/>
              <a:gd name="T41" fmla="*/ 481350789 h 999"/>
              <a:gd name="T42" fmla="*/ 244455950 w 140"/>
              <a:gd name="T43" fmla="*/ 403225127 h 999"/>
              <a:gd name="T44" fmla="*/ 224294700 w 140"/>
              <a:gd name="T45" fmla="*/ 332660730 h 999"/>
              <a:gd name="T46" fmla="*/ 204133450 w 140"/>
              <a:gd name="T47" fmla="*/ 267136647 h 999"/>
              <a:gd name="T48" fmla="*/ 181451250 w 140"/>
              <a:gd name="T49" fmla="*/ 206652878 h 999"/>
              <a:gd name="T50" fmla="*/ 136088438 w 140"/>
              <a:gd name="T51" fmla="*/ 98286918 h 999"/>
              <a:gd name="T52" fmla="*/ 88206263 w 140"/>
              <a:gd name="T53" fmla="*/ 0 h 9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0" h="999">
                <a:moveTo>
                  <a:pt x="0" y="998"/>
                </a:moveTo>
                <a:lnTo>
                  <a:pt x="18" y="974"/>
                </a:lnTo>
                <a:lnTo>
                  <a:pt x="35" y="945"/>
                </a:lnTo>
                <a:lnTo>
                  <a:pt x="43" y="928"/>
                </a:lnTo>
                <a:lnTo>
                  <a:pt x="51" y="907"/>
                </a:lnTo>
                <a:lnTo>
                  <a:pt x="60" y="883"/>
                </a:lnTo>
                <a:lnTo>
                  <a:pt x="69" y="856"/>
                </a:lnTo>
                <a:lnTo>
                  <a:pt x="78" y="823"/>
                </a:lnTo>
                <a:lnTo>
                  <a:pt x="89" y="786"/>
                </a:lnTo>
                <a:lnTo>
                  <a:pt x="99" y="745"/>
                </a:lnTo>
                <a:lnTo>
                  <a:pt x="110" y="701"/>
                </a:lnTo>
                <a:lnTo>
                  <a:pt x="128" y="611"/>
                </a:lnTo>
                <a:lnTo>
                  <a:pt x="134" y="566"/>
                </a:lnTo>
                <a:lnTo>
                  <a:pt x="138" y="523"/>
                </a:lnTo>
                <a:lnTo>
                  <a:pt x="139" y="480"/>
                </a:lnTo>
                <a:lnTo>
                  <a:pt x="138" y="436"/>
                </a:lnTo>
                <a:lnTo>
                  <a:pt x="130" y="348"/>
                </a:lnTo>
                <a:lnTo>
                  <a:pt x="124" y="305"/>
                </a:lnTo>
                <a:lnTo>
                  <a:pt x="117" y="264"/>
                </a:lnTo>
                <a:lnTo>
                  <a:pt x="111" y="225"/>
                </a:lnTo>
                <a:lnTo>
                  <a:pt x="104" y="191"/>
                </a:lnTo>
                <a:lnTo>
                  <a:pt x="97" y="160"/>
                </a:lnTo>
                <a:lnTo>
                  <a:pt x="89" y="132"/>
                </a:lnTo>
                <a:lnTo>
                  <a:pt x="81" y="106"/>
                </a:lnTo>
                <a:lnTo>
                  <a:pt x="72" y="82"/>
                </a:lnTo>
                <a:lnTo>
                  <a:pt x="54" y="39"/>
                </a:lnTo>
                <a:lnTo>
                  <a:pt x="35" y="0"/>
                </a:lnTo>
              </a:path>
            </a:pathLst>
          </a:custGeom>
          <a:ln>
            <a:solidFill>
              <a:srgbClr val="0070C0"/>
            </a:solidFill>
            <a:headEnd type="none" w="sm" len="sm"/>
            <a:tailEnd type="stealth" w="med" len="med"/>
          </a:ln>
          <a:extLst/>
        </p:spPr>
        <p:style>
          <a:lnRef idx="2">
            <a:schemeClr val="accent5"/>
          </a:lnRef>
          <a:fillRef idx="0">
            <a:schemeClr val="accent5"/>
          </a:fillRef>
          <a:effectRef idx="1">
            <a:schemeClr val="accent5"/>
          </a:effectRef>
          <a:fontRef idx="minor">
            <a:schemeClr val="tx1"/>
          </a:fontRef>
        </p:style>
        <p:txBody>
          <a:bodyPr/>
          <a:lstStyle/>
          <a:p>
            <a:endParaRPr lang="fr-FR"/>
          </a:p>
        </p:txBody>
      </p:sp>
      <p:sp>
        <p:nvSpPr>
          <p:cNvPr id="35867" name="Freeform 27"/>
          <p:cNvSpPr>
            <a:spLocks/>
          </p:cNvSpPr>
          <p:nvPr>
            <p:custDataLst>
              <p:tags r:id="rId25"/>
            </p:custDataLst>
          </p:nvPr>
        </p:nvSpPr>
        <p:spPr bwMode="auto">
          <a:xfrm>
            <a:off x="6156325" y="3213100"/>
            <a:ext cx="433388" cy="565150"/>
          </a:xfrm>
          <a:custGeom>
            <a:avLst/>
            <a:gdLst>
              <a:gd name="T0" fmla="*/ 0 w 273"/>
              <a:gd name="T1" fmla="*/ 0 h 356"/>
              <a:gd name="T2" fmla="*/ 138609547 w 273"/>
              <a:gd name="T3" fmla="*/ 7561263 h 356"/>
              <a:gd name="T4" fmla="*/ 267136871 w 273"/>
              <a:gd name="T5" fmla="*/ 25201563 h 356"/>
              <a:gd name="T6" fmla="*/ 383064192 w 273"/>
              <a:gd name="T7" fmla="*/ 55443438 h 356"/>
              <a:gd name="T8" fmla="*/ 435988328 w 273"/>
              <a:gd name="T9" fmla="*/ 73085325 h 356"/>
              <a:gd name="T10" fmla="*/ 483870558 w 273"/>
              <a:gd name="T11" fmla="*/ 93246575 h 356"/>
              <a:gd name="T12" fmla="*/ 529233423 w 273"/>
              <a:gd name="T13" fmla="*/ 115927188 h 356"/>
              <a:gd name="T14" fmla="*/ 569555970 w 273"/>
              <a:gd name="T15" fmla="*/ 141128750 h 356"/>
              <a:gd name="T16" fmla="*/ 602318832 w 273"/>
              <a:gd name="T17" fmla="*/ 166330313 h 356"/>
              <a:gd name="T18" fmla="*/ 632560742 w 273"/>
              <a:gd name="T19" fmla="*/ 196572188 h 356"/>
              <a:gd name="T20" fmla="*/ 655241381 w 273"/>
              <a:gd name="T21" fmla="*/ 224294700 h 356"/>
              <a:gd name="T22" fmla="*/ 672883289 w 273"/>
              <a:gd name="T23" fmla="*/ 254536575 h 356"/>
              <a:gd name="T24" fmla="*/ 682963925 w 273"/>
              <a:gd name="T25" fmla="*/ 287297813 h 356"/>
              <a:gd name="T26" fmla="*/ 685483291 w 273"/>
              <a:gd name="T27" fmla="*/ 320060638 h 356"/>
              <a:gd name="T28" fmla="*/ 685483291 w 273"/>
              <a:gd name="T29" fmla="*/ 501511888 h 356"/>
              <a:gd name="T30" fmla="*/ 682963925 w 273"/>
              <a:gd name="T31" fmla="*/ 526713450 h 356"/>
              <a:gd name="T32" fmla="*/ 677923607 w 273"/>
              <a:gd name="T33" fmla="*/ 551915013 h 356"/>
              <a:gd name="T34" fmla="*/ 667842970 w 273"/>
              <a:gd name="T35" fmla="*/ 577116575 h 356"/>
              <a:gd name="T36" fmla="*/ 652722016 w 273"/>
              <a:gd name="T37" fmla="*/ 599797188 h 356"/>
              <a:gd name="T38" fmla="*/ 612399469 w 273"/>
              <a:gd name="T39" fmla="*/ 645160000 h 356"/>
              <a:gd name="T40" fmla="*/ 559475333 w 273"/>
              <a:gd name="T41" fmla="*/ 688003450 h 356"/>
              <a:gd name="T42" fmla="*/ 493951195 w 273"/>
              <a:gd name="T43" fmla="*/ 723285638 h 356"/>
              <a:gd name="T44" fmla="*/ 415827055 w 273"/>
              <a:gd name="T45" fmla="*/ 756046875 h 356"/>
              <a:gd name="T46" fmla="*/ 327620690 w 273"/>
              <a:gd name="T47" fmla="*/ 783769388 h 356"/>
              <a:gd name="T48" fmla="*/ 229335277 w 273"/>
              <a:gd name="T49" fmla="*/ 803930638 h 356"/>
              <a:gd name="T50" fmla="*/ 229335277 w 273"/>
              <a:gd name="T51" fmla="*/ 894656263 h 356"/>
              <a:gd name="T52" fmla="*/ 0 w 273"/>
              <a:gd name="T53" fmla="*/ 730845313 h 356"/>
              <a:gd name="T54" fmla="*/ 229335277 w 273"/>
              <a:gd name="T55" fmla="*/ 529232813 h 356"/>
              <a:gd name="T56" fmla="*/ 229335277 w 273"/>
              <a:gd name="T57" fmla="*/ 619958438 h 356"/>
              <a:gd name="T58" fmla="*/ 304940052 w 273"/>
              <a:gd name="T59" fmla="*/ 607358450 h 356"/>
              <a:gd name="T60" fmla="*/ 375504508 w 273"/>
              <a:gd name="T61" fmla="*/ 587197200 h 356"/>
              <a:gd name="T62" fmla="*/ 438507693 w 273"/>
              <a:gd name="T63" fmla="*/ 564515000 h 356"/>
              <a:gd name="T64" fmla="*/ 496472148 w 273"/>
              <a:gd name="T65" fmla="*/ 539313438 h 356"/>
              <a:gd name="T66" fmla="*/ 549394696 w 273"/>
              <a:gd name="T67" fmla="*/ 511592513 h 356"/>
              <a:gd name="T68" fmla="*/ 592238196 w 273"/>
              <a:gd name="T69" fmla="*/ 481350638 h 356"/>
              <a:gd name="T70" fmla="*/ 630039789 w 273"/>
              <a:gd name="T71" fmla="*/ 446068450 h 356"/>
              <a:gd name="T72" fmla="*/ 657762334 w 273"/>
              <a:gd name="T73" fmla="*/ 410786263 h 356"/>
              <a:gd name="T74" fmla="*/ 657762334 w 273"/>
              <a:gd name="T75" fmla="*/ 410786263 h 356"/>
              <a:gd name="T76" fmla="*/ 640120426 w 273"/>
              <a:gd name="T77" fmla="*/ 385584700 h 356"/>
              <a:gd name="T78" fmla="*/ 617439787 w 273"/>
              <a:gd name="T79" fmla="*/ 362902500 h 356"/>
              <a:gd name="T80" fmla="*/ 589717243 w 273"/>
              <a:gd name="T81" fmla="*/ 340221888 h 356"/>
              <a:gd name="T82" fmla="*/ 561996286 w 273"/>
              <a:gd name="T83" fmla="*/ 317539688 h 356"/>
              <a:gd name="T84" fmla="*/ 491431829 w 273"/>
              <a:gd name="T85" fmla="*/ 279738138 h 356"/>
              <a:gd name="T86" fmla="*/ 410786736 w 273"/>
              <a:gd name="T87" fmla="*/ 246975313 h 356"/>
              <a:gd name="T88" fmla="*/ 320061007 w 273"/>
              <a:gd name="T89" fmla="*/ 219254388 h 356"/>
              <a:gd name="T90" fmla="*/ 219254640 w 273"/>
              <a:gd name="T91" fmla="*/ 199093138 h 356"/>
              <a:gd name="T92" fmla="*/ 113407956 w 273"/>
              <a:gd name="T93" fmla="*/ 186491563 h 356"/>
              <a:gd name="T94" fmla="*/ 0 w 273"/>
              <a:gd name="T95" fmla="*/ 18397220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3" h="356">
                <a:moveTo>
                  <a:pt x="0" y="0"/>
                </a:moveTo>
                <a:lnTo>
                  <a:pt x="55" y="3"/>
                </a:lnTo>
                <a:lnTo>
                  <a:pt x="106" y="10"/>
                </a:lnTo>
                <a:lnTo>
                  <a:pt x="152" y="22"/>
                </a:lnTo>
                <a:lnTo>
                  <a:pt x="173" y="29"/>
                </a:lnTo>
                <a:lnTo>
                  <a:pt x="192" y="37"/>
                </a:lnTo>
                <a:lnTo>
                  <a:pt x="210" y="46"/>
                </a:lnTo>
                <a:lnTo>
                  <a:pt x="226" y="56"/>
                </a:lnTo>
                <a:lnTo>
                  <a:pt x="239" y="66"/>
                </a:lnTo>
                <a:lnTo>
                  <a:pt x="251" y="78"/>
                </a:lnTo>
                <a:lnTo>
                  <a:pt x="260" y="89"/>
                </a:lnTo>
                <a:lnTo>
                  <a:pt x="267" y="101"/>
                </a:lnTo>
                <a:lnTo>
                  <a:pt x="271" y="114"/>
                </a:lnTo>
                <a:lnTo>
                  <a:pt x="272" y="127"/>
                </a:lnTo>
                <a:lnTo>
                  <a:pt x="272" y="199"/>
                </a:lnTo>
                <a:lnTo>
                  <a:pt x="271" y="209"/>
                </a:lnTo>
                <a:lnTo>
                  <a:pt x="269" y="219"/>
                </a:lnTo>
                <a:lnTo>
                  <a:pt x="265" y="229"/>
                </a:lnTo>
                <a:lnTo>
                  <a:pt x="259" y="238"/>
                </a:lnTo>
                <a:lnTo>
                  <a:pt x="243" y="256"/>
                </a:lnTo>
                <a:lnTo>
                  <a:pt x="222" y="273"/>
                </a:lnTo>
                <a:lnTo>
                  <a:pt x="196" y="287"/>
                </a:lnTo>
                <a:lnTo>
                  <a:pt x="165" y="300"/>
                </a:lnTo>
                <a:lnTo>
                  <a:pt x="130" y="311"/>
                </a:lnTo>
                <a:lnTo>
                  <a:pt x="91" y="319"/>
                </a:lnTo>
                <a:lnTo>
                  <a:pt x="91" y="355"/>
                </a:lnTo>
                <a:lnTo>
                  <a:pt x="0" y="290"/>
                </a:lnTo>
                <a:lnTo>
                  <a:pt x="91" y="210"/>
                </a:lnTo>
                <a:lnTo>
                  <a:pt x="91" y="246"/>
                </a:lnTo>
                <a:lnTo>
                  <a:pt x="121" y="241"/>
                </a:lnTo>
                <a:lnTo>
                  <a:pt x="149" y="233"/>
                </a:lnTo>
                <a:lnTo>
                  <a:pt x="174" y="224"/>
                </a:lnTo>
                <a:lnTo>
                  <a:pt x="197" y="214"/>
                </a:lnTo>
                <a:lnTo>
                  <a:pt x="218" y="203"/>
                </a:lnTo>
                <a:lnTo>
                  <a:pt x="235" y="191"/>
                </a:lnTo>
                <a:lnTo>
                  <a:pt x="250" y="177"/>
                </a:lnTo>
                <a:lnTo>
                  <a:pt x="261" y="163"/>
                </a:lnTo>
                <a:lnTo>
                  <a:pt x="254" y="153"/>
                </a:lnTo>
                <a:lnTo>
                  <a:pt x="245" y="144"/>
                </a:lnTo>
                <a:lnTo>
                  <a:pt x="234" y="135"/>
                </a:lnTo>
                <a:lnTo>
                  <a:pt x="223" y="126"/>
                </a:lnTo>
                <a:lnTo>
                  <a:pt x="195" y="111"/>
                </a:lnTo>
                <a:lnTo>
                  <a:pt x="163" y="98"/>
                </a:lnTo>
                <a:lnTo>
                  <a:pt x="127" y="87"/>
                </a:lnTo>
                <a:lnTo>
                  <a:pt x="87" y="79"/>
                </a:lnTo>
                <a:lnTo>
                  <a:pt x="45" y="74"/>
                </a:lnTo>
                <a:lnTo>
                  <a:pt x="0" y="73"/>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8" name="Freeform 28"/>
          <p:cNvSpPr>
            <a:spLocks/>
          </p:cNvSpPr>
          <p:nvPr>
            <p:custDataLst>
              <p:tags r:id="rId26"/>
            </p:custDataLst>
          </p:nvPr>
        </p:nvSpPr>
        <p:spPr bwMode="auto">
          <a:xfrm>
            <a:off x="6588125" y="5876925"/>
            <a:ext cx="434975" cy="496888"/>
          </a:xfrm>
          <a:custGeom>
            <a:avLst/>
            <a:gdLst>
              <a:gd name="T0" fmla="*/ 688003450 w 274"/>
              <a:gd name="T1" fmla="*/ 0 h 313"/>
              <a:gd name="T2" fmla="*/ 549394063 w 274"/>
              <a:gd name="T3" fmla="*/ 5040318 h 313"/>
              <a:gd name="T4" fmla="*/ 420866888 w 274"/>
              <a:gd name="T5" fmla="*/ 22682223 h 313"/>
              <a:gd name="T6" fmla="*/ 302418750 w 274"/>
              <a:gd name="T7" fmla="*/ 47883811 h 313"/>
              <a:gd name="T8" fmla="*/ 249496263 w 274"/>
              <a:gd name="T9" fmla="*/ 65524128 h 313"/>
              <a:gd name="T10" fmla="*/ 201612500 w 274"/>
              <a:gd name="T11" fmla="*/ 83166034 h 313"/>
              <a:gd name="T12" fmla="*/ 156249688 w 274"/>
              <a:gd name="T13" fmla="*/ 103327304 h 313"/>
              <a:gd name="T14" fmla="*/ 118448138 w 274"/>
              <a:gd name="T15" fmla="*/ 123488574 h 313"/>
              <a:gd name="T16" fmla="*/ 83165950 w 274"/>
              <a:gd name="T17" fmla="*/ 148690162 h 313"/>
              <a:gd name="T18" fmla="*/ 55443438 w 274"/>
              <a:gd name="T19" fmla="*/ 171370797 h 313"/>
              <a:gd name="T20" fmla="*/ 30241875 w 274"/>
              <a:gd name="T21" fmla="*/ 196572385 h 313"/>
              <a:gd name="T22" fmla="*/ 15120938 w 274"/>
              <a:gd name="T23" fmla="*/ 224294926 h 313"/>
              <a:gd name="T24" fmla="*/ 5040313 w 274"/>
              <a:gd name="T25" fmla="*/ 252015879 h 313"/>
              <a:gd name="T26" fmla="*/ 0 w 274"/>
              <a:gd name="T27" fmla="*/ 282257784 h 313"/>
              <a:gd name="T28" fmla="*/ 0 w 274"/>
              <a:gd name="T29" fmla="*/ 441028581 h 313"/>
              <a:gd name="T30" fmla="*/ 2520950 w 274"/>
              <a:gd name="T31" fmla="*/ 463709217 h 313"/>
              <a:gd name="T32" fmla="*/ 7561263 w 274"/>
              <a:gd name="T33" fmla="*/ 486391439 h 313"/>
              <a:gd name="T34" fmla="*/ 20161250 w 274"/>
              <a:gd name="T35" fmla="*/ 506552710 h 313"/>
              <a:gd name="T36" fmla="*/ 32762825 w 274"/>
              <a:gd name="T37" fmla="*/ 526713980 h 313"/>
              <a:gd name="T38" fmla="*/ 73085325 w 274"/>
              <a:gd name="T39" fmla="*/ 567036521 h 313"/>
              <a:gd name="T40" fmla="*/ 126007813 w 274"/>
              <a:gd name="T41" fmla="*/ 602318744 h 313"/>
              <a:gd name="T42" fmla="*/ 194052825 w 274"/>
              <a:gd name="T43" fmla="*/ 635080014 h 313"/>
              <a:gd name="T44" fmla="*/ 272176875 w 274"/>
              <a:gd name="T45" fmla="*/ 665321919 h 313"/>
              <a:gd name="T46" fmla="*/ 360383138 w 274"/>
              <a:gd name="T47" fmla="*/ 688004142 h 313"/>
              <a:gd name="T48" fmla="*/ 458668438 w 274"/>
              <a:gd name="T49" fmla="*/ 705644460 h 313"/>
              <a:gd name="T50" fmla="*/ 458668438 w 274"/>
              <a:gd name="T51" fmla="*/ 786289541 h 313"/>
              <a:gd name="T52" fmla="*/ 688003450 w 274"/>
              <a:gd name="T53" fmla="*/ 642641284 h 313"/>
              <a:gd name="T54" fmla="*/ 458668438 w 274"/>
              <a:gd name="T55" fmla="*/ 466230169 h 313"/>
              <a:gd name="T56" fmla="*/ 458668438 w 274"/>
              <a:gd name="T57" fmla="*/ 544354298 h 313"/>
              <a:gd name="T58" fmla="*/ 383063750 w 274"/>
              <a:gd name="T59" fmla="*/ 531754298 h 313"/>
              <a:gd name="T60" fmla="*/ 312499375 w 274"/>
              <a:gd name="T61" fmla="*/ 516633345 h 313"/>
              <a:gd name="T62" fmla="*/ 249496263 w 274"/>
              <a:gd name="T63" fmla="*/ 496472075 h 313"/>
              <a:gd name="T64" fmla="*/ 189012513 w 274"/>
              <a:gd name="T65" fmla="*/ 473789852 h 313"/>
              <a:gd name="T66" fmla="*/ 138609388 w 274"/>
              <a:gd name="T67" fmla="*/ 448588264 h 313"/>
              <a:gd name="T68" fmla="*/ 93246575 w 274"/>
              <a:gd name="T69" fmla="*/ 420867311 h 313"/>
              <a:gd name="T70" fmla="*/ 57964388 w 274"/>
              <a:gd name="T71" fmla="*/ 393144771 h 313"/>
              <a:gd name="T72" fmla="*/ 30241875 w 274"/>
              <a:gd name="T73" fmla="*/ 360383500 h 313"/>
              <a:gd name="T74" fmla="*/ 30241875 w 274"/>
              <a:gd name="T75" fmla="*/ 360383500 h 313"/>
              <a:gd name="T76" fmla="*/ 47883763 w 274"/>
              <a:gd name="T77" fmla="*/ 340222230 h 313"/>
              <a:gd name="T78" fmla="*/ 70564375 w 274"/>
              <a:gd name="T79" fmla="*/ 317540007 h 313"/>
              <a:gd name="T80" fmla="*/ 95765938 w 274"/>
              <a:gd name="T81" fmla="*/ 297378737 h 313"/>
              <a:gd name="T82" fmla="*/ 126007813 w 274"/>
              <a:gd name="T83" fmla="*/ 279738419 h 313"/>
              <a:gd name="T84" fmla="*/ 196572188 w 274"/>
              <a:gd name="T85" fmla="*/ 244456196 h 313"/>
              <a:gd name="T86" fmla="*/ 277217188 w 274"/>
              <a:gd name="T87" fmla="*/ 216733656 h 313"/>
              <a:gd name="T88" fmla="*/ 370463763 w 274"/>
              <a:gd name="T89" fmla="*/ 194053020 h 313"/>
              <a:gd name="T90" fmla="*/ 468749063 w 274"/>
              <a:gd name="T91" fmla="*/ 176411115 h 313"/>
              <a:gd name="T92" fmla="*/ 577116575 w 274"/>
              <a:gd name="T93" fmla="*/ 163811115 h 313"/>
              <a:gd name="T94" fmla="*/ 688003450 w 274"/>
              <a:gd name="T95" fmla="*/ 161290162 h 3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4" h="313">
                <a:moveTo>
                  <a:pt x="273" y="0"/>
                </a:moveTo>
                <a:lnTo>
                  <a:pt x="218" y="2"/>
                </a:lnTo>
                <a:lnTo>
                  <a:pt x="167" y="9"/>
                </a:lnTo>
                <a:lnTo>
                  <a:pt x="120" y="19"/>
                </a:lnTo>
                <a:lnTo>
                  <a:pt x="99" y="26"/>
                </a:lnTo>
                <a:lnTo>
                  <a:pt x="80" y="33"/>
                </a:lnTo>
                <a:lnTo>
                  <a:pt x="62" y="41"/>
                </a:lnTo>
                <a:lnTo>
                  <a:pt x="47" y="49"/>
                </a:lnTo>
                <a:lnTo>
                  <a:pt x="33" y="59"/>
                </a:lnTo>
                <a:lnTo>
                  <a:pt x="22" y="68"/>
                </a:lnTo>
                <a:lnTo>
                  <a:pt x="12" y="78"/>
                </a:lnTo>
                <a:lnTo>
                  <a:pt x="6" y="89"/>
                </a:lnTo>
                <a:lnTo>
                  <a:pt x="2" y="100"/>
                </a:lnTo>
                <a:lnTo>
                  <a:pt x="0" y="112"/>
                </a:lnTo>
                <a:lnTo>
                  <a:pt x="0" y="175"/>
                </a:lnTo>
                <a:lnTo>
                  <a:pt x="1" y="184"/>
                </a:lnTo>
                <a:lnTo>
                  <a:pt x="3" y="193"/>
                </a:lnTo>
                <a:lnTo>
                  <a:pt x="8" y="201"/>
                </a:lnTo>
                <a:lnTo>
                  <a:pt x="13" y="209"/>
                </a:lnTo>
                <a:lnTo>
                  <a:pt x="29" y="225"/>
                </a:lnTo>
                <a:lnTo>
                  <a:pt x="50" y="239"/>
                </a:lnTo>
                <a:lnTo>
                  <a:pt x="77" y="252"/>
                </a:lnTo>
                <a:lnTo>
                  <a:pt x="108" y="264"/>
                </a:lnTo>
                <a:lnTo>
                  <a:pt x="143" y="273"/>
                </a:lnTo>
                <a:lnTo>
                  <a:pt x="182" y="280"/>
                </a:lnTo>
                <a:lnTo>
                  <a:pt x="182" y="312"/>
                </a:lnTo>
                <a:lnTo>
                  <a:pt x="273" y="255"/>
                </a:lnTo>
                <a:lnTo>
                  <a:pt x="182" y="185"/>
                </a:lnTo>
                <a:lnTo>
                  <a:pt x="182" y="216"/>
                </a:lnTo>
                <a:lnTo>
                  <a:pt x="152" y="211"/>
                </a:lnTo>
                <a:lnTo>
                  <a:pt x="124" y="205"/>
                </a:lnTo>
                <a:lnTo>
                  <a:pt x="99" y="197"/>
                </a:lnTo>
                <a:lnTo>
                  <a:pt x="75" y="188"/>
                </a:lnTo>
                <a:lnTo>
                  <a:pt x="55" y="178"/>
                </a:lnTo>
                <a:lnTo>
                  <a:pt x="37" y="167"/>
                </a:lnTo>
                <a:lnTo>
                  <a:pt x="23" y="156"/>
                </a:lnTo>
                <a:lnTo>
                  <a:pt x="12" y="143"/>
                </a:lnTo>
                <a:lnTo>
                  <a:pt x="19" y="135"/>
                </a:lnTo>
                <a:lnTo>
                  <a:pt x="28" y="126"/>
                </a:lnTo>
                <a:lnTo>
                  <a:pt x="38" y="118"/>
                </a:lnTo>
                <a:lnTo>
                  <a:pt x="50" y="111"/>
                </a:lnTo>
                <a:lnTo>
                  <a:pt x="78" y="97"/>
                </a:lnTo>
                <a:lnTo>
                  <a:pt x="110" y="86"/>
                </a:lnTo>
                <a:lnTo>
                  <a:pt x="147" y="77"/>
                </a:lnTo>
                <a:lnTo>
                  <a:pt x="186" y="70"/>
                </a:lnTo>
                <a:lnTo>
                  <a:pt x="229" y="65"/>
                </a:lnTo>
                <a:lnTo>
                  <a:pt x="273" y="64"/>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78" name="Rectangle 38"/>
          <p:cNvSpPr>
            <a:spLocks noChangeArrowheads="1"/>
          </p:cNvSpPr>
          <p:nvPr>
            <p:custDataLst>
              <p:tags r:id="rId27"/>
            </p:custDataLst>
          </p:nvPr>
        </p:nvSpPr>
        <p:spPr bwMode="auto">
          <a:xfrm>
            <a:off x="6215063" y="5299075"/>
            <a:ext cx="11953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Attractivité</a:t>
            </a:r>
          </a:p>
          <a:p>
            <a:pPr algn="ctr">
              <a:buFontTx/>
              <a:buNone/>
            </a:pPr>
            <a:r>
              <a:rPr lang="fr-FR" altLang="fr-FR" sz="1400" b="0" dirty="0">
                <a:solidFill>
                  <a:schemeClr val="tx1"/>
                </a:solidFill>
                <a:latin typeface="Times New Roman" pitchFamily="18" charset="0"/>
                <a:cs typeface="Arial" charset="0"/>
              </a:rPr>
              <a:t>Réseau urbain</a:t>
            </a:r>
          </a:p>
        </p:txBody>
      </p:sp>
      <p:sp>
        <p:nvSpPr>
          <p:cNvPr id="35879" name="Freeform 39"/>
          <p:cNvSpPr>
            <a:spLocks/>
          </p:cNvSpPr>
          <p:nvPr>
            <p:custDataLst>
              <p:tags r:id="rId28"/>
            </p:custDataLst>
          </p:nvPr>
        </p:nvSpPr>
        <p:spPr bwMode="auto">
          <a:xfrm>
            <a:off x="7235825" y="5510213"/>
            <a:ext cx="506413" cy="80962"/>
          </a:xfrm>
          <a:custGeom>
            <a:avLst/>
            <a:gdLst>
              <a:gd name="T0" fmla="*/ 801410479 w 319"/>
              <a:gd name="T1" fmla="*/ 126007034 h 51"/>
              <a:gd name="T2" fmla="*/ 723286352 w 319"/>
              <a:gd name="T3" fmla="*/ 90725065 h 51"/>
              <a:gd name="T4" fmla="*/ 640120320 w 319"/>
              <a:gd name="T5" fmla="*/ 57962442 h 51"/>
              <a:gd name="T6" fmla="*/ 554434922 w 319"/>
              <a:gd name="T7" fmla="*/ 30241688 h 51"/>
              <a:gd name="T8" fmla="*/ 458668890 w 319"/>
              <a:gd name="T9" fmla="*/ 10080563 h 51"/>
              <a:gd name="T10" fmla="*/ 352822223 w 319"/>
              <a:gd name="T11" fmla="*/ 0 h 51"/>
              <a:gd name="T12" fmla="*/ 239415874 w 319"/>
              <a:gd name="T13" fmla="*/ 0 h 51"/>
              <a:gd name="T14" fmla="*/ 120967619 w 319"/>
              <a:gd name="T15" fmla="*/ 2519347 h 51"/>
              <a:gd name="T16" fmla="*/ 0 w 319"/>
              <a:gd name="T17" fmla="*/ 10080563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9" h="51">
                <a:moveTo>
                  <a:pt x="318" y="50"/>
                </a:moveTo>
                <a:lnTo>
                  <a:pt x="287" y="36"/>
                </a:lnTo>
                <a:lnTo>
                  <a:pt x="254" y="23"/>
                </a:lnTo>
                <a:lnTo>
                  <a:pt x="220" y="12"/>
                </a:lnTo>
                <a:lnTo>
                  <a:pt x="182" y="4"/>
                </a:lnTo>
                <a:lnTo>
                  <a:pt x="140" y="0"/>
                </a:lnTo>
                <a:lnTo>
                  <a:pt x="95" y="0"/>
                </a:lnTo>
                <a:lnTo>
                  <a:pt x="48" y="1"/>
                </a:lnTo>
                <a:lnTo>
                  <a:pt x="0" y="4"/>
                </a:lnTo>
              </a:path>
            </a:pathLst>
          </a:custGeom>
          <a:ln>
            <a:solidFill>
              <a:srgbClr val="0070C0"/>
            </a:solidFill>
            <a:headEnd type="none" w="sm" len="sm"/>
            <a:tailEnd type="stealth" w="med" len="med"/>
          </a:ln>
          <a:extLst/>
        </p:spPr>
        <p:style>
          <a:lnRef idx="2">
            <a:schemeClr val="accent5"/>
          </a:lnRef>
          <a:fillRef idx="0">
            <a:schemeClr val="accent5"/>
          </a:fillRef>
          <a:effectRef idx="1">
            <a:schemeClr val="accent5"/>
          </a:effectRef>
          <a:fontRef idx="minor">
            <a:schemeClr val="tx1"/>
          </a:fontRef>
        </p:style>
        <p:txBody>
          <a:bodyPr/>
          <a:lstStyle/>
          <a:p>
            <a:endParaRPr lang="fr-FR"/>
          </a:p>
        </p:txBody>
      </p:sp>
      <p:sp>
        <p:nvSpPr>
          <p:cNvPr id="35880" name="Freeform 40"/>
          <p:cNvSpPr>
            <a:spLocks/>
          </p:cNvSpPr>
          <p:nvPr>
            <p:custDataLst>
              <p:tags r:id="rId29"/>
            </p:custDataLst>
          </p:nvPr>
        </p:nvSpPr>
        <p:spPr bwMode="auto">
          <a:xfrm>
            <a:off x="5724525" y="5430838"/>
            <a:ext cx="649288" cy="160337"/>
          </a:xfrm>
          <a:custGeom>
            <a:avLst/>
            <a:gdLst>
              <a:gd name="T0" fmla="*/ 1028224542 w 409"/>
              <a:gd name="T1" fmla="*/ 22680542 h 101"/>
              <a:gd name="T2" fmla="*/ 919858533 w 409"/>
              <a:gd name="T3" fmla="*/ 10080594 h 101"/>
              <a:gd name="T4" fmla="*/ 811490937 w 409"/>
              <a:gd name="T5" fmla="*/ 2519355 h 101"/>
              <a:gd name="T6" fmla="*/ 753528093 w 409"/>
              <a:gd name="T7" fmla="*/ 0 h 101"/>
              <a:gd name="T8" fmla="*/ 695563661 w 409"/>
              <a:gd name="T9" fmla="*/ 5040297 h 101"/>
              <a:gd name="T10" fmla="*/ 635079864 w 409"/>
              <a:gd name="T11" fmla="*/ 10080594 h 101"/>
              <a:gd name="T12" fmla="*/ 572076703 w 409"/>
              <a:gd name="T13" fmla="*/ 22680542 h 101"/>
              <a:gd name="T14" fmla="*/ 506552590 w 409"/>
              <a:gd name="T15" fmla="*/ 40322374 h 101"/>
              <a:gd name="T16" fmla="*/ 438507525 w 409"/>
              <a:gd name="T17" fmla="*/ 60483561 h 101"/>
              <a:gd name="T18" fmla="*/ 367943096 w 409"/>
              <a:gd name="T19" fmla="*/ 85685045 h 101"/>
              <a:gd name="T20" fmla="*/ 297378667 w 409"/>
              <a:gd name="T21" fmla="*/ 115926826 h 101"/>
              <a:gd name="T22" fmla="*/ 148690127 w 409"/>
              <a:gd name="T23" fmla="*/ 181450684 h 101"/>
              <a:gd name="T24" fmla="*/ 0 w 409"/>
              <a:gd name="T25" fmla="*/ 252014839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9" h="101">
                <a:moveTo>
                  <a:pt x="408" y="9"/>
                </a:moveTo>
                <a:lnTo>
                  <a:pt x="365" y="4"/>
                </a:lnTo>
                <a:lnTo>
                  <a:pt x="322" y="1"/>
                </a:lnTo>
                <a:lnTo>
                  <a:pt x="299" y="0"/>
                </a:lnTo>
                <a:lnTo>
                  <a:pt x="276" y="2"/>
                </a:lnTo>
                <a:lnTo>
                  <a:pt x="252" y="4"/>
                </a:lnTo>
                <a:lnTo>
                  <a:pt x="227" y="9"/>
                </a:lnTo>
                <a:lnTo>
                  <a:pt x="201" y="16"/>
                </a:lnTo>
                <a:lnTo>
                  <a:pt x="174" y="24"/>
                </a:lnTo>
                <a:lnTo>
                  <a:pt x="146" y="34"/>
                </a:lnTo>
                <a:lnTo>
                  <a:pt x="118" y="46"/>
                </a:lnTo>
                <a:lnTo>
                  <a:pt x="59" y="72"/>
                </a:lnTo>
                <a:lnTo>
                  <a:pt x="0" y="100"/>
                </a:lnTo>
              </a:path>
            </a:pathLst>
          </a:custGeom>
          <a:ln>
            <a:solidFill>
              <a:srgbClr val="0070C0"/>
            </a:solidFill>
            <a:headEnd type="none" w="sm" len="sm"/>
            <a:tailEnd type="stealth" w="med" len="med"/>
          </a:ln>
          <a:extLst/>
        </p:spPr>
        <p:style>
          <a:lnRef idx="2">
            <a:schemeClr val="accent5"/>
          </a:lnRef>
          <a:fillRef idx="0">
            <a:schemeClr val="accent5"/>
          </a:fillRef>
          <a:effectRef idx="1">
            <a:schemeClr val="accent5"/>
          </a:effectRef>
          <a:fontRef idx="minor">
            <a:schemeClr val="tx1"/>
          </a:fontRef>
        </p:style>
        <p:txBody>
          <a:bodyPr/>
          <a:lstStyle/>
          <a:p>
            <a:endParaRPr lang="fr-FR"/>
          </a:p>
        </p:txBody>
      </p:sp>
      <p:sp>
        <p:nvSpPr>
          <p:cNvPr id="35882" name="Freeform 42"/>
          <p:cNvSpPr>
            <a:spLocks/>
          </p:cNvSpPr>
          <p:nvPr>
            <p:custDataLst>
              <p:tags r:id="rId30"/>
            </p:custDataLst>
          </p:nvPr>
        </p:nvSpPr>
        <p:spPr bwMode="auto">
          <a:xfrm>
            <a:off x="6300788" y="4941888"/>
            <a:ext cx="511175" cy="358775"/>
          </a:xfrm>
          <a:custGeom>
            <a:avLst/>
            <a:gdLst>
              <a:gd name="T0" fmla="*/ 0 w 194"/>
              <a:gd name="T1" fmla="*/ 0 h 181"/>
              <a:gd name="T2" fmla="*/ 13886043 w 194"/>
              <a:gd name="T3" fmla="*/ 66793598 h 181"/>
              <a:gd name="T4" fmla="*/ 55541535 w 194"/>
              <a:gd name="T5" fmla="*/ 129658510 h 181"/>
              <a:gd name="T6" fmla="*/ 124971748 w 194"/>
              <a:gd name="T7" fmla="*/ 188594737 h 181"/>
              <a:gd name="T8" fmla="*/ 208285368 w 194"/>
              <a:gd name="T9" fmla="*/ 243600296 h 181"/>
              <a:gd name="T10" fmla="*/ 312428052 w 194"/>
              <a:gd name="T11" fmla="*/ 290748485 h 181"/>
              <a:gd name="T12" fmla="*/ 423511122 w 194"/>
              <a:gd name="T13" fmla="*/ 322181932 h 181"/>
              <a:gd name="T14" fmla="*/ 548482870 w 194"/>
              <a:gd name="T15" fmla="*/ 345756027 h 181"/>
              <a:gd name="T16" fmla="*/ 673451983 w 194"/>
              <a:gd name="T17" fmla="*/ 353613397 h 181"/>
              <a:gd name="T18" fmla="*/ 798423731 w 194"/>
              <a:gd name="T19" fmla="*/ 361472750 h 181"/>
              <a:gd name="T20" fmla="*/ 916452457 w 194"/>
              <a:gd name="T21" fmla="*/ 385046844 h 181"/>
              <a:gd name="T22" fmla="*/ 1027538163 w 194"/>
              <a:gd name="T23" fmla="*/ 420408977 h 181"/>
              <a:gd name="T24" fmla="*/ 1131678212 w 194"/>
              <a:gd name="T25" fmla="*/ 463628480 h 181"/>
              <a:gd name="T26" fmla="*/ 1214991832 w 194"/>
              <a:gd name="T27" fmla="*/ 518634040 h 181"/>
              <a:gd name="T28" fmla="*/ 1284422045 w 194"/>
              <a:gd name="T29" fmla="*/ 577570267 h 181"/>
              <a:gd name="T30" fmla="*/ 1326077537 w 194"/>
              <a:gd name="T31" fmla="*/ 640435179 h 181"/>
              <a:gd name="T32" fmla="*/ 1339963580 w 194"/>
              <a:gd name="T33" fmla="*/ 707228777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 h="181">
                <a:moveTo>
                  <a:pt x="0" y="0"/>
                </a:moveTo>
                <a:lnTo>
                  <a:pt x="2" y="17"/>
                </a:lnTo>
                <a:lnTo>
                  <a:pt x="8" y="33"/>
                </a:lnTo>
                <a:lnTo>
                  <a:pt x="18" y="48"/>
                </a:lnTo>
                <a:lnTo>
                  <a:pt x="30" y="62"/>
                </a:lnTo>
                <a:lnTo>
                  <a:pt x="45" y="74"/>
                </a:lnTo>
                <a:lnTo>
                  <a:pt x="61" y="82"/>
                </a:lnTo>
                <a:lnTo>
                  <a:pt x="79" y="88"/>
                </a:lnTo>
                <a:lnTo>
                  <a:pt x="97" y="90"/>
                </a:lnTo>
                <a:lnTo>
                  <a:pt x="115" y="92"/>
                </a:lnTo>
                <a:lnTo>
                  <a:pt x="132" y="98"/>
                </a:lnTo>
                <a:lnTo>
                  <a:pt x="148" y="107"/>
                </a:lnTo>
                <a:lnTo>
                  <a:pt x="163" y="118"/>
                </a:lnTo>
                <a:lnTo>
                  <a:pt x="175" y="132"/>
                </a:lnTo>
                <a:lnTo>
                  <a:pt x="185" y="147"/>
                </a:lnTo>
                <a:lnTo>
                  <a:pt x="191" y="163"/>
                </a:lnTo>
                <a:lnTo>
                  <a:pt x="193" y="180"/>
                </a:lnTo>
              </a:path>
            </a:pathLst>
          </a:custGeom>
          <a:ln>
            <a:solidFill>
              <a:srgbClr val="0070C0"/>
            </a:solidFill>
            <a:headEnd type="none" w="sm" len="sm"/>
            <a:tailEnd type="stealth" w="med" len="med"/>
          </a:ln>
          <a:extLst/>
        </p:spPr>
        <p:style>
          <a:lnRef idx="2">
            <a:schemeClr val="accent5"/>
          </a:lnRef>
          <a:fillRef idx="0">
            <a:schemeClr val="accent5"/>
          </a:fillRef>
          <a:effectRef idx="1">
            <a:schemeClr val="accent5"/>
          </a:effectRef>
          <a:fontRef idx="minor">
            <a:schemeClr val="tx1"/>
          </a:fontRef>
        </p:style>
        <p:txBody>
          <a:bodyPr/>
          <a:lstStyle/>
          <a:p>
            <a:endParaRPr lang="fr-FR"/>
          </a:p>
        </p:txBody>
      </p:sp>
      <p:sp>
        <p:nvSpPr>
          <p:cNvPr id="35883" name="Freeform 43"/>
          <p:cNvSpPr>
            <a:spLocks/>
          </p:cNvSpPr>
          <p:nvPr>
            <p:custDataLst>
              <p:tags r:id="rId31"/>
            </p:custDataLst>
          </p:nvPr>
        </p:nvSpPr>
        <p:spPr bwMode="auto">
          <a:xfrm>
            <a:off x="8027988" y="4581525"/>
            <a:ext cx="434975" cy="496888"/>
          </a:xfrm>
          <a:custGeom>
            <a:avLst/>
            <a:gdLst>
              <a:gd name="T0" fmla="*/ 688003450 w 274"/>
              <a:gd name="T1" fmla="*/ 0 h 313"/>
              <a:gd name="T2" fmla="*/ 549394063 w 274"/>
              <a:gd name="T3" fmla="*/ 5040318 h 313"/>
              <a:gd name="T4" fmla="*/ 420866888 w 274"/>
              <a:gd name="T5" fmla="*/ 22682223 h 313"/>
              <a:gd name="T6" fmla="*/ 302418750 w 274"/>
              <a:gd name="T7" fmla="*/ 47883811 h 313"/>
              <a:gd name="T8" fmla="*/ 249496263 w 274"/>
              <a:gd name="T9" fmla="*/ 65524128 h 313"/>
              <a:gd name="T10" fmla="*/ 201612500 w 274"/>
              <a:gd name="T11" fmla="*/ 83166034 h 313"/>
              <a:gd name="T12" fmla="*/ 156249688 w 274"/>
              <a:gd name="T13" fmla="*/ 103327304 h 313"/>
              <a:gd name="T14" fmla="*/ 118448138 w 274"/>
              <a:gd name="T15" fmla="*/ 123488574 h 313"/>
              <a:gd name="T16" fmla="*/ 83165950 w 274"/>
              <a:gd name="T17" fmla="*/ 148690162 h 313"/>
              <a:gd name="T18" fmla="*/ 55443438 w 274"/>
              <a:gd name="T19" fmla="*/ 171370797 h 313"/>
              <a:gd name="T20" fmla="*/ 30241875 w 274"/>
              <a:gd name="T21" fmla="*/ 196572385 h 313"/>
              <a:gd name="T22" fmla="*/ 15120938 w 274"/>
              <a:gd name="T23" fmla="*/ 224294926 h 313"/>
              <a:gd name="T24" fmla="*/ 5040313 w 274"/>
              <a:gd name="T25" fmla="*/ 252015879 h 313"/>
              <a:gd name="T26" fmla="*/ 0 w 274"/>
              <a:gd name="T27" fmla="*/ 282257784 h 313"/>
              <a:gd name="T28" fmla="*/ 0 w 274"/>
              <a:gd name="T29" fmla="*/ 441028581 h 313"/>
              <a:gd name="T30" fmla="*/ 2520950 w 274"/>
              <a:gd name="T31" fmla="*/ 463709217 h 313"/>
              <a:gd name="T32" fmla="*/ 7561263 w 274"/>
              <a:gd name="T33" fmla="*/ 486391439 h 313"/>
              <a:gd name="T34" fmla="*/ 20161250 w 274"/>
              <a:gd name="T35" fmla="*/ 506552710 h 313"/>
              <a:gd name="T36" fmla="*/ 32762825 w 274"/>
              <a:gd name="T37" fmla="*/ 526713980 h 313"/>
              <a:gd name="T38" fmla="*/ 73085325 w 274"/>
              <a:gd name="T39" fmla="*/ 567036521 h 313"/>
              <a:gd name="T40" fmla="*/ 126007813 w 274"/>
              <a:gd name="T41" fmla="*/ 602318744 h 313"/>
              <a:gd name="T42" fmla="*/ 194052825 w 274"/>
              <a:gd name="T43" fmla="*/ 635080014 h 313"/>
              <a:gd name="T44" fmla="*/ 272176875 w 274"/>
              <a:gd name="T45" fmla="*/ 665321919 h 313"/>
              <a:gd name="T46" fmla="*/ 360383138 w 274"/>
              <a:gd name="T47" fmla="*/ 688004142 h 313"/>
              <a:gd name="T48" fmla="*/ 458668438 w 274"/>
              <a:gd name="T49" fmla="*/ 705644460 h 313"/>
              <a:gd name="T50" fmla="*/ 458668438 w 274"/>
              <a:gd name="T51" fmla="*/ 786289541 h 313"/>
              <a:gd name="T52" fmla="*/ 688003450 w 274"/>
              <a:gd name="T53" fmla="*/ 642641284 h 313"/>
              <a:gd name="T54" fmla="*/ 458668438 w 274"/>
              <a:gd name="T55" fmla="*/ 466230169 h 313"/>
              <a:gd name="T56" fmla="*/ 458668438 w 274"/>
              <a:gd name="T57" fmla="*/ 544354298 h 313"/>
              <a:gd name="T58" fmla="*/ 383063750 w 274"/>
              <a:gd name="T59" fmla="*/ 531754298 h 313"/>
              <a:gd name="T60" fmla="*/ 312499375 w 274"/>
              <a:gd name="T61" fmla="*/ 516633345 h 313"/>
              <a:gd name="T62" fmla="*/ 249496263 w 274"/>
              <a:gd name="T63" fmla="*/ 496472075 h 313"/>
              <a:gd name="T64" fmla="*/ 189012513 w 274"/>
              <a:gd name="T65" fmla="*/ 473789852 h 313"/>
              <a:gd name="T66" fmla="*/ 138609388 w 274"/>
              <a:gd name="T67" fmla="*/ 448588264 h 313"/>
              <a:gd name="T68" fmla="*/ 93246575 w 274"/>
              <a:gd name="T69" fmla="*/ 420867311 h 313"/>
              <a:gd name="T70" fmla="*/ 57964388 w 274"/>
              <a:gd name="T71" fmla="*/ 393144771 h 313"/>
              <a:gd name="T72" fmla="*/ 30241875 w 274"/>
              <a:gd name="T73" fmla="*/ 360383500 h 313"/>
              <a:gd name="T74" fmla="*/ 30241875 w 274"/>
              <a:gd name="T75" fmla="*/ 360383500 h 313"/>
              <a:gd name="T76" fmla="*/ 47883763 w 274"/>
              <a:gd name="T77" fmla="*/ 340222230 h 313"/>
              <a:gd name="T78" fmla="*/ 70564375 w 274"/>
              <a:gd name="T79" fmla="*/ 317540007 h 313"/>
              <a:gd name="T80" fmla="*/ 95765938 w 274"/>
              <a:gd name="T81" fmla="*/ 297378737 h 313"/>
              <a:gd name="T82" fmla="*/ 126007813 w 274"/>
              <a:gd name="T83" fmla="*/ 279738419 h 313"/>
              <a:gd name="T84" fmla="*/ 196572188 w 274"/>
              <a:gd name="T85" fmla="*/ 244456196 h 313"/>
              <a:gd name="T86" fmla="*/ 277217188 w 274"/>
              <a:gd name="T87" fmla="*/ 216733656 h 313"/>
              <a:gd name="T88" fmla="*/ 370463763 w 274"/>
              <a:gd name="T89" fmla="*/ 194053020 h 313"/>
              <a:gd name="T90" fmla="*/ 468749063 w 274"/>
              <a:gd name="T91" fmla="*/ 176411115 h 313"/>
              <a:gd name="T92" fmla="*/ 577116575 w 274"/>
              <a:gd name="T93" fmla="*/ 163811115 h 313"/>
              <a:gd name="T94" fmla="*/ 688003450 w 274"/>
              <a:gd name="T95" fmla="*/ 161290162 h 3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4" h="313">
                <a:moveTo>
                  <a:pt x="273" y="0"/>
                </a:moveTo>
                <a:lnTo>
                  <a:pt x="218" y="2"/>
                </a:lnTo>
                <a:lnTo>
                  <a:pt x="167" y="9"/>
                </a:lnTo>
                <a:lnTo>
                  <a:pt x="120" y="19"/>
                </a:lnTo>
                <a:lnTo>
                  <a:pt x="99" y="26"/>
                </a:lnTo>
                <a:lnTo>
                  <a:pt x="80" y="33"/>
                </a:lnTo>
                <a:lnTo>
                  <a:pt x="62" y="41"/>
                </a:lnTo>
                <a:lnTo>
                  <a:pt x="47" y="49"/>
                </a:lnTo>
                <a:lnTo>
                  <a:pt x="33" y="59"/>
                </a:lnTo>
                <a:lnTo>
                  <a:pt x="22" y="68"/>
                </a:lnTo>
                <a:lnTo>
                  <a:pt x="12" y="78"/>
                </a:lnTo>
                <a:lnTo>
                  <a:pt x="6" y="89"/>
                </a:lnTo>
                <a:lnTo>
                  <a:pt x="2" y="100"/>
                </a:lnTo>
                <a:lnTo>
                  <a:pt x="0" y="112"/>
                </a:lnTo>
                <a:lnTo>
                  <a:pt x="0" y="175"/>
                </a:lnTo>
                <a:lnTo>
                  <a:pt x="1" y="184"/>
                </a:lnTo>
                <a:lnTo>
                  <a:pt x="3" y="193"/>
                </a:lnTo>
                <a:lnTo>
                  <a:pt x="8" y="201"/>
                </a:lnTo>
                <a:lnTo>
                  <a:pt x="13" y="209"/>
                </a:lnTo>
                <a:lnTo>
                  <a:pt x="29" y="225"/>
                </a:lnTo>
                <a:lnTo>
                  <a:pt x="50" y="239"/>
                </a:lnTo>
                <a:lnTo>
                  <a:pt x="77" y="252"/>
                </a:lnTo>
                <a:lnTo>
                  <a:pt x="108" y="264"/>
                </a:lnTo>
                <a:lnTo>
                  <a:pt x="143" y="273"/>
                </a:lnTo>
                <a:lnTo>
                  <a:pt x="182" y="280"/>
                </a:lnTo>
                <a:lnTo>
                  <a:pt x="182" y="312"/>
                </a:lnTo>
                <a:lnTo>
                  <a:pt x="273" y="255"/>
                </a:lnTo>
                <a:lnTo>
                  <a:pt x="182" y="185"/>
                </a:lnTo>
                <a:lnTo>
                  <a:pt x="182" y="216"/>
                </a:lnTo>
                <a:lnTo>
                  <a:pt x="152" y="211"/>
                </a:lnTo>
                <a:lnTo>
                  <a:pt x="124" y="205"/>
                </a:lnTo>
                <a:lnTo>
                  <a:pt x="99" y="197"/>
                </a:lnTo>
                <a:lnTo>
                  <a:pt x="75" y="188"/>
                </a:lnTo>
                <a:lnTo>
                  <a:pt x="55" y="178"/>
                </a:lnTo>
                <a:lnTo>
                  <a:pt x="37" y="167"/>
                </a:lnTo>
                <a:lnTo>
                  <a:pt x="23" y="156"/>
                </a:lnTo>
                <a:lnTo>
                  <a:pt x="12" y="143"/>
                </a:lnTo>
                <a:lnTo>
                  <a:pt x="19" y="135"/>
                </a:lnTo>
                <a:lnTo>
                  <a:pt x="28" y="126"/>
                </a:lnTo>
                <a:lnTo>
                  <a:pt x="38" y="118"/>
                </a:lnTo>
                <a:lnTo>
                  <a:pt x="50" y="111"/>
                </a:lnTo>
                <a:lnTo>
                  <a:pt x="78" y="97"/>
                </a:lnTo>
                <a:lnTo>
                  <a:pt x="110" y="86"/>
                </a:lnTo>
                <a:lnTo>
                  <a:pt x="147" y="77"/>
                </a:lnTo>
                <a:lnTo>
                  <a:pt x="186" y="70"/>
                </a:lnTo>
                <a:lnTo>
                  <a:pt x="229" y="65"/>
                </a:lnTo>
                <a:lnTo>
                  <a:pt x="273" y="64"/>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 name="Rectangle 4"/>
          <p:cNvSpPr>
            <a:spLocks noGrp="1" noChangeArrowheads="1"/>
          </p:cNvSpPr>
          <p:nvPr>
            <p:ph type="title"/>
            <p:custDataLst>
              <p:tags r:id="rId32"/>
            </p:custDataLst>
          </p:nvPr>
        </p:nvSpPr>
        <p:spPr>
          <a:xfrm>
            <a:off x="136526" y="23812"/>
            <a:ext cx="9144000" cy="613518"/>
          </a:xfrm>
        </p:spPr>
        <p:txBody>
          <a:bodyPr>
            <a:normAutofit/>
          </a:bodyPr>
          <a:lstStyle/>
          <a:p>
            <a:pPr algn="ctr"/>
            <a:r>
              <a:rPr lang="fr-FR" altLang="fr-FR" sz="2900" dirty="0"/>
              <a:t>Le diagnostic par l’approche système</a:t>
            </a:r>
          </a:p>
        </p:txBody>
      </p:sp>
      <p:sp>
        <p:nvSpPr>
          <p:cNvPr id="2" name="ZoneTexte 1"/>
          <p:cNvSpPr txBox="1"/>
          <p:nvPr>
            <p:custDataLst>
              <p:tags r:id="rId33"/>
            </p:custDataLst>
          </p:nvPr>
        </p:nvSpPr>
        <p:spPr>
          <a:xfrm>
            <a:off x="8366920" y="2060575"/>
            <a:ext cx="814226" cy="261610"/>
          </a:xfrm>
          <a:prstGeom prst="rect">
            <a:avLst/>
          </a:prstGeom>
          <a:noFill/>
        </p:spPr>
        <p:txBody>
          <a:bodyPr wrap="square" rtlCol="0">
            <a:spAutoFit/>
          </a:bodyPr>
          <a:lstStyle/>
          <a:p>
            <a:r>
              <a:rPr lang="fr-FR" sz="1100" i="1" dirty="0">
                <a:solidFill>
                  <a:srgbClr val="FF0000"/>
                </a:solidFill>
              </a:rPr>
              <a:t>Sociologie</a:t>
            </a:r>
          </a:p>
        </p:txBody>
      </p:sp>
      <p:sp>
        <p:nvSpPr>
          <p:cNvPr id="3" name="ZoneTexte 2"/>
          <p:cNvSpPr txBox="1"/>
          <p:nvPr>
            <p:custDataLst>
              <p:tags r:id="rId34"/>
            </p:custDataLst>
          </p:nvPr>
        </p:nvSpPr>
        <p:spPr>
          <a:xfrm>
            <a:off x="4736563" y="2060575"/>
            <a:ext cx="699230" cy="261610"/>
          </a:xfrm>
          <a:prstGeom prst="rect">
            <a:avLst/>
          </a:prstGeom>
          <a:noFill/>
        </p:spPr>
        <p:txBody>
          <a:bodyPr wrap="none" rtlCol="0">
            <a:spAutoFit/>
          </a:bodyPr>
          <a:lstStyle/>
          <a:p>
            <a:r>
              <a:rPr lang="fr-FR" sz="1100" i="1" dirty="0">
                <a:solidFill>
                  <a:srgbClr val="FF0000"/>
                </a:solidFill>
              </a:rPr>
              <a:t>Transport</a:t>
            </a:r>
          </a:p>
        </p:txBody>
      </p:sp>
      <p:sp>
        <p:nvSpPr>
          <p:cNvPr id="4" name="ZoneTexte 3"/>
          <p:cNvSpPr txBox="1"/>
          <p:nvPr>
            <p:custDataLst>
              <p:tags r:id="rId35"/>
            </p:custDataLst>
          </p:nvPr>
        </p:nvSpPr>
        <p:spPr>
          <a:xfrm>
            <a:off x="8227100" y="6294638"/>
            <a:ext cx="976549" cy="261610"/>
          </a:xfrm>
          <a:prstGeom prst="rect">
            <a:avLst/>
          </a:prstGeom>
          <a:noFill/>
        </p:spPr>
        <p:txBody>
          <a:bodyPr wrap="none" rtlCol="0">
            <a:spAutoFit/>
          </a:bodyPr>
          <a:lstStyle/>
          <a:p>
            <a:r>
              <a:rPr lang="fr-FR" sz="1100" i="1" dirty="0">
                <a:solidFill>
                  <a:srgbClr val="FF0000"/>
                </a:solidFill>
              </a:rPr>
              <a:t>Environnement</a:t>
            </a:r>
          </a:p>
        </p:txBody>
      </p:sp>
    </p:spTree>
    <p:extLst>
      <p:ext uri="{BB962C8B-B14F-4D97-AF65-F5344CB8AC3E}">
        <p14:creationId xmlns:p14="http://schemas.microsoft.com/office/powerpoint/2010/main" val="418958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8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8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8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8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8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87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88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85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88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585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586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587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584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586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586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5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4" grpId="0" animBg="1"/>
      <p:bldP spid="35845" grpId="0" animBg="1"/>
      <p:bldP spid="35853" grpId="0"/>
      <p:bldP spid="35854" grpId="0"/>
      <p:bldP spid="35855" grpId="0"/>
      <p:bldP spid="35856" grpId="0"/>
      <p:bldP spid="35857" grpId="0"/>
      <p:bldP spid="35858" grpId="0"/>
      <p:bldP spid="35859" grpId="0"/>
      <p:bldP spid="35860" grpId="0" animBg="1"/>
      <p:bldP spid="35861" grpId="0" animBg="1"/>
      <p:bldP spid="35862" grpId="0" animBg="1"/>
      <p:bldP spid="35863" grpId="0" animBg="1"/>
      <p:bldP spid="35864" grpId="0" animBg="1"/>
      <p:bldP spid="35865" grpId="0" animBg="1"/>
      <p:bldP spid="35866" grpId="0" animBg="1"/>
      <p:bldP spid="35867" grpId="0" animBg="1"/>
      <p:bldP spid="35868" grpId="0" animBg="1"/>
      <p:bldP spid="35878" grpId="0"/>
      <p:bldP spid="35879" grpId="0" animBg="1"/>
      <p:bldP spid="35880" grpId="0" animBg="1"/>
      <p:bldP spid="35882" grpId="0" animBg="1"/>
      <p:bldP spid="35883" grpId="0" animBg="1"/>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52"/>
          <a:tile tx="0" ty="0" sx="100000" sy="100000" flip="none" algn="tl"/>
        </a:blipFill>
        <a:effectLst/>
      </p:bgPr>
    </p:bg>
    <p:spTree>
      <p:nvGrpSpPr>
        <p:cNvPr id="1" name=""/>
        <p:cNvGrpSpPr/>
        <p:nvPr/>
      </p:nvGrpSpPr>
      <p:grpSpPr>
        <a:xfrm>
          <a:off x="0" y="0"/>
          <a:ext cx="0" cy="0"/>
          <a:chOff x="0" y="0"/>
          <a:chExt cx="0" cy="0"/>
        </a:xfrm>
      </p:grpSpPr>
      <p:sp>
        <p:nvSpPr>
          <p:cNvPr id="54" name="Rectangle 4"/>
          <p:cNvSpPr txBox="1">
            <a:spLocks noChangeArrowheads="1"/>
          </p:cNvSpPr>
          <p:nvPr>
            <p:custDataLst>
              <p:tags r:id="rId1"/>
            </p:custDataLst>
          </p:nvPr>
        </p:nvSpPr>
        <p:spPr>
          <a:xfrm>
            <a:off x="136526" y="23812"/>
            <a:ext cx="9144000" cy="613518"/>
          </a:xfrm>
          <a:prstGeom prst="rect">
            <a:avLst/>
          </a:prstGeom>
        </p:spPr>
        <p:txBody>
          <a:bodyPr>
            <a:normAutofit/>
          </a:bodyPr>
          <a:lstStyle>
            <a:lvl1pPr algn="l" rtl="0" eaLnBrk="1" latinLnBrk="0" hangingPunct="1">
              <a:spcBef>
                <a:spcPct val="0"/>
              </a:spcBef>
              <a:buNone/>
              <a:defRPr lang="fr-FR" sz="3200" kern="1200">
                <a:solidFill>
                  <a:schemeClr val="tx2"/>
                </a:solidFill>
                <a:latin typeface="+mj-lt"/>
                <a:ea typeface="+mj-ea"/>
                <a:cs typeface="+mj-cs"/>
              </a:defRPr>
            </a:lvl1pPr>
          </a:lstStyle>
          <a:p>
            <a:pPr algn="ctr"/>
            <a:r>
              <a:rPr lang="fr-FR" altLang="fr-FR" sz="2900"/>
              <a:t>Le diagnostic par l’approche système</a:t>
            </a:r>
            <a:endParaRPr lang="fr-FR" altLang="fr-FR" sz="2900" dirty="0"/>
          </a:p>
        </p:txBody>
      </p:sp>
      <p:sp>
        <p:nvSpPr>
          <p:cNvPr id="38915" name="Line 4"/>
          <p:cNvSpPr>
            <a:spLocks noChangeShapeType="1"/>
          </p:cNvSpPr>
          <p:nvPr>
            <p:custDataLst>
              <p:tags r:id="rId2"/>
            </p:custDataLst>
          </p:nvPr>
        </p:nvSpPr>
        <p:spPr bwMode="auto">
          <a:xfrm>
            <a:off x="1972469" y="2002066"/>
            <a:ext cx="1008063"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38916" name="Line 5"/>
          <p:cNvSpPr>
            <a:spLocks noChangeShapeType="1"/>
          </p:cNvSpPr>
          <p:nvPr>
            <p:custDataLst>
              <p:tags r:id="rId3"/>
            </p:custDataLst>
          </p:nvPr>
        </p:nvSpPr>
        <p:spPr bwMode="auto">
          <a:xfrm>
            <a:off x="1469232" y="3154591"/>
            <a:ext cx="2016125"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38917" name="AutoShape 6"/>
          <p:cNvSpPr>
            <a:spLocks noChangeArrowheads="1"/>
          </p:cNvSpPr>
          <p:nvPr>
            <p:custDataLst>
              <p:tags r:id="rId4"/>
            </p:custDataLst>
          </p:nvPr>
        </p:nvSpPr>
        <p:spPr bwMode="auto">
          <a:xfrm>
            <a:off x="964407" y="994003"/>
            <a:ext cx="3024187" cy="3024188"/>
          </a:xfrm>
          <a:prstGeom prst="triangle">
            <a:avLst>
              <a:gd name="adj" fmla="val 50000"/>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endParaRPr lang="fr-FR" altLang="fr-FR" sz="1400" b="0">
              <a:solidFill>
                <a:schemeClr val="tx1"/>
              </a:solidFill>
              <a:latin typeface="Verdana" pitchFamily="34" charset="0"/>
            </a:endParaRPr>
          </a:p>
        </p:txBody>
      </p:sp>
      <p:sp>
        <p:nvSpPr>
          <p:cNvPr id="38918" name="Text Box 7"/>
          <p:cNvSpPr txBox="1">
            <a:spLocks noChangeArrowheads="1"/>
          </p:cNvSpPr>
          <p:nvPr>
            <p:custDataLst>
              <p:tags r:id="rId5"/>
            </p:custDataLst>
          </p:nvPr>
        </p:nvSpPr>
        <p:spPr bwMode="auto">
          <a:xfrm>
            <a:off x="1807824" y="1435328"/>
            <a:ext cx="1446528"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b="0" dirty="0">
                <a:solidFill>
                  <a:schemeClr val="tx1"/>
                </a:solidFill>
                <a:latin typeface="Verdana" pitchFamily="34" charset="0"/>
              </a:rPr>
              <a:t>Événements</a:t>
            </a:r>
          </a:p>
        </p:txBody>
      </p:sp>
      <p:sp>
        <p:nvSpPr>
          <p:cNvPr id="38919" name="Text Box 8"/>
          <p:cNvSpPr txBox="1">
            <a:spLocks noChangeArrowheads="1"/>
          </p:cNvSpPr>
          <p:nvPr>
            <p:custDataLst>
              <p:tags r:id="rId6"/>
            </p:custDataLst>
          </p:nvPr>
        </p:nvSpPr>
        <p:spPr bwMode="auto">
          <a:xfrm>
            <a:off x="1613694" y="2506891"/>
            <a:ext cx="1816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b="0" dirty="0">
                <a:solidFill>
                  <a:schemeClr val="tx1"/>
                </a:solidFill>
                <a:latin typeface="Verdana" pitchFamily="34" charset="0"/>
              </a:rPr>
              <a:t>Comportements</a:t>
            </a:r>
          </a:p>
        </p:txBody>
      </p:sp>
      <p:sp>
        <p:nvSpPr>
          <p:cNvPr id="38920" name="Text Box 9"/>
          <p:cNvSpPr txBox="1">
            <a:spLocks noChangeArrowheads="1"/>
          </p:cNvSpPr>
          <p:nvPr>
            <p:custDataLst>
              <p:tags r:id="rId7"/>
            </p:custDataLst>
          </p:nvPr>
        </p:nvSpPr>
        <p:spPr bwMode="auto">
          <a:xfrm>
            <a:off x="1901032" y="3514953"/>
            <a:ext cx="1138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b="0" dirty="0">
                <a:solidFill>
                  <a:schemeClr val="tx1"/>
                </a:solidFill>
                <a:latin typeface="Verdana" pitchFamily="34" charset="0"/>
              </a:rPr>
              <a:t>Structure</a:t>
            </a:r>
          </a:p>
        </p:txBody>
      </p:sp>
      <p:sp>
        <p:nvSpPr>
          <p:cNvPr id="38921" name="Line 10"/>
          <p:cNvSpPr>
            <a:spLocks noChangeShapeType="1"/>
          </p:cNvSpPr>
          <p:nvPr>
            <p:custDataLst>
              <p:tags r:id="rId8"/>
            </p:custDataLst>
          </p:nvPr>
        </p:nvSpPr>
        <p:spPr bwMode="auto">
          <a:xfrm>
            <a:off x="604044" y="3154591"/>
            <a:ext cx="936625"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38922" name="Line 11"/>
          <p:cNvSpPr>
            <a:spLocks noChangeShapeType="1"/>
          </p:cNvSpPr>
          <p:nvPr>
            <p:custDataLst>
              <p:tags r:id="rId9"/>
            </p:custDataLst>
          </p:nvPr>
        </p:nvSpPr>
        <p:spPr bwMode="auto">
          <a:xfrm>
            <a:off x="3485357" y="3154591"/>
            <a:ext cx="719137"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38923" name="AutoShape 12"/>
          <p:cNvSpPr>
            <a:spLocks/>
          </p:cNvSpPr>
          <p:nvPr>
            <p:custDataLst>
              <p:tags r:id="rId10"/>
            </p:custDataLst>
          </p:nvPr>
        </p:nvSpPr>
        <p:spPr bwMode="auto">
          <a:xfrm>
            <a:off x="4204494" y="3154591"/>
            <a:ext cx="144463" cy="863600"/>
          </a:xfrm>
          <a:prstGeom prst="rightBrace">
            <a:avLst>
              <a:gd name="adj1" fmla="val 49817"/>
              <a:gd name="adj2" fmla="val 50000"/>
            </a:avLst>
          </a:prstGeom>
          <a:noFill/>
          <a:ln w="9525">
            <a:solidFill>
              <a:schemeClr val="tx1"/>
            </a:solidFill>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endParaRPr lang="fr-FR" altLang="fr-FR" sz="1400" b="0">
              <a:solidFill>
                <a:schemeClr val="tx1"/>
              </a:solidFill>
              <a:latin typeface="Verdana" pitchFamily="34" charset="0"/>
            </a:endParaRPr>
          </a:p>
        </p:txBody>
      </p:sp>
      <p:sp>
        <p:nvSpPr>
          <p:cNvPr id="38924" name="AutoShape 13"/>
          <p:cNvSpPr>
            <a:spLocks/>
          </p:cNvSpPr>
          <p:nvPr>
            <p:custDataLst>
              <p:tags r:id="rId11"/>
            </p:custDataLst>
          </p:nvPr>
        </p:nvSpPr>
        <p:spPr bwMode="auto">
          <a:xfrm>
            <a:off x="4133057" y="2002066"/>
            <a:ext cx="287337" cy="1152525"/>
          </a:xfrm>
          <a:prstGeom prst="rightBrace">
            <a:avLst>
              <a:gd name="adj1" fmla="val 33425"/>
              <a:gd name="adj2" fmla="val 50000"/>
            </a:avLst>
          </a:prstGeom>
          <a:noFill/>
          <a:ln w="9525">
            <a:solidFill>
              <a:schemeClr val="tx1"/>
            </a:solidFill>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endParaRPr lang="fr-FR" altLang="fr-FR" sz="1400" b="0">
              <a:solidFill>
                <a:schemeClr val="tx1"/>
              </a:solidFill>
              <a:latin typeface="Verdana" pitchFamily="34" charset="0"/>
            </a:endParaRPr>
          </a:p>
        </p:txBody>
      </p:sp>
      <p:sp>
        <p:nvSpPr>
          <p:cNvPr id="38925" name="AutoShape 14"/>
          <p:cNvSpPr>
            <a:spLocks/>
          </p:cNvSpPr>
          <p:nvPr>
            <p:custDataLst>
              <p:tags r:id="rId12"/>
            </p:custDataLst>
          </p:nvPr>
        </p:nvSpPr>
        <p:spPr bwMode="auto">
          <a:xfrm>
            <a:off x="4204494" y="1065441"/>
            <a:ext cx="215900" cy="938212"/>
          </a:xfrm>
          <a:prstGeom prst="rightBrace">
            <a:avLst>
              <a:gd name="adj1" fmla="val 36213"/>
              <a:gd name="adj2" fmla="val 50000"/>
            </a:avLst>
          </a:prstGeom>
          <a:noFill/>
          <a:ln w="9525">
            <a:solidFill>
              <a:schemeClr val="tx1"/>
            </a:solidFill>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endParaRPr lang="fr-FR" altLang="fr-FR" sz="1400" b="0">
              <a:solidFill>
                <a:schemeClr val="tx1"/>
              </a:solidFill>
              <a:latin typeface="Verdana" pitchFamily="34" charset="0"/>
            </a:endParaRPr>
          </a:p>
        </p:txBody>
      </p:sp>
      <p:sp>
        <p:nvSpPr>
          <p:cNvPr id="38926" name="Line 15"/>
          <p:cNvSpPr>
            <a:spLocks noChangeShapeType="1"/>
          </p:cNvSpPr>
          <p:nvPr>
            <p:custDataLst>
              <p:tags r:id="rId13"/>
            </p:custDataLst>
          </p:nvPr>
        </p:nvSpPr>
        <p:spPr bwMode="auto">
          <a:xfrm flipV="1">
            <a:off x="3053557" y="2002066"/>
            <a:ext cx="1871662" cy="0"/>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38927" name="Rectangle 16"/>
          <p:cNvSpPr>
            <a:spLocks noChangeArrowheads="1"/>
          </p:cNvSpPr>
          <p:nvPr>
            <p:custDataLst>
              <p:tags r:id="rId14"/>
            </p:custDataLst>
          </p:nvPr>
        </p:nvSpPr>
        <p:spPr bwMode="auto">
          <a:xfrm>
            <a:off x="4421982" y="994003"/>
            <a:ext cx="180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endParaRPr lang="fr-FR" altLang="fr-FR" sz="1400" b="0">
              <a:solidFill>
                <a:schemeClr val="tx1"/>
              </a:solidFill>
              <a:latin typeface="Verdana" pitchFamily="34" charset="0"/>
            </a:endParaRPr>
          </a:p>
        </p:txBody>
      </p:sp>
      <p:sp>
        <p:nvSpPr>
          <p:cNvPr id="38928" name="Line 17"/>
          <p:cNvSpPr>
            <a:spLocks noChangeShapeType="1"/>
          </p:cNvSpPr>
          <p:nvPr>
            <p:custDataLst>
              <p:tags r:id="rId15"/>
            </p:custDataLst>
          </p:nvPr>
        </p:nvSpPr>
        <p:spPr bwMode="auto">
          <a:xfrm flipV="1">
            <a:off x="4996657" y="1930628"/>
            <a:ext cx="0" cy="1223963"/>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38929" name="Line 18"/>
          <p:cNvSpPr>
            <a:spLocks noChangeShapeType="1"/>
          </p:cNvSpPr>
          <p:nvPr>
            <p:custDataLst>
              <p:tags r:id="rId16"/>
            </p:custDataLst>
          </p:nvPr>
        </p:nvSpPr>
        <p:spPr bwMode="auto">
          <a:xfrm>
            <a:off x="4996657" y="3154591"/>
            <a:ext cx="1728787" cy="0"/>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38930" name="Freeform 19"/>
          <p:cNvSpPr>
            <a:spLocks/>
          </p:cNvSpPr>
          <p:nvPr>
            <p:custDataLst>
              <p:tags r:id="rId17"/>
            </p:custDataLst>
          </p:nvPr>
        </p:nvSpPr>
        <p:spPr bwMode="auto">
          <a:xfrm>
            <a:off x="5141119" y="1990953"/>
            <a:ext cx="1368425" cy="947738"/>
          </a:xfrm>
          <a:custGeom>
            <a:avLst/>
            <a:gdLst>
              <a:gd name="T0" fmla="*/ 0 w 862"/>
              <a:gd name="T1" fmla="*/ 17641897 h 597"/>
              <a:gd name="T2" fmla="*/ 342741250 w 862"/>
              <a:gd name="T3" fmla="*/ 17641897 h 597"/>
              <a:gd name="T4" fmla="*/ 801409688 w 862"/>
              <a:gd name="T5" fmla="*/ 131048194 h 597"/>
              <a:gd name="T6" fmla="*/ 1600300013 w 862"/>
              <a:gd name="T7" fmla="*/ 703124758 h 597"/>
              <a:gd name="T8" fmla="*/ 2147483647 w 862"/>
              <a:gd name="T9" fmla="*/ 1504534869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597">
                <a:moveTo>
                  <a:pt x="0" y="7"/>
                </a:moveTo>
                <a:cubicBezTo>
                  <a:pt x="41" y="3"/>
                  <a:pt x="83" y="0"/>
                  <a:pt x="136" y="7"/>
                </a:cubicBezTo>
                <a:cubicBezTo>
                  <a:pt x="189" y="14"/>
                  <a:pt x="235" y="7"/>
                  <a:pt x="318" y="52"/>
                </a:cubicBezTo>
                <a:cubicBezTo>
                  <a:pt x="401" y="97"/>
                  <a:pt x="544" y="188"/>
                  <a:pt x="635" y="279"/>
                </a:cubicBezTo>
                <a:cubicBezTo>
                  <a:pt x="726" y="370"/>
                  <a:pt x="824" y="544"/>
                  <a:pt x="862" y="597"/>
                </a:cubicBezTo>
              </a:path>
            </a:pathLst>
          </a:custGeom>
          <a:noFill/>
          <a:ln w="254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38931" name="Freeform 20"/>
          <p:cNvSpPr>
            <a:spLocks/>
          </p:cNvSpPr>
          <p:nvPr>
            <p:custDataLst>
              <p:tags r:id="rId18"/>
            </p:custDataLst>
          </p:nvPr>
        </p:nvSpPr>
        <p:spPr bwMode="auto">
          <a:xfrm>
            <a:off x="5068887" y="2000479"/>
            <a:ext cx="1584325" cy="1031875"/>
          </a:xfrm>
          <a:custGeom>
            <a:avLst/>
            <a:gdLst>
              <a:gd name="T0" fmla="*/ 0 w 998"/>
              <a:gd name="T1" fmla="*/ 1600300013 h 650"/>
              <a:gd name="T2" fmla="*/ 572076263 w 998"/>
              <a:gd name="T3" fmla="*/ 1600300013 h 650"/>
              <a:gd name="T4" fmla="*/ 1257558763 w 998"/>
              <a:gd name="T5" fmla="*/ 1370965000 h 650"/>
              <a:gd name="T6" fmla="*/ 2056447500 w 998"/>
              <a:gd name="T7" fmla="*/ 685482500 h 650"/>
              <a:gd name="T8" fmla="*/ 2147483647 w 998"/>
              <a:gd name="T9" fmla="*/ 0 h 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8" h="650">
                <a:moveTo>
                  <a:pt x="0" y="635"/>
                </a:moveTo>
                <a:cubicBezTo>
                  <a:pt x="72" y="642"/>
                  <a:pt x="144" y="650"/>
                  <a:pt x="227" y="635"/>
                </a:cubicBezTo>
                <a:cubicBezTo>
                  <a:pt x="310" y="620"/>
                  <a:pt x="401" y="605"/>
                  <a:pt x="499" y="544"/>
                </a:cubicBezTo>
                <a:cubicBezTo>
                  <a:pt x="597" y="483"/>
                  <a:pt x="733" y="363"/>
                  <a:pt x="816" y="272"/>
                </a:cubicBezTo>
                <a:cubicBezTo>
                  <a:pt x="899" y="181"/>
                  <a:pt x="948" y="90"/>
                  <a:pt x="998" y="0"/>
                </a:cubicBezTo>
              </a:path>
            </a:pathLst>
          </a:custGeom>
          <a:noFill/>
          <a:ln w="25400" cap="flat" cmpd="sng">
            <a:solidFill>
              <a:schemeClr val="accent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38932" name="Text Box 21"/>
          <p:cNvSpPr txBox="1">
            <a:spLocks noChangeArrowheads="1"/>
          </p:cNvSpPr>
          <p:nvPr>
            <p:custDataLst>
              <p:tags r:id="rId19"/>
            </p:custDataLst>
          </p:nvPr>
        </p:nvSpPr>
        <p:spPr bwMode="auto">
          <a:xfrm>
            <a:off x="6563519" y="2002066"/>
            <a:ext cx="10620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Verdana" pitchFamily="34" charset="0"/>
              </a:rPr>
              <a:t>Retrait de</a:t>
            </a:r>
          </a:p>
          <a:p>
            <a:pPr algn="ctr">
              <a:buFontTx/>
              <a:buNone/>
            </a:pPr>
            <a:r>
              <a:rPr lang="fr-FR" altLang="fr-FR" sz="1400" b="0">
                <a:solidFill>
                  <a:schemeClr val="tx1"/>
                </a:solidFill>
                <a:latin typeface="Verdana" pitchFamily="34" charset="0"/>
              </a:rPr>
              <a:t>fonds</a:t>
            </a:r>
          </a:p>
        </p:txBody>
      </p:sp>
      <p:sp>
        <p:nvSpPr>
          <p:cNvPr id="38933" name="Text Box 22"/>
          <p:cNvSpPr txBox="1">
            <a:spLocks noChangeArrowheads="1"/>
          </p:cNvSpPr>
          <p:nvPr>
            <p:custDataLst>
              <p:tags r:id="rId20"/>
            </p:custDataLst>
          </p:nvPr>
        </p:nvSpPr>
        <p:spPr bwMode="auto">
          <a:xfrm>
            <a:off x="5482432" y="1706791"/>
            <a:ext cx="1106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Verdana" pitchFamily="34" charset="0"/>
              </a:rPr>
              <a:t>Solvabilité</a:t>
            </a:r>
          </a:p>
          <a:p>
            <a:pPr algn="ctr">
              <a:buFontTx/>
              <a:buNone/>
            </a:pPr>
            <a:r>
              <a:rPr lang="fr-FR" altLang="fr-FR" sz="1400" b="0">
                <a:solidFill>
                  <a:schemeClr val="tx1"/>
                </a:solidFill>
                <a:latin typeface="Verdana" pitchFamily="34" charset="0"/>
              </a:rPr>
              <a:t>banque</a:t>
            </a:r>
          </a:p>
        </p:txBody>
      </p:sp>
      <p:sp>
        <p:nvSpPr>
          <p:cNvPr id="38934" name="Text Box 23"/>
          <p:cNvSpPr txBox="1">
            <a:spLocks noChangeArrowheads="1"/>
          </p:cNvSpPr>
          <p:nvPr>
            <p:custDataLst>
              <p:tags r:id="rId21"/>
            </p:custDataLst>
          </p:nvPr>
        </p:nvSpPr>
        <p:spPr bwMode="auto">
          <a:xfrm>
            <a:off x="6706394" y="2932341"/>
            <a:ext cx="773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chemeClr val="tx1"/>
                </a:solidFill>
                <a:latin typeface="Verdana" pitchFamily="34" charset="0"/>
              </a:rPr>
              <a:t>Temps</a:t>
            </a:r>
          </a:p>
        </p:txBody>
      </p:sp>
      <p:sp>
        <p:nvSpPr>
          <p:cNvPr id="38935" name="Line 24"/>
          <p:cNvSpPr>
            <a:spLocks noChangeShapeType="1"/>
          </p:cNvSpPr>
          <p:nvPr>
            <p:custDataLst>
              <p:tags r:id="rId22"/>
            </p:custDataLst>
          </p:nvPr>
        </p:nvSpPr>
        <p:spPr bwMode="auto">
          <a:xfrm>
            <a:off x="4204494" y="3154591"/>
            <a:ext cx="720725" cy="0"/>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38936" name="Text Box 25"/>
          <p:cNvSpPr txBox="1">
            <a:spLocks noChangeArrowheads="1"/>
          </p:cNvSpPr>
          <p:nvPr>
            <p:custDataLst>
              <p:tags r:id="rId23"/>
            </p:custDataLst>
          </p:nvPr>
        </p:nvSpPr>
        <p:spPr bwMode="auto">
          <a:xfrm>
            <a:off x="4421982" y="3297466"/>
            <a:ext cx="3525622"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dirty="0">
                <a:solidFill>
                  <a:schemeClr val="tx1"/>
                </a:solidFill>
                <a:latin typeface="Verdana" pitchFamily="34" charset="0"/>
              </a:rPr>
              <a:t>Qu’est-ce qui cause la faillite</a:t>
            </a:r>
          </a:p>
          <a:p>
            <a:pPr>
              <a:buFontTx/>
              <a:buNone/>
            </a:pPr>
            <a:r>
              <a:rPr lang="fr-FR" altLang="fr-FR" dirty="0">
                <a:solidFill>
                  <a:schemeClr val="tx1"/>
                </a:solidFill>
                <a:latin typeface="Verdana" pitchFamily="34" charset="0"/>
              </a:rPr>
              <a:t>de la banque ?</a:t>
            </a:r>
          </a:p>
        </p:txBody>
      </p:sp>
      <p:sp>
        <p:nvSpPr>
          <p:cNvPr id="38937" name="Freeform 26"/>
          <p:cNvSpPr>
            <a:spLocks/>
          </p:cNvSpPr>
          <p:nvPr>
            <p:custDataLst>
              <p:tags r:id="rId24"/>
            </p:custDataLst>
          </p:nvPr>
        </p:nvSpPr>
        <p:spPr bwMode="auto">
          <a:xfrm>
            <a:off x="5069682" y="2217966"/>
            <a:ext cx="1295400" cy="720725"/>
          </a:xfrm>
          <a:custGeom>
            <a:avLst/>
            <a:gdLst>
              <a:gd name="T0" fmla="*/ 0 w 862"/>
              <a:gd name="T1" fmla="*/ 10202424 h 597"/>
              <a:gd name="T2" fmla="*/ 307137537 w 862"/>
              <a:gd name="T3" fmla="*/ 10202424 h 597"/>
              <a:gd name="T4" fmla="*/ 718158038 w 862"/>
              <a:gd name="T5" fmla="*/ 75787191 h 597"/>
              <a:gd name="T6" fmla="*/ 1434058895 w 862"/>
              <a:gd name="T7" fmla="*/ 406625319 h 597"/>
              <a:gd name="T8" fmla="*/ 1946706682 w 862"/>
              <a:gd name="T9" fmla="*/ 870091333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597">
                <a:moveTo>
                  <a:pt x="0" y="7"/>
                </a:moveTo>
                <a:cubicBezTo>
                  <a:pt x="41" y="3"/>
                  <a:pt x="83" y="0"/>
                  <a:pt x="136" y="7"/>
                </a:cubicBezTo>
                <a:cubicBezTo>
                  <a:pt x="189" y="14"/>
                  <a:pt x="235" y="7"/>
                  <a:pt x="318" y="52"/>
                </a:cubicBezTo>
                <a:cubicBezTo>
                  <a:pt x="401" y="97"/>
                  <a:pt x="544" y="188"/>
                  <a:pt x="635" y="279"/>
                </a:cubicBezTo>
                <a:cubicBezTo>
                  <a:pt x="726" y="370"/>
                  <a:pt x="824" y="544"/>
                  <a:pt x="862" y="597"/>
                </a:cubicBezTo>
              </a:path>
            </a:pathLst>
          </a:custGeom>
          <a:noFill/>
          <a:ln w="25400" cap="flat" cmpd="sng">
            <a:solidFill>
              <a:schemeClr val="accent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38938" name="Text Box 27"/>
          <p:cNvSpPr txBox="1">
            <a:spLocks noChangeArrowheads="1"/>
          </p:cNvSpPr>
          <p:nvPr>
            <p:custDataLst>
              <p:tags r:id="rId25"/>
            </p:custDataLst>
          </p:nvPr>
        </p:nvSpPr>
        <p:spPr bwMode="auto">
          <a:xfrm>
            <a:off x="4906169" y="2356078"/>
            <a:ext cx="1054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chemeClr val="tx1"/>
                </a:solidFill>
                <a:latin typeface="Verdana" pitchFamily="34" charset="0"/>
              </a:rPr>
              <a:t>Confiance</a:t>
            </a:r>
          </a:p>
          <a:p>
            <a:pPr>
              <a:buFontTx/>
              <a:buNone/>
            </a:pPr>
            <a:r>
              <a:rPr lang="fr-FR" altLang="fr-FR" sz="1400" b="0">
                <a:solidFill>
                  <a:schemeClr val="tx1"/>
                </a:solidFill>
                <a:latin typeface="Verdana" pitchFamily="34" charset="0"/>
              </a:rPr>
              <a:t>clients</a:t>
            </a:r>
          </a:p>
        </p:txBody>
      </p:sp>
      <p:cxnSp>
        <p:nvCxnSpPr>
          <p:cNvPr id="38939" name="AutoShape 28"/>
          <p:cNvCxnSpPr>
            <a:cxnSpLocks noChangeShapeType="1"/>
            <a:stCxn id="38920" idx="1"/>
            <a:endCxn id="38919" idx="1"/>
          </p:cNvCxnSpPr>
          <p:nvPr>
            <p:custDataLst>
              <p:tags r:id="rId26"/>
            </p:custDataLst>
          </p:nvPr>
        </p:nvCxnSpPr>
        <p:spPr bwMode="auto">
          <a:xfrm rot="10800000">
            <a:off x="1613694" y="2675166"/>
            <a:ext cx="287338" cy="1008062"/>
          </a:xfrm>
          <a:prstGeom prst="curvedConnector3">
            <a:avLst>
              <a:gd name="adj1" fmla="val 179560"/>
            </a:avLst>
          </a:prstGeom>
          <a:noFill/>
          <a:ln w="9525">
            <a:solidFill>
              <a:schemeClr val="tx1"/>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40" name="AutoShape 29"/>
          <p:cNvCxnSpPr>
            <a:cxnSpLocks noChangeShapeType="1"/>
          </p:cNvCxnSpPr>
          <p:nvPr>
            <p:custDataLst>
              <p:tags r:id="rId27"/>
            </p:custDataLst>
          </p:nvPr>
        </p:nvCxnSpPr>
        <p:spPr bwMode="auto">
          <a:xfrm rot="10800000" flipV="1">
            <a:off x="1612106" y="1605696"/>
            <a:ext cx="194130" cy="1069470"/>
          </a:xfrm>
          <a:prstGeom prst="curvedConnector3">
            <a:avLst>
              <a:gd name="adj1" fmla="val 217756"/>
            </a:avLst>
          </a:prstGeom>
          <a:noFill/>
          <a:ln w="9525">
            <a:solidFill>
              <a:schemeClr val="tx1"/>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41" name="Text Box 30"/>
          <p:cNvSpPr txBox="1">
            <a:spLocks noChangeArrowheads="1"/>
          </p:cNvSpPr>
          <p:nvPr>
            <p:custDataLst>
              <p:tags r:id="rId28"/>
            </p:custDataLst>
          </p:nvPr>
        </p:nvSpPr>
        <p:spPr bwMode="auto">
          <a:xfrm>
            <a:off x="172244" y="2073503"/>
            <a:ext cx="112553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b="0" dirty="0">
                <a:solidFill>
                  <a:schemeClr val="tx1"/>
                </a:solidFill>
                <a:latin typeface="Verdana" pitchFamily="34" charset="0"/>
              </a:rPr>
              <a:t>Évolution</a:t>
            </a:r>
          </a:p>
          <a:p>
            <a:pPr>
              <a:buFontTx/>
              <a:buNone/>
            </a:pPr>
            <a:r>
              <a:rPr lang="fr-FR" altLang="fr-FR" b="0" dirty="0">
                <a:solidFill>
                  <a:schemeClr val="tx1"/>
                </a:solidFill>
                <a:latin typeface="Verdana" pitchFamily="34" charset="0"/>
              </a:rPr>
              <a:t>dans le </a:t>
            </a:r>
          </a:p>
          <a:p>
            <a:pPr>
              <a:buFontTx/>
              <a:buNone/>
            </a:pPr>
            <a:r>
              <a:rPr lang="fr-FR" altLang="fr-FR" b="0" dirty="0">
                <a:solidFill>
                  <a:schemeClr val="tx1"/>
                </a:solidFill>
                <a:latin typeface="Verdana" pitchFamily="34" charset="0"/>
              </a:rPr>
              <a:t>temps</a:t>
            </a:r>
          </a:p>
        </p:txBody>
      </p:sp>
      <p:sp>
        <p:nvSpPr>
          <p:cNvPr id="38943" name="Text Box 32"/>
          <p:cNvSpPr txBox="1">
            <a:spLocks noChangeArrowheads="1"/>
          </p:cNvSpPr>
          <p:nvPr>
            <p:custDataLst>
              <p:tags r:id="rId29"/>
            </p:custDataLst>
          </p:nvPr>
        </p:nvSpPr>
        <p:spPr bwMode="auto">
          <a:xfrm>
            <a:off x="6964929" y="3865791"/>
            <a:ext cx="1816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Scandale financier</a:t>
            </a:r>
          </a:p>
        </p:txBody>
      </p:sp>
      <p:sp>
        <p:nvSpPr>
          <p:cNvPr id="38944" name="AutoShape 46"/>
          <p:cNvSpPr>
            <a:spLocks/>
          </p:cNvSpPr>
          <p:nvPr>
            <p:custDataLst>
              <p:tags r:id="rId30"/>
            </p:custDataLst>
          </p:nvPr>
        </p:nvSpPr>
        <p:spPr bwMode="auto">
          <a:xfrm>
            <a:off x="3761961" y="4843236"/>
            <a:ext cx="215900" cy="1439863"/>
          </a:xfrm>
          <a:prstGeom prst="leftBrace">
            <a:avLst>
              <a:gd name="adj1" fmla="val 55576"/>
              <a:gd name="adj2" fmla="val 50000"/>
            </a:avLst>
          </a:prstGeom>
          <a:noFill/>
          <a:ln w="9525">
            <a:solidFill>
              <a:schemeClr val="tx1"/>
            </a:solidFill>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endParaRPr lang="fr-FR" altLang="fr-FR" sz="1400" b="0">
              <a:solidFill>
                <a:schemeClr val="tx1"/>
              </a:solidFill>
              <a:latin typeface="Verdana" pitchFamily="34" charset="0"/>
            </a:endParaRPr>
          </a:p>
        </p:txBody>
      </p:sp>
      <p:sp>
        <p:nvSpPr>
          <p:cNvPr id="38945" name="Text Box 47"/>
          <p:cNvSpPr txBox="1">
            <a:spLocks noChangeArrowheads="1"/>
          </p:cNvSpPr>
          <p:nvPr>
            <p:custDataLst>
              <p:tags r:id="rId31"/>
            </p:custDataLst>
          </p:nvPr>
        </p:nvSpPr>
        <p:spPr bwMode="auto">
          <a:xfrm>
            <a:off x="2104611" y="5203599"/>
            <a:ext cx="17065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dirty="0">
                <a:solidFill>
                  <a:schemeClr val="tx1"/>
                </a:solidFill>
                <a:latin typeface="Verdana" pitchFamily="34" charset="0"/>
              </a:rPr>
              <a:t>Structure :</a:t>
            </a:r>
          </a:p>
          <a:p>
            <a:pPr>
              <a:buFontTx/>
              <a:buNone/>
            </a:pPr>
            <a:r>
              <a:rPr lang="fr-FR" altLang="fr-FR" b="0" dirty="0">
                <a:solidFill>
                  <a:schemeClr val="tx1"/>
                </a:solidFill>
                <a:latin typeface="Verdana" pitchFamily="34" charset="0"/>
              </a:rPr>
              <a:t>Interactions</a:t>
            </a:r>
          </a:p>
          <a:p>
            <a:pPr>
              <a:buFontTx/>
              <a:buNone/>
            </a:pPr>
            <a:r>
              <a:rPr lang="fr-FR" altLang="fr-FR" b="0" dirty="0">
                <a:solidFill>
                  <a:schemeClr val="tx1"/>
                </a:solidFill>
                <a:latin typeface="Verdana" pitchFamily="34" charset="0"/>
              </a:rPr>
              <a:t>entre variables</a:t>
            </a:r>
          </a:p>
        </p:txBody>
      </p:sp>
      <p:sp>
        <p:nvSpPr>
          <p:cNvPr id="38946" name="Text Box 52"/>
          <p:cNvSpPr txBox="1">
            <a:spLocks noChangeArrowheads="1"/>
          </p:cNvSpPr>
          <p:nvPr>
            <p:custDataLst>
              <p:tags r:id="rId32"/>
            </p:custDataLst>
          </p:nvPr>
        </p:nvSpPr>
        <p:spPr bwMode="auto">
          <a:xfrm>
            <a:off x="4374357" y="1130528"/>
            <a:ext cx="410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chemeClr val="tx1"/>
                </a:solidFill>
                <a:latin typeface="Verdana" pitchFamily="34" charset="0"/>
              </a:rPr>
              <a:t>Scandale financier dans une grande banque</a:t>
            </a:r>
          </a:p>
        </p:txBody>
      </p:sp>
      <p:sp>
        <p:nvSpPr>
          <p:cNvPr id="38947" name="Text Box 53"/>
          <p:cNvSpPr txBox="1">
            <a:spLocks noChangeArrowheads="1"/>
          </p:cNvSpPr>
          <p:nvPr>
            <p:custDataLst>
              <p:tags r:id="rId33"/>
            </p:custDataLst>
          </p:nvPr>
        </p:nvSpPr>
        <p:spPr bwMode="auto">
          <a:xfrm>
            <a:off x="5620544" y="4476524"/>
            <a:ext cx="12588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Confiance</a:t>
            </a:r>
          </a:p>
          <a:p>
            <a:pPr algn="ctr">
              <a:buFontTx/>
              <a:buNone/>
            </a:pPr>
            <a:r>
              <a:rPr lang="fr-FR" altLang="fr-FR" sz="1400" b="0" dirty="0">
                <a:solidFill>
                  <a:schemeClr val="tx1"/>
                </a:solidFill>
                <a:latin typeface="Verdana" pitchFamily="34" charset="0"/>
              </a:rPr>
              <a:t>dépositaires</a:t>
            </a:r>
          </a:p>
        </p:txBody>
      </p:sp>
      <p:sp>
        <p:nvSpPr>
          <p:cNvPr id="38948" name="Text Box 54"/>
          <p:cNvSpPr txBox="1">
            <a:spLocks noChangeArrowheads="1"/>
          </p:cNvSpPr>
          <p:nvPr>
            <p:custDataLst>
              <p:tags r:id="rId34"/>
            </p:custDataLst>
          </p:nvPr>
        </p:nvSpPr>
        <p:spPr bwMode="auto">
          <a:xfrm>
            <a:off x="7150894" y="5275036"/>
            <a:ext cx="1062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Retrait de</a:t>
            </a:r>
          </a:p>
          <a:p>
            <a:pPr algn="ctr">
              <a:buFontTx/>
              <a:buNone/>
            </a:pPr>
            <a:r>
              <a:rPr lang="fr-FR" altLang="fr-FR" sz="1400" b="0" dirty="0">
                <a:solidFill>
                  <a:schemeClr val="tx1"/>
                </a:solidFill>
                <a:latin typeface="Verdana" pitchFamily="34" charset="0"/>
              </a:rPr>
              <a:t>fonds</a:t>
            </a:r>
          </a:p>
        </p:txBody>
      </p:sp>
      <p:sp>
        <p:nvSpPr>
          <p:cNvPr id="38949" name="Text Box 55"/>
          <p:cNvSpPr txBox="1">
            <a:spLocks noChangeArrowheads="1"/>
          </p:cNvSpPr>
          <p:nvPr>
            <p:custDataLst>
              <p:tags r:id="rId35"/>
            </p:custDataLst>
          </p:nvPr>
        </p:nvSpPr>
        <p:spPr bwMode="auto">
          <a:xfrm>
            <a:off x="5404644" y="6132286"/>
            <a:ext cx="1106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Solvabilité</a:t>
            </a:r>
          </a:p>
          <a:p>
            <a:pPr algn="ctr">
              <a:buFontTx/>
              <a:buNone/>
            </a:pPr>
            <a:r>
              <a:rPr lang="fr-FR" altLang="fr-FR" sz="1400" b="0" dirty="0">
                <a:solidFill>
                  <a:schemeClr val="tx1"/>
                </a:solidFill>
                <a:latin typeface="Verdana" pitchFamily="34" charset="0"/>
              </a:rPr>
              <a:t>banques</a:t>
            </a:r>
          </a:p>
        </p:txBody>
      </p:sp>
      <p:sp>
        <p:nvSpPr>
          <p:cNvPr id="38950" name="Text Box 56"/>
          <p:cNvSpPr txBox="1">
            <a:spLocks noChangeArrowheads="1"/>
          </p:cNvSpPr>
          <p:nvPr>
            <p:custDataLst>
              <p:tags r:id="rId36"/>
            </p:custDataLst>
          </p:nvPr>
        </p:nvSpPr>
        <p:spPr bwMode="auto">
          <a:xfrm>
            <a:off x="4055269" y="5203599"/>
            <a:ext cx="11953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dirty="0">
                <a:solidFill>
                  <a:schemeClr val="tx1"/>
                </a:solidFill>
                <a:latin typeface="Verdana" pitchFamily="34" charset="0"/>
              </a:rPr>
              <a:t>Menace de </a:t>
            </a:r>
          </a:p>
          <a:p>
            <a:pPr>
              <a:buFontTx/>
              <a:buNone/>
            </a:pPr>
            <a:r>
              <a:rPr lang="fr-FR" altLang="fr-FR" sz="1400" b="0" dirty="0">
                <a:solidFill>
                  <a:schemeClr val="tx1"/>
                </a:solidFill>
                <a:latin typeface="Verdana" pitchFamily="34" charset="0"/>
              </a:rPr>
              <a:t>faillite de</a:t>
            </a:r>
          </a:p>
          <a:p>
            <a:pPr>
              <a:buFontTx/>
              <a:buNone/>
            </a:pPr>
            <a:r>
              <a:rPr lang="fr-FR" altLang="fr-FR" sz="1400" b="0" dirty="0">
                <a:solidFill>
                  <a:schemeClr val="tx1"/>
                </a:solidFill>
                <a:latin typeface="Verdana" pitchFamily="34" charset="0"/>
              </a:rPr>
              <a:t>la banque</a:t>
            </a:r>
          </a:p>
        </p:txBody>
      </p:sp>
      <p:cxnSp>
        <p:nvCxnSpPr>
          <p:cNvPr id="38951" name="AutoShape 57"/>
          <p:cNvCxnSpPr>
            <a:cxnSpLocks noChangeShapeType="1"/>
          </p:cNvCxnSpPr>
          <p:nvPr>
            <p:custDataLst>
              <p:tags r:id="rId37"/>
            </p:custDataLst>
          </p:nvPr>
        </p:nvCxnSpPr>
        <p:spPr bwMode="auto">
          <a:xfrm rot="10800000" flipV="1">
            <a:off x="6249988" y="4018190"/>
            <a:ext cx="714941" cy="458333"/>
          </a:xfrm>
          <a:prstGeom prst="curvedConnector2">
            <a:avLst/>
          </a:prstGeom>
          <a:noFill/>
          <a:ln w="25400">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52" name="AutoShape 58"/>
          <p:cNvCxnSpPr>
            <a:cxnSpLocks noChangeShapeType="1"/>
            <a:stCxn id="38947" idx="3"/>
            <a:endCxn id="38948" idx="0"/>
          </p:cNvCxnSpPr>
          <p:nvPr>
            <p:custDataLst>
              <p:tags r:id="rId38"/>
            </p:custDataLst>
          </p:nvPr>
        </p:nvCxnSpPr>
        <p:spPr bwMode="auto">
          <a:xfrm>
            <a:off x="6879431" y="4735286"/>
            <a:ext cx="803275" cy="539750"/>
          </a:xfrm>
          <a:prstGeom prst="curvedConnector2">
            <a:avLst/>
          </a:prstGeom>
          <a:noFill/>
          <a:ln w="25400">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53" name="AutoShape 59"/>
          <p:cNvCxnSpPr>
            <a:cxnSpLocks noChangeShapeType="1"/>
          </p:cNvCxnSpPr>
          <p:nvPr>
            <p:custDataLst>
              <p:tags r:id="rId39"/>
            </p:custDataLst>
          </p:nvPr>
        </p:nvCxnSpPr>
        <p:spPr bwMode="auto">
          <a:xfrm rot="5400000">
            <a:off x="6797675" y="5506018"/>
            <a:ext cx="598488" cy="1171575"/>
          </a:xfrm>
          <a:prstGeom prst="curvedConnector2">
            <a:avLst/>
          </a:prstGeom>
          <a:noFill/>
          <a:ln w="25400">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54" name="AutoShape 60"/>
          <p:cNvCxnSpPr>
            <a:cxnSpLocks noChangeShapeType="1"/>
            <a:stCxn id="38949" idx="1"/>
            <a:endCxn id="38950" idx="2"/>
          </p:cNvCxnSpPr>
          <p:nvPr>
            <p:custDataLst>
              <p:tags r:id="rId40"/>
            </p:custDataLst>
          </p:nvPr>
        </p:nvCxnSpPr>
        <p:spPr bwMode="auto">
          <a:xfrm rot="10800000">
            <a:off x="4653756" y="5933849"/>
            <a:ext cx="750888" cy="457200"/>
          </a:xfrm>
          <a:prstGeom prst="curvedConnector2">
            <a:avLst/>
          </a:prstGeom>
          <a:noFill/>
          <a:ln w="25400">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55" name="AutoShape 61"/>
          <p:cNvCxnSpPr>
            <a:cxnSpLocks noChangeShapeType="1"/>
          </p:cNvCxnSpPr>
          <p:nvPr>
            <p:custDataLst>
              <p:tags r:id="rId41"/>
            </p:custDataLst>
          </p:nvPr>
        </p:nvCxnSpPr>
        <p:spPr bwMode="auto">
          <a:xfrm rot="-5400000">
            <a:off x="4902994" y="4486049"/>
            <a:ext cx="468313" cy="966788"/>
          </a:xfrm>
          <a:prstGeom prst="curvedConnector2">
            <a:avLst/>
          </a:prstGeom>
          <a:noFill/>
          <a:ln w="25400">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58" name="Text Box 64"/>
          <p:cNvSpPr txBox="1">
            <a:spLocks noChangeArrowheads="1"/>
          </p:cNvSpPr>
          <p:nvPr>
            <p:custDataLst>
              <p:tags r:id="rId42"/>
            </p:custDataLst>
          </p:nvPr>
        </p:nvSpPr>
        <p:spPr bwMode="auto">
          <a:xfrm>
            <a:off x="5907881" y="5268686"/>
            <a:ext cx="327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chemeClr val="tx1"/>
                </a:solidFill>
                <a:latin typeface="Verdana" pitchFamily="34" charset="0"/>
              </a:rPr>
              <a:t>+</a:t>
            </a:r>
          </a:p>
        </p:txBody>
      </p:sp>
      <p:sp>
        <p:nvSpPr>
          <p:cNvPr id="6" name="Flèche courbée vers la gauche 5"/>
          <p:cNvSpPr/>
          <p:nvPr>
            <p:custDataLst>
              <p:tags r:id="rId43"/>
            </p:custDataLst>
          </p:nvPr>
        </p:nvSpPr>
        <p:spPr>
          <a:xfrm>
            <a:off x="6035675" y="5203600"/>
            <a:ext cx="389732" cy="588961"/>
          </a:xfrm>
          <a:prstGeom prst="curved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sp>
        <p:nvSpPr>
          <p:cNvPr id="2" name="ZoneTexte 1"/>
          <p:cNvSpPr txBox="1"/>
          <p:nvPr>
            <p:custDataLst>
              <p:tags r:id="rId44"/>
            </p:custDataLst>
          </p:nvPr>
        </p:nvSpPr>
        <p:spPr>
          <a:xfrm>
            <a:off x="7705305" y="4914674"/>
            <a:ext cx="335348" cy="369332"/>
          </a:xfrm>
          <a:prstGeom prst="rect">
            <a:avLst/>
          </a:prstGeom>
          <a:noFill/>
        </p:spPr>
        <p:txBody>
          <a:bodyPr wrap="none" rtlCol="0">
            <a:spAutoFit/>
          </a:bodyPr>
          <a:lstStyle/>
          <a:p>
            <a:r>
              <a:rPr lang="fr-FR" dirty="0"/>
              <a:t>o</a:t>
            </a:r>
          </a:p>
        </p:txBody>
      </p:sp>
      <p:sp>
        <p:nvSpPr>
          <p:cNvPr id="49" name="ZoneTexte 48"/>
          <p:cNvSpPr txBox="1"/>
          <p:nvPr>
            <p:custDataLst>
              <p:tags r:id="rId45"/>
            </p:custDataLst>
          </p:nvPr>
        </p:nvSpPr>
        <p:spPr>
          <a:xfrm>
            <a:off x="6588919" y="6355380"/>
            <a:ext cx="335348" cy="369332"/>
          </a:xfrm>
          <a:prstGeom prst="rect">
            <a:avLst/>
          </a:prstGeom>
          <a:noFill/>
        </p:spPr>
        <p:txBody>
          <a:bodyPr wrap="none" rtlCol="0">
            <a:spAutoFit/>
          </a:bodyPr>
          <a:lstStyle/>
          <a:p>
            <a:r>
              <a:rPr lang="fr-FR" dirty="0"/>
              <a:t>o</a:t>
            </a:r>
          </a:p>
        </p:txBody>
      </p:sp>
      <p:sp>
        <p:nvSpPr>
          <p:cNvPr id="50" name="ZoneTexte 49"/>
          <p:cNvSpPr txBox="1"/>
          <p:nvPr>
            <p:custDataLst>
              <p:tags r:id="rId46"/>
            </p:custDataLst>
          </p:nvPr>
        </p:nvSpPr>
        <p:spPr>
          <a:xfrm>
            <a:off x="4374357" y="5975655"/>
            <a:ext cx="335348" cy="369332"/>
          </a:xfrm>
          <a:prstGeom prst="rect">
            <a:avLst/>
          </a:prstGeom>
          <a:noFill/>
        </p:spPr>
        <p:txBody>
          <a:bodyPr wrap="none" rtlCol="0">
            <a:spAutoFit/>
          </a:bodyPr>
          <a:lstStyle/>
          <a:p>
            <a:r>
              <a:rPr lang="fr-FR" dirty="0"/>
              <a:t>o</a:t>
            </a:r>
          </a:p>
        </p:txBody>
      </p:sp>
      <p:sp>
        <p:nvSpPr>
          <p:cNvPr id="51" name="ZoneTexte 50"/>
          <p:cNvSpPr txBox="1"/>
          <p:nvPr>
            <p:custDataLst>
              <p:tags r:id="rId47"/>
            </p:custDataLst>
          </p:nvPr>
        </p:nvSpPr>
        <p:spPr>
          <a:xfrm>
            <a:off x="5285196" y="4365954"/>
            <a:ext cx="335348" cy="369332"/>
          </a:xfrm>
          <a:prstGeom prst="rect">
            <a:avLst/>
          </a:prstGeom>
          <a:noFill/>
        </p:spPr>
        <p:txBody>
          <a:bodyPr wrap="none" rtlCol="0">
            <a:spAutoFit/>
          </a:bodyPr>
          <a:lstStyle/>
          <a:p>
            <a:r>
              <a:rPr lang="fr-FR" dirty="0"/>
              <a:t>o</a:t>
            </a:r>
          </a:p>
        </p:txBody>
      </p:sp>
      <p:sp>
        <p:nvSpPr>
          <p:cNvPr id="53" name="ZoneTexte 52"/>
          <p:cNvSpPr txBox="1"/>
          <p:nvPr>
            <p:custDataLst>
              <p:tags r:id="rId48"/>
            </p:custDataLst>
          </p:nvPr>
        </p:nvSpPr>
        <p:spPr>
          <a:xfrm>
            <a:off x="5924562" y="4217535"/>
            <a:ext cx="335348" cy="369332"/>
          </a:xfrm>
          <a:prstGeom prst="rect">
            <a:avLst/>
          </a:prstGeom>
          <a:noFill/>
        </p:spPr>
        <p:txBody>
          <a:bodyPr wrap="none" rtlCol="0">
            <a:spAutoFit/>
          </a:bodyPr>
          <a:lstStyle/>
          <a:p>
            <a:r>
              <a:rPr lang="fr-FR" dirty="0"/>
              <a:t>o</a:t>
            </a:r>
          </a:p>
        </p:txBody>
      </p:sp>
      <p:sp>
        <p:nvSpPr>
          <p:cNvPr id="3" name="Espace réservé du numéro de diapositive 2"/>
          <p:cNvSpPr>
            <a:spLocks noGrp="1"/>
          </p:cNvSpPr>
          <p:nvPr>
            <p:ph type="sldNum" sz="quarter" idx="12"/>
            <p:custDataLst>
              <p:tags r:id="rId49"/>
            </p:custDataLst>
          </p:nvPr>
        </p:nvSpPr>
        <p:spPr/>
        <p:txBody>
          <a:bodyPr/>
          <a:lstStyle/>
          <a:p>
            <a:fld id="{147C1B20-DEF4-46E3-B77F-0FB6B8193D90}" type="slidenum">
              <a:rPr lang="fr-FR" smtClean="0"/>
              <a:pPr/>
              <a:t>13</a:t>
            </a:fld>
            <a:endParaRPr lang="fr-FR"/>
          </a:p>
        </p:txBody>
      </p:sp>
      <p:sp>
        <p:nvSpPr>
          <p:cNvPr id="10" name="ZoneTexte 9"/>
          <p:cNvSpPr txBox="1"/>
          <p:nvPr>
            <p:custDataLst>
              <p:tags r:id="rId50"/>
            </p:custDataLst>
          </p:nvPr>
        </p:nvSpPr>
        <p:spPr>
          <a:xfrm>
            <a:off x="7311359" y="4125378"/>
            <a:ext cx="1101199" cy="307777"/>
          </a:xfrm>
          <a:prstGeom prst="rect">
            <a:avLst/>
          </a:prstGeom>
          <a:noFill/>
        </p:spPr>
        <p:txBody>
          <a:bodyPr wrap="none" rtlCol="0">
            <a:spAutoFit/>
          </a:bodyPr>
          <a:lstStyle/>
          <a:p>
            <a:r>
              <a:rPr lang="fr-FR" sz="1400" dirty="0"/>
              <a:t>(Evènement)</a:t>
            </a:r>
          </a:p>
        </p:txBody>
      </p:sp>
    </p:spTree>
    <p:extLst>
      <p:ext uri="{BB962C8B-B14F-4D97-AF65-F5344CB8AC3E}">
        <p14:creationId xmlns:p14="http://schemas.microsoft.com/office/powerpoint/2010/main" val="2752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9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9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9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9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9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9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9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9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895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94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8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38919" grpId="0"/>
      <p:bldP spid="38920" grpId="0"/>
      <p:bldP spid="38943" grpId="0"/>
      <p:bldP spid="38944" grpId="0" animBg="1"/>
      <p:bldP spid="38945" grpId="0"/>
      <p:bldP spid="38947" grpId="0"/>
      <p:bldP spid="38948" grpId="0"/>
      <p:bldP spid="38949" grpId="0"/>
      <p:bldP spid="38950" grpId="0"/>
      <p:bldP spid="38958" grpId="0"/>
      <p:bldP spid="6" grpId="0" animBg="1"/>
      <p:bldP spid="2" grpId="0"/>
      <p:bldP spid="49" grpId="0"/>
      <p:bldP spid="50" grpId="0"/>
      <p:bldP spid="51" grpId="0"/>
      <p:bldP spid="5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2"/>
          <a:tile tx="0" ty="0" sx="100000" sy="100000" flip="none" algn="tl"/>
        </a:blipFill>
        <a:effectLst/>
      </p:bgPr>
    </p:bg>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3399801" y="2346757"/>
            <a:ext cx="1917927" cy="646331"/>
          </a:xfrm>
          <a:prstGeom prst="rect">
            <a:avLst/>
          </a:prstGeom>
          <a:noFill/>
        </p:spPr>
        <p:txBody>
          <a:bodyPr wrap="square" rtlCol="0">
            <a:spAutoFit/>
          </a:bodyPr>
          <a:lstStyle/>
          <a:p>
            <a:pPr algn="ctr"/>
            <a:r>
              <a:rPr lang="fr-FR" dirty="0"/>
              <a:t>Absorption des radiations solaires </a:t>
            </a:r>
          </a:p>
        </p:txBody>
      </p:sp>
      <p:sp>
        <p:nvSpPr>
          <p:cNvPr id="3" name="ZoneTexte 2"/>
          <p:cNvSpPr txBox="1"/>
          <p:nvPr>
            <p:custDataLst>
              <p:tags r:id="rId2"/>
            </p:custDataLst>
          </p:nvPr>
        </p:nvSpPr>
        <p:spPr>
          <a:xfrm>
            <a:off x="5436096" y="3894059"/>
            <a:ext cx="1512168" cy="369332"/>
          </a:xfrm>
          <a:prstGeom prst="rect">
            <a:avLst/>
          </a:prstGeom>
          <a:noFill/>
        </p:spPr>
        <p:txBody>
          <a:bodyPr wrap="square" rtlCol="0">
            <a:spAutoFit/>
          </a:bodyPr>
          <a:lstStyle/>
          <a:p>
            <a:r>
              <a:rPr lang="fr-FR" dirty="0"/>
              <a:t>Température</a:t>
            </a:r>
          </a:p>
        </p:txBody>
      </p:sp>
      <p:sp>
        <p:nvSpPr>
          <p:cNvPr id="4" name="ZoneTexte 3"/>
          <p:cNvSpPr txBox="1"/>
          <p:nvPr>
            <p:custDataLst>
              <p:tags r:id="rId3"/>
            </p:custDataLst>
          </p:nvPr>
        </p:nvSpPr>
        <p:spPr>
          <a:xfrm>
            <a:off x="3563888" y="5118195"/>
            <a:ext cx="1728192" cy="369332"/>
          </a:xfrm>
          <a:prstGeom prst="rect">
            <a:avLst/>
          </a:prstGeom>
          <a:noFill/>
        </p:spPr>
        <p:txBody>
          <a:bodyPr wrap="square" rtlCol="0">
            <a:spAutoFit/>
          </a:bodyPr>
          <a:lstStyle/>
          <a:p>
            <a:r>
              <a:rPr lang="fr-FR" dirty="0"/>
              <a:t>Surface de glace</a:t>
            </a:r>
          </a:p>
        </p:txBody>
      </p:sp>
      <p:sp>
        <p:nvSpPr>
          <p:cNvPr id="5" name="ZoneTexte 4"/>
          <p:cNvSpPr txBox="1"/>
          <p:nvPr>
            <p:custDataLst>
              <p:tags r:id="rId4"/>
            </p:custDataLst>
          </p:nvPr>
        </p:nvSpPr>
        <p:spPr>
          <a:xfrm>
            <a:off x="1979712" y="3606027"/>
            <a:ext cx="1224136" cy="646331"/>
          </a:xfrm>
          <a:prstGeom prst="rect">
            <a:avLst/>
          </a:prstGeom>
          <a:noFill/>
        </p:spPr>
        <p:txBody>
          <a:bodyPr wrap="square" rtlCol="0">
            <a:spAutoFit/>
          </a:bodyPr>
          <a:lstStyle/>
          <a:p>
            <a:pPr algn="ctr"/>
            <a:r>
              <a:rPr lang="fr-FR" dirty="0" err="1"/>
              <a:t>Albedo</a:t>
            </a:r>
            <a:endParaRPr lang="fr-FR" dirty="0"/>
          </a:p>
          <a:p>
            <a:r>
              <a:rPr lang="fr-FR" dirty="0"/>
              <a:t>réflectivité</a:t>
            </a:r>
          </a:p>
        </p:txBody>
      </p:sp>
      <p:sp>
        <p:nvSpPr>
          <p:cNvPr id="6" name="ZoneTexte 5"/>
          <p:cNvSpPr txBox="1"/>
          <p:nvPr>
            <p:custDataLst>
              <p:tags r:id="rId5"/>
            </p:custDataLst>
          </p:nvPr>
        </p:nvSpPr>
        <p:spPr>
          <a:xfrm>
            <a:off x="7019056" y="2552010"/>
            <a:ext cx="1440160" cy="646331"/>
          </a:xfrm>
          <a:prstGeom prst="rect">
            <a:avLst/>
          </a:prstGeom>
          <a:noFill/>
        </p:spPr>
        <p:txBody>
          <a:bodyPr wrap="square" rtlCol="0">
            <a:spAutoFit/>
          </a:bodyPr>
          <a:lstStyle/>
          <a:p>
            <a:r>
              <a:rPr lang="fr-FR" dirty="0"/>
              <a:t>Perturbation</a:t>
            </a:r>
          </a:p>
          <a:p>
            <a:pPr algn="ctr"/>
            <a:r>
              <a:rPr lang="fr-FR" dirty="0"/>
              <a:t>température</a:t>
            </a:r>
          </a:p>
        </p:txBody>
      </p:sp>
      <p:cxnSp>
        <p:nvCxnSpPr>
          <p:cNvPr id="8" name="Connecteur en arc 7"/>
          <p:cNvCxnSpPr>
            <a:stCxn id="2" idx="3"/>
            <a:endCxn id="3" idx="0"/>
          </p:cNvCxnSpPr>
          <p:nvPr>
            <p:custDataLst>
              <p:tags r:id="rId6"/>
            </p:custDataLst>
          </p:nvPr>
        </p:nvCxnSpPr>
        <p:spPr>
          <a:xfrm>
            <a:off x="5317728" y="2669923"/>
            <a:ext cx="874452" cy="1224136"/>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0" name="Connecteur en arc 9"/>
          <p:cNvCxnSpPr>
            <a:stCxn id="3" idx="2"/>
            <a:endCxn id="4" idx="3"/>
          </p:cNvCxnSpPr>
          <p:nvPr>
            <p:custDataLst>
              <p:tags r:id="rId7"/>
            </p:custDataLst>
          </p:nvPr>
        </p:nvCxnSpPr>
        <p:spPr>
          <a:xfrm rot="5400000">
            <a:off x="5222395" y="4333076"/>
            <a:ext cx="1039470" cy="900100"/>
          </a:xfrm>
          <a:prstGeom prst="curvedConnector2">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2" name="Connecteur en arc 11"/>
          <p:cNvCxnSpPr>
            <a:stCxn id="4" idx="1"/>
            <a:endCxn id="5" idx="2"/>
          </p:cNvCxnSpPr>
          <p:nvPr>
            <p:custDataLst>
              <p:tags r:id="rId8"/>
            </p:custDataLst>
          </p:nvPr>
        </p:nvCxnSpPr>
        <p:spPr>
          <a:xfrm rot="10800000">
            <a:off x="2591780" y="4252359"/>
            <a:ext cx="972108" cy="1050503"/>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 name="Connecteur en arc 14"/>
          <p:cNvCxnSpPr>
            <a:stCxn id="5" idx="0"/>
            <a:endCxn id="2" idx="1"/>
          </p:cNvCxnSpPr>
          <p:nvPr>
            <p:custDataLst>
              <p:tags r:id="rId9"/>
            </p:custDataLst>
          </p:nvPr>
        </p:nvCxnSpPr>
        <p:spPr>
          <a:xfrm rot="5400000" flipH="1" flipV="1">
            <a:off x="2527738" y="2733965"/>
            <a:ext cx="936104" cy="808021"/>
          </a:xfrm>
          <a:prstGeom prst="curvedConnector2">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9" name="Connecteur en arc 18"/>
          <p:cNvCxnSpPr/>
          <p:nvPr>
            <p:custDataLst>
              <p:tags r:id="rId10"/>
            </p:custDataLst>
          </p:nvPr>
        </p:nvCxnSpPr>
        <p:spPr>
          <a:xfrm rot="10800000" flipV="1">
            <a:off x="6394400" y="2854589"/>
            <a:ext cx="648072" cy="1085636"/>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20" name="Titre 1"/>
          <p:cNvSpPr txBox="1">
            <a:spLocks/>
          </p:cNvSpPr>
          <p:nvPr>
            <p:custDataLst>
              <p:tags r:id="rId11"/>
            </p:custDataLst>
          </p:nvPr>
        </p:nvSpPr>
        <p:spPr>
          <a:xfrm>
            <a:off x="107504" y="145821"/>
            <a:ext cx="8928992" cy="729734"/>
          </a:xfrm>
          <a:prstGeom prst="rect">
            <a:avLst/>
          </a:prstGeom>
        </p:spPr>
        <p:txBody>
          <a:bodyPr/>
          <a:lstStyle>
            <a:lvl1pPr algn="l" rtl="0" eaLnBrk="1" latinLnBrk="0" hangingPunct="1">
              <a:spcBef>
                <a:spcPct val="0"/>
              </a:spcBef>
              <a:buNone/>
              <a:defRPr lang="fr-FR" sz="3200" kern="1200">
                <a:solidFill>
                  <a:schemeClr val="tx2"/>
                </a:solidFill>
                <a:latin typeface="+mj-lt"/>
                <a:ea typeface="+mj-ea"/>
                <a:cs typeface="+mj-cs"/>
              </a:defRPr>
            </a:lvl1pPr>
          </a:lstStyle>
          <a:p>
            <a:pPr algn="ctr"/>
            <a:r>
              <a:rPr lang="fr-FR" sz="2900" dirty="0"/>
              <a:t>Le Diagramme d’influence ou diagramme causal</a:t>
            </a:r>
          </a:p>
        </p:txBody>
      </p:sp>
      <p:sp>
        <p:nvSpPr>
          <p:cNvPr id="21" name="Flèche courbée vers la gauche 20"/>
          <p:cNvSpPr/>
          <p:nvPr>
            <p:custDataLst>
              <p:tags r:id="rId12"/>
            </p:custDataLst>
          </p:nvPr>
        </p:nvSpPr>
        <p:spPr>
          <a:xfrm>
            <a:off x="4238824" y="3625717"/>
            <a:ext cx="504056" cy="657364"/>
          </a:xfrm>
          <a:prstGeom prst="curved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2" name="ZoneTexte 21"/>
          <p:cNvSpPr txBox="1"/>
          <p:nvPr>
            <p:custDataLst>
              <p:tags r:id="rId13"/>
            </p:custDataLst>
          </p:nvPr>
        </p:nvSpPr>
        <p:spPr>
          <a:xfrm flipH="1">
            <a:off x="2611747" y="4252358"/>
            <a:ext cx="209985" cy="369332"/>
          </a:xfrm>
          <a:prstGeom prst="rect">
            <a:avLst/>
          </a:prstGeom>
          <a:noFill/>
        </p:spPr>
        <p:txBody>
          <a:bodyPr wrap="square" rtlCol="0">
            <a:spAutoFit/>
          </a:bodyPr>
          <a:lstStyle/>
          <a:p>
            <a:r>
              <a:rPr lang="fr-FR" dirty="0"/>
              <a:t>S</a:t>
            </a:r>
          </a:p>
        </p:txBody>
      </p:sp>
      <p:sp>
        <p:nvSpPr>
          <p:cNvPr id="23" name="ZoneTexte 22"/>
          <p:cNvSpPr txBox="1"/>
          <p:nvPr>
            <p:custDataLst>
              <p:tags r:id="rId14"/>
            </p:custDataLst>
          </p:nvPr>
        </p:nvSpPr>
        <p:spPr>
          <a:xfrm flipH="1">
            <a:off x="6455568" y="3625717"/>
            <a:ext cx="252028" cy="369332"/>
          </a:xfrm>
          <a:prstGeom prst="rect">
            <a:avLst/>
          </a:prstGeom>
          <a:noFill/>
        </p:spPr>
        <p:txBody>
          <a:bodyPr wrap="square" rtlCol="0">
            <a:spAutoFit/>
          </a:bodyPr>
          <a:lstStyle/>
          <a:p>
            <a:r>
              <a:rPr lang="fr-FR" dirty="0"/>
              <a:t>S</a:t>
            </a:r>
          </a:p>
        </p:txBody>
      </p:sp>
      <p:sp>
        <p:nvSpPr>
          <p:cNvPr id="24" name="ZoneTexte 23"/>
          <p:cNvSpPr txBox="1"/>
          <p:nvPr>
            <p:custDataLst>
              <p:tags r:id="rId15"/>
            </p:custDataLst>
          </p:nvPr>
        </p:nvSpPr>
        <p:spPr>
          <a:xfrm flipH="1">
            <a:off x="5838080" y="3625717"/>
            <a:ext cx="252028" cy="369332"/>
          </a:xfrm>
          <a:prstGeom prst="rect">
            <a:avLst/>
          </a:prstGeom>
          <a:noFill/>
        </p:spPr>
        <p:txBody>
          <a:bodyPr wrap="square" rtlCol="0">
            <a:spAutoFit/>
          </a:bodyPr>
          <a:lstStyle/>
          <a:p>
            <a:r>
              <a:rPr lang="fr-FR" dirty="0"/>
              <a:t>S</a:t>
            </a:r>
          </a:p>
        </p:txBody>
      </p:sp>
      <p:sp>
        <p:nvSpPr>
          <p:cNvPr id="25" name="ZoneTexte 24"/>
          <p:cNvSpPr txBox="1"/>
          <p:nvPr>
            <p:custDataLst>
              <p:tags r:id="rId16"/>
            </p:custDataLst>
          </p:nvPr>
        </p:nvSpPr>
        <p:spPr>
          <a:xfrm flipH="1">
            <a:off x="5166066" y="4932316"/>
            <a:ext cx="252028" cy="369332"/>
          </a:xfrm>
          <a:prstGeom prst="rect">
            <a:avLst/>
          </a:prstGeom>
          <a:noFill/>
        </p:spPr>
        <p:txBody>
          <a:bodyPr wrap="square" rtlCol="0">
            <a:spAutoFit/>
          </a:bodyPr>
          <a:lstStyle/>
          <a:p>
            <a:r>
              <a:rPr lang="fr-FR" dirty="0"/>
              <a:t>C</a:t>
            </a:r>
          </a:p>
        </p:txBody>
      </p:sp>
      <p:sp>
        <p:nvSpPr>
          <p:cNvPr id="26" name="ZoneTexte 25"/>
          <p:cNvSpPr txBox="1"/>
          <p:nvPr>
            <p:custDataLst>
              <p:tags r:id="rId17"/>
            </p:custDataLst>
          </p:nvPr>
        </p:nvSpPr>
        <p:spPr>
          <a:xfrm flipH="1">
            <a:off x="3121641" y="2791378"/>
            <a:ext cx="252028" cy="369332"/>
          </a:xfrm>
          <a:prstGeom prst="rect">
            <a:avLst/>
          </a:prstGeom>
          <a:noFill/>
        </p:spPr>
        <p:txBody>
          <a:bodyPr wrap="square" rtlCol="0">
            <a:spAutoFit/>
          </a:bodyPr>
          <a:lstStyle/>
          <a:p>
            <a:r>
              <a:rPr lang="fr-FR" dirty="0"/>
              <a:t>C</a:t>
            </a:r>
          </a:p>
        </p:txBody>
      </p:sp>
      <p:sp>
        <p:nvSpPr>
          <p:cNvPr id="27" name="ZoneTexte 26"/>
          <p:cNvSpPr txBox="1"/>
          <p:nvPr>
            <p:custDataLst>
              <p:tags r:id="rId18"/>
            </p:custDataLst>
          </p:nvPr>
        </p:nvSpPr>
        <p:spPr>
          <a:xfrm flipH="1">
            <a:off x="4295322" y="3744526"/>
            <a:ext cx="252028" cy="369332"/>
          </a:xfrm>
          <a:prstGeom prst="rect">
            <a:avLst/>
          </a:prstGeom>
          <a:noFill/>
        </p:spPr>
        <p:txBody>
          <a:bodyPr wrap="square" rtlCol="0">
            <a:spAutoFit/>
          </a:bodyPr>
          <a:lstStyle/>
          <a:p>
            <a:r>
              <a:rPr lang="fr-FR" dirty="0"/>
              <a:t>S</a:t>
            </a:r>
          </a:p>
        </p:txBody>
      </p:sp>
      <p:sp>
        <p:nvSpPr>
          <p:cNvPr id="28" name="ZoneTexte 27"/>
          <p:cNvSpPr txBox="1"/>
          <p:nvPr>
            <p:custDataLst>
              <p:tags r:id="rId19"/>
            </p:custDataLst>
          </p:nvPr>
        </p:nvSpPr>
        <p:spPr>
          <a:xfrm flipH="1">
            <a:off x="2735795" y="1409553"/>
            <a:ext cx="3945138" cy="369332"/>
          </a:xfrm>
          <a:prstGeom prst="rect">
            <a:avLst/>
          </a:prstGeom>
          <a:noFill/>
        </p:spPr>
        <p:txBody>
          <a:bodyPr wrap="square" rtlCol="0">
            <a:spAutoFit/>
          </a:bodyPr>
          <a:lstStyle/>
          <a:p>
            <a:r>
              <a:rPr lang="fr-FR" dirty="0"/>
              <a:t>Ex simplifié : le changement du climat</a:t>
            </a:r>
          </a:p>
        </p:txBody>
      </p:sp>
      <p:sp>
        <p:nvSpPr>
          <p:cNvPr id="7" name="Espace réservé du numéro de diapositive 6"/>
          <p:cNvSpPr>
            <a:spLocks noGrp="1"/>
          </p:cNvSpPr>
          <p:nvPr>
            <p:ph type="sldNum" sz="quarter" idx="12"/>
            <p:custDataLst>
              <p:tags r:id="rId20"/>
            </p:custDataLst>
          </p:nvPr>
        </p:nvSpPr>
        <p:spPr/>
        <p:txBody>
          <a:bodyPr/>
          <a:lstStyle/>
          <a:p>
            <a:fld id="{147C1B20-DEF4-46E3-B77F-0FB6B8193D90}" type="slidenum">
              <a:rPr lang="fr-FR" smtClean="0"/>
              <a:pPr/>
              <a:t>14</a:t>
            </a:fld>
            <a:endParaRPr lang="fr-FR"/>
          </a:p>
        </p:txBody>
      </p:sp>
    </p:spTree>
    <p:extLst>
      <p:ext uri="{BB962C8B-B14F-4D97-AF65-F5344CB8AC3E}">
        <p14:creationId xmlns:p14="http://schemas.microsoft.com/office/powerpoint/2010/main" val="16048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21" grpId="0" animBg="1"/>
      <p:bldP spid="22" grpId="0"/>
      <p:bldP spid="23" grpId="0"/>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3"/>
          <p:cNvSpPr>
            <a:spLocks noChangeArrowheads="1"/>
          </p:cNvSpPr>
          <p:nvPr>
            <p:custDataLst>
              <p:tags r:id="rId1"/>
            </p:custDataLst>
          </p:nvPr>
        </p:nvSpPr>
        <p:spPr bwMode="auto">
          <a:xfrm>
            <a:off x="1886961" y="1946208"/>
            <a:ext cx="13303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Nation A </a:t>
            </a:r>
          </a:p>
          <a:p>
            <a:pPr algn="ctr">
              <a:buFontTx/>
              <a:buNone/>
            </a:pPr>
            <a:r>
              <a:rPr lang="fr-FR" altLang="fr-FR" sz="1400" b="0" dirty="0">
                <a:solidFill>
                  <a:schemeClr val="tx1"/>
                </a:solidFill>
                <a:latin typeface="Times New Roman" pitchFamily="18" charset="0"/>
                <a:cs typeface="Arial" charset="0"/>
              </a:rPr>
              <a:t>se sent menacée</a:t>
            </a:r>
          </a:p>
        </p:txBody>
      </p:sp>
      <p:sp>
        <p:nvSpPr>
          <p:cNvPr id="52229" name="Rectangle 4"/>
          <p:cNvSpPr>
            <a:spLocks noChangeArrowheads="1"/>
          </p:cNvSpPr>
          <p:nvPr>
            <p:custDataLst>
              <p:tags r:id="rId2"/>
            </p:custDataLst>
          </p:nvPr>
        </p:nvSpPr>
        <p:spPr bwMode="auto">
          <a:xfrm>
            <a:off x="1815524" y="4897371"/>
            <a:ext cx="13303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Nation B </a:t>
            </a:r>
          </a:p>
          <a:p>
            <a:pPr algn="ctr">
              <a:buFontTx/>
              <a:buNone/>
            </a:pPr>
            <a:r>
              <a:rPr lang="fr-FR" altLang="fr-FR" sz="1400" b="0" dirty="0">
                <a:solidFill>
                  <a:schemeClr val="tx1"/>
                </a:solidFill>
                <a:latin typeface="Times New Roman" pitchFamily="18" charset="0"/>
                <a:cs typeface="Arial" charset="0"/>
              </a:rPr>
              <a:t>se sent menacée</a:t>
            </a:r>
          </a:p>
        </p:txBody>
      </p:sp>
      <p:sp>
        <p:nvSpPr>
          <p:cNvPr id="52230" name="Rectangle 5"/>
          <p:cNvSpPr>
            <a:spLocks noChangeArrowheads="1"/>
          </p:cNvSpPr>
          <p:nvPr>
            <p:custDataLst>
              <p:tags r:id="rId3"/>
            </p:custDataLst>
          </p:nvPr>
        </p:nvSpPr>
        <p:spPr bwMode="auto">
          <a:xfrm>
            <a:off x="3615749" y="3313046"/>
            <a:ext cx="1179512" cy="73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Nation A</a:t>
            </a:r>
          </a:p>
          <a:p>
            <a:pPr algn="ctr">
              <a:buFontTx/>
              <a:buNone/>
            </a:pPr>
            <a:r>
              <a:rPr lang="fr-FR" altLang="fr-FR" sz="1400" b="0" dirty="0">
                <a:solidFill>
                  <a:schemeClr val="tx1"/>
                </a:solidFill>
                <a:latin typeface="Times New Roman" pitchFamily="18" charset="0"/>
                <a:cs typeface="Arial" charset="0"/>
              </a:rPr>
              <a:t>va se protéger</a:t>
            </a:r>
          </a:p>
        </p:txBody>
      </p:sp>
      <p:sp>
        <p:nvSpPr>
          <p:cNvPr id="52231" name="Rectangle 6"/>
          <p:cNvSpPr>
            <a:spLocks noChangeArrowheads="1"/>
          </p:cNvSpPr>
          <p:nvPr>
            <p:custDataLst>
              <p:tags r:id="rId4"/>
            </p:custDataLst>
          </p:nvPr>
        </p:nvSpPr>
        <p:spPr bwMode="auto">
          <a:xfrm>
            <a:off x="231199" y="3313046"/>
            <a:ext cx="1179512" cy="9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Nation B</a:t>
            </a:r>
          </a:p>
          <a:p>
            <a:pPr algn="ctr">
              <a:buFontTx/>
              <a:buNone/>
            </a:pPr>
            <a:r>
              <a:rPr lang="fr-FR" altLang="fr-FR" sz="1400" b="0" dirty="0">
                <a:solidFill>
                  <a:schemeClr val="tx1"/>
                </a:solidFill>
                <a:latin typeface="Times New Roman" pitchFamily="18" charset="0"/>
                <a:cs typeface="Arial" charset="0"/>
              </a:rPr>
              <a:t>va se protéger</a:t>
            </a:r>
          </a:p>
          <a:p>
            <a:pPr algn="ctr">
              <a:buFontTx/>
              <a:buNone/>
            </a:pPr>
            <a:endParaRPr lang="fr-FR" altLang="fr-FR" sz="1400" b="0" dirty="0">
              <a:solidFill>
                <a:schemeClr val="tx1"/>
              </a:solidFill>
              <a:latin typeface="Times New Roman" pitchFamily="18" charset="0"/>
              <a:cs typeface="Arial" charset="0"/>
            </a:endParaRPr>
          </a:p>
        </p:txBody>
      </p:sp>
      <p:sp>
        <p:nvSpPr>
          <p:cNvPr id="52232" name="Freeform 7"/>
          <p:cNvSpPr>
            <a:spLocks/>
          </p:cNvSpPr>
          <p:nvPr>
            <p:custDataLst>
              <p:tags r:id="rId5"/>
            </p:custDataLst>
          </p:nvPr>
        </p:nvSpPr>
        <p:spPr bwMode="auto">
          <a:xfrm>
            <a:off x="3217286" y="2204971"/>
            <a:ext cx="990600" cy="1109662"/>
          </a:xfrm>
          <a:custGeom>
            <a:avLst/>
            <a:gdLst>
              <a:gd name="T0" fmla="*/ 0 w 624"/>
              <a:gd name="T1" fmla="*/ 0 h 699"/>
              <a:gd name="T2" fmla="*/ 75604688 w 624"/>
              <a:gd name="T3" fmla="*/ 2519361 h 699"/>
              <a:gd name="T4" fmla="*/ 148690013 w 624"/>
              <a:gd name="T5" fmla="*/ 10080620 h 699"/>
              <a:gd name="T6" fmla="*/ 221773750 w 624"/>
              <a:gd name="T7" fmla="*/ 22680602 h 699"/>
              <a:gd name="T8" fmla="*/ 292338125 w 624"/>
              <a:gd name="T9" fmla="*/ 40322482 h 699"/>
              <a:gd name="T10" fmla="*/ 365423450 w 624"/>
              <a:gd name="T11" fmla="*/ 60483723 h 699"/>
              <a:gd name="T12" fmla="*/ 435987825 w 624"/>
              <a:gd name="T13" fmla="*/ 88204635 h 699"/>
              <a:gd name="T14" fmla="*/ 577116575 w 624"/>
              <a:gd name="T15" fmla="*/ 151209307 h 699"/>
              <a:gd name="T16" fmla="*/ 713205013 w 624"/>
              <a:gd name="T17" fmla="*/ 231854271 h 699"/>
              <a:gd name="T18" fmla="*/ 841732188 w 624"/>
              <a:gd name="T19" fmla="*/ 325099216 h 699"/>
              <a:gd name="T20" fmla="*/ 965220638 w 624"/>
              <a:gd name="T21" fmla="*/ 430945731 h 699"/>
              <a:gd name="T22" fmla="*/ 1081147825 w 624"/>
              <a:gd name="T23" fmla="*/ 549393815 h 699"/>
              <a:gd name="T24" fmla="*/ 1184473438 w 624"/>
              <a:gd name="T25" fmla="*/ 677920932 h 699"/>
              <a:gd name="T26" fmla="*/ 1280239375 w 624"/>
              <a:gd name="T27" fmla="*/ 816530257 h 699"/>
              <a:gd name="T28" fmla="*/ 1363405325 w 624"/>
              <a:gd name="T29" fmla="*/ 960178305 h 699"/>
              <a:gd name="T30" fmla="*/ 1436489063 w 624"/>
              <a:gd name="T31" fmla="*/ 1113908561 h 699"/>
              <a:gd name="T32" fmla="*/ 1491932500 w 624"/>
              <a:gd name="T33" fmla="*/ 1270158178 h 699"/>
              <a:gd name="T34" fmla="*/ 1534775950 w 624"/>
              <a:gd name="T35" fmla="*/ 1431448105 h 699"/>
              <a:gd name="T36" fmla="*/ 1549896888 w 624"/>
              <a:gd name="T37" fmla="*/ 1512093069 h 699"/>
              <a:gd name="T38" fmla="*/ 1562496875 w 624"/>
              <a:gd name="T39" fmla="*/ 1595257394 h 699"/>
              <a:gd name="T40" fmla="*/ 1567537188 w 624"/>
              <a:gd name="T41" fmla="*/ 1675902357 h 699"/>
              <a:gd name="T42" fmla="*/ 1570058138 w 624"/>
              <a:gd name="T43" fmla="*/ 1759068270 h 6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24" h="699">
                <a:moveTo>
                  <a:pt x="0" y="0"/>
                </a:moveTo>
                <a:lnTo>
                  <a:pt x="30" y="1"/>
                </a:lnTo>
                <a:lnTo>
                  <a:pt x="59" y="4"/>
                </a:lnTo>
                <a:lnTo>
                  <a:pt x="88" y="9"/>
                </a:lnTo>
                <a:lnTo>
                  <a:pt x="116" y="16"/>
                </a:lnTo>
                <a:lnTo>
                  <a:pt x="145" y="24"/>
                </a:lnTo>
                <a:lnTo>
                  <a:pt x="173" y="35"/>
                </a:lnTo>
                <a:lnTo>
                  <a:pt x="229" y="60"/>
                </a:lnTo>
                <a:lnTo>
                  <a:pt x="283" y="92"/>
                </a:lnTo>
                <a:lnTo>
                  <a:pt x="334" y="129"/>
                </a:lnTo>
                <a:lnTo>
                  <a:pt x="383" y="171"/>
                </a:lnTo>
                <a:lnTo>
                  <a:pt x="429" y="218"/>
                </a:lnTo>
                <a:lnTo>
                  <a:pt x="470" y="269"/>
                </a:lnTo>
                <a:lnTo>
                  <a:pt x="508" y="324"/>
                </a:lnTo>
                <a:lnTo>
                  <a:pt x="541" y="381"/>
                </a:lnTo>
                <a:lnTo>
                  <a:pt x="570" y="442"/>
                </a:lnTo>
                <a:lnTo>
                  <a:pt x="592" y="504"/>
                </a:lnTo>
                <a:lnTo>
                  <a:pt x="609" y="568"/>
                </a:lnTo>
                <a:lnTo>
                  <a:pt x="615" y="600"/>
                </a:lnTo>
                <a:lnTo>
                  <a:pt x="620" y="633"/>
                </a:lnTo>
                <a:lnTo>
                  <a:pt x="622" y="665"/>
                </a:lnTo>
                <a:lnTo>
                  <a:pt x="623" y="698"/>
                </a:lnTo>
              </a:path>
            </a:pathLst>
          </a:custGeom>
          <a:ln>
            <a:solidFill>
              <a:srgbClr val="0070C0"/>
            </a:solidFill>
            <a:headEnd type="none" w="sm" len="sm"/>
            <a:tailEnd type="stealth" w="med" len="med"/>
          </a:ln>
        </p:spPr>
        <p:style>
          <a:lnRef idx="2">
            <a:schemeClr val="accent5"/>
          </a:lnRef>
          <a:fillRef idx="0">
            <a:schemeClr val="accent5"/>
          </a:fillRef>
          <a:effectRef idx="1">
            <a:schemeClr val="accent5"/>
          </a:effectRef>
          <a:fontRef idx="minor">
            <a:schemeClr val="tx1"/>
          </a:fontRef>
        </p:style>
        <p:txBody>
          <a:bodyPr/>
          <a:lstStyle/>
          <a:p>
            <a:endParaRPr lang="fr-FR" dirty="0"/>
          </a:p>
        </p:txBody>
      </p:sp>
      <p:sp>
        <p:nvSpPr>
          <p:cNvPr id="52233" name="Freeform 8"/>
          <p:cNvSpPr>
            <a:spLocks/>
          </p:cNvSpPr>
          <p:nvPr>
            <p:custDataLst>
              <p:tags r:id="rId6"/>
            </p:custDataLst>
          </p:nvPr>
        </p:nvSpPr>
        <p:spPr bwMode="auto">
          <a:xfrm>
            <a:off x="2945254" y="4045271"/>
            <a:ext cx="1227497" cy="1266825"/>
          </a:xfrm>
          <a:custGeom>
            <a:avLst/>
            <a:gdLst>
              <a:gd name="T0" fmla="*/ 1683463582 w 669"/>
              <a:gd name="T1" fmla="*/ 0 h 702"/>
              <a:gd name="T2" fmla="*/ 1680942634 w 669"/>
              <a:gd name="T3" fmla="*/ 83165950 h 702"/>
              <a:gd name="T4" fmla="*/ 1673382962 w 669"/>
              <a:gd name="T5" fmla="*/ 166330313 h 702"/>
              <a:gd name="T6" fmla="*/ 1663302342 w 669"/>
              <a:gd name="T7" fmla="*/ 246975313 h 702"/>
              <a:gd name="T8" fmla="*/ 1645660463 w 669"/>
              <a:gd name="T9" fmla="*/ 330141263 h 702"/>
              <a:gd name="T10" fmla="*/ 1625499222 w 669"/>
              <a:gd name="T11" fmla="*/ 410786263 h 702"/>
              <a:gd name="T12" fmla="*/ 1600297672 w 669"/>
              <a:gd name="T13" fmla="*/ 491431263 h 702"/>
              <a:gd name="T14" fmla="*/ 1539813950 w 669"/>
              <a:gd name="T15" fmla="*/ 647680950 h 702"/>
              <a:gd name="T16" fmla="*/ 1461689937 w 669"/>
              <a:gd name="T17" fmla="*/ 801409688 h 702"/>
              <a:gd name="T18" fmla="*/ 1373483716 w 669"/>
              <a:gd name="T19" fmla="*/ 947578750 h 702"/>
              <a:gd name="T20" fmla="*/ 1270158152 w 669"/>
              <a:gd name="T21" fmla="*/ 1086188138 h 702"/>
              <a:gd name="T22" fmla="*/ 1156750380 w 669"/>
              <a:gd name="T23" fmla="*/ 1214715313 h 702"/>
              <a:gd name="T24" fmla="*/ 1035782937 w 669"/>
              <a:gd name="T25" fmla="*/ 1333163450 h 702"/>
              <a:gd name="T26" fmla="*/ 902215513 w 669"/>
              <a:gd name="T27" fmla="*/ 1441529375 h 702"/>
              <a:gd name="T28" fmla="*/ 763606190 w 669"/>
              <a:gd name="T29" fmla="*/ 1534775950 h 702"/>
              <a:gd name="T30" fmla="*/ 617437197 w 669"/>
              <a:gd name="T31" fmla="*/ 1615420950 h 702"/>
              <a:gd name="T32" fmla="*/ 468748842 w 669"/>
              <a:gd name="T33" fmla="*/ 1678424063 h 702"/>
              <a:gd name="T34" fmla="*/ 390623241 w 669"/>
              <a:gd name="T35" fmla="*/ 1706146575 h 702"/>
              <a:gd name="T36" fmla="*/ 315018589 w 669"/>
              <a:gd name="T37" fmla="*/ 1726307825 h 702"/>
              <a:gd name="T38" fmla="*/ 236894576 w 669"/>
              <a:gd name="T39" fmla="*/ 1743948125 h 702"/>
              <a:gd name="T40" fmla="*/ 158768975 w 669"/>
              <a:gd name="T41" fmla="*/ 1756549700 h 702"/>
              <a:gd name="T42" fmla="*/ 78124013 w 669"/>
              <a:gd name="T43" fmla="*/ 1764109375 h 702"/>
              <a:gd name="T44" fmla="*/ 0 w 669"/>
              <a:gd name="T45" fmla="*/ 1766630325 h 7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9" h="702">
                <a:moveTo>
                  <a:pt x="668" y="0"/>
                </a:moveTo>
                <a:lnTo>
                  <a:pt x="667" y="33"/>
                </a:lnTo>
                <a:lnTo>
                  <a:pt x="664" y="66"/>
                </a:lnTo>
                <a:lnTo>
                  <a:pt x="660" y="98"/>
                </a:lnTo>
                <a:lnTo>
                  <a:pt x="653" y="131"/>
                </a:lnTo>
                <a:lnTo>
                  <a:pt x="645" y="163"/>
                </a:lnTo>
                <a:lnTo>
                  <a:pt x="635" y="195"/>
                </a:lnTo>
                <a:lnTo>
                  <a:pt x="611" y="257"/>
                </a:lnTo>
                <a:lnTo>
                  <a:pt x="580" y="318"/>
                </a:lnTo>
                <a:lnTo>
                  <a:pt x="545" y="376"/>
                </a:lnTo>
                <a:lnTo>
                  <a:pt x="504" y="431"/>
                </a:lnTo>
                <a:lnTo>
                  <a:pt x="459" y="482"/>
                </a:lnTo>
                <a:lnTo>
                  <a:pt x="411" y="529"/>
                </a:lnTo>
                <a:lnTo>
                  <a:pt x="358" y="572"/>
                </a:lnTo>
                <a:lnTo>
                  <a:pt x="303" y="609"/>
                </a:lnTo>
                <a:lnTo>
                  <a:pt x="245" y="641"/>
                </a:lnTo>
                <a:lnTo>
                  <a:pt x="186" y="666"/>
                </a:lnTo>
                <a:lnTo>
                  <a:pt x="155" y="677"/>
                </a:lnTo>
                <a:lnTo>
                  <a:pt x="125" y="685"/>
                </a:lnTo>
                <a:lnTo>
                  <a:pt x="94" y="692"/>
                </a:lnTo>
                <a:lnTo>
                  <a:pt x="63" y="697"/>
                </a:lnTo>
                <a:lnTo>
                  <a:pt x="31" y="700"/>
                </a:lnTo>
                <a:lnTo>
                  <a:pt x="0" y="701"/>
                </a:lnTo>
              </a:path>
            </a:pathLst>
          </a:custGeom>
          <a:ln>
            <a:solidFill>
              <a:srgbClr val="0070C0"/>
            </a:solidFill>
            <a:headEnd type="none" w="sm" len="sm"/>
            <a:tailEnd type="stealth" w="med" len="med"/>
          </a:ln>
        </p:spPr>
        <p:style>
          <a:lnRef idx="2">
            <a:schemeClr val="accent5"/>
          </a:lnRef>
          <a:fillRef idx="0">
            <a:schemeClr val="accent5"/>
          </a:fillRef>
          <a:effectRef idx="1">
            <a:schemeClr val="accent5"/>
          </a:effectRef>
          <a:fontRef idx="minor">
            <a:schemeClr val="tx1"/>
          </a:fontRef>
        </p:style>
        <p:txBody>
          <a:bodyPr/>
          <a:lstStyle/>
          <a:p>
            <a:endParaRPr lang="fr-FR" dirty="0"/>
          </a:p>
        </p:txBody>
      </p:sp>
      <p:sp>
        <p:nvSpPr>
          <p:cNvPr id="52234" name="Freeform 9"/>
          <p:cNvSpPr>
            <a:spLocks/>
          </p:cNvSpPr>
          <p:nvPr>
            <p:custDataLst>
              <p:tags r:id="rId7"/>
            </p:custDataLst>
          </p:nvPr>
        </p:nvSpPr>
        <p:spPr bwMode="auto">
          <a:xfrm>
            <a:off x="983270" y="4086836"/>
            <a:ext cx="995362" cy="1114425"/>
          </a:xfrm>
          <a:custGeom>
            <a:avLst/>
            <a:gdLst>
              <a:gd name="T0" fmla="*/ 1577617020 w 627"/>
              <a:gd name="T1" fmla="*/ 1766630325 h 702"/>
              <a:gd name="T2" fmla="*/ 1504531732 w 627"/>
              <a:gd name="T3" fmla="*/ 1764109375 h 702"/>
              <a:gd name="T4" fmla="*/ 1431448031 w 627"/>
              <a:gd name="T5" fmla="*/ 1756549700 h 702"/>
              <a:gd name="T6" fmla="*/ 1355843381 w 627"/>
              <a:gd name="T7" fmla="*/ 1743948125 h 702"/>
              <a:gd name="T8" fmla="*/ 1285279042 w 627"/>
              <a:gd name="T9" fmla="*/ 1726307825 h 702"/>
              <a:gd name="T10" fmla="*/ 1212193754 w 627"/>
              <a:gd name="T11" fmla="*/ 1706146575 h 702"/>
              <a:gd name="T12" fmla="*/ 1139110053 w 627"/>
              <a:gd name="T13" fmla="*/ 1678424063 h 702"/>
              <a:gd name="T14" fmla="*/ 997981374 w 627"/>
              <a:gd name="T15" fmla="*/ 1615420950 h 702"/>
              <a:gd name="T16" fmla="*/ 861893005 w 627"/>
              <a:gd name="T17" fmla="*/ 1534775950 h 702"/>
              <a:gd name="T18" fmla="*/ 733364307 w 627"/>
              <a:gd name="T19" fmla="*/ 1441529375 h 702"/>
              <a:gd name="T20" fmla="*/ 607356557 w 627"/>
              <a:gd name="T21" fmla="*/ 1333163450 h 702"/>
              <a:gd name="T22" fmla="*/ 493950377 w 627"/>
              <a:gd name="T23" fmla="*/ 1214715313 h 702"/>
              <a:gd name="T24" fmla="*/ 388103868 w 627"/>
              <a:gd name="T25" fmla="*/ 1086188138 h 702"/>
              <a:gd name="T26" fmla="*/ 292337978 w 627"/>
              <a:gd name="T27" fmla="*/ 947578750 h 702"/>
              <a:gd name="T28" fmla="*/ 206652709 w 627"/>
              <a:gd name="T29" fmla="*/ 801409688 h 702"/>
              <a:gd name="T30" fmla="*/ 136088369 w 627"/>
              <a:gd name="T31" fmla="*/ 647680950 h 702"/>
              <a:gd name="T32" fmla="*/ 78124011 w 627"/>
              <a:gd name="T33" fmla="*/ 491431263 h 702"/>
              <a:gd name="T34" fmla="*/ 35282170 w 627"/>
              <a:gd name="T35" fmla="*/ 330141263 h 702"/>
              <a:gd name="T36" fmla="*/ 20161240 w 627"/>
              <a:gd name="T37" fmla="*/ 246975313 h 702"/>
              <a:gd name="T38" fmla="*/ 10080620 w 627"/>
              <a:gd name="T39" fmla="*/ 166330313 h 702"/>
              <a:gd name="T40" fmla="*/ 2519361 w 627"/>
              <a:gd name="T41" fmla="*/ 83165950 h 702"/>
              <a:gd name="T42" fmla="*/ 0 w 627"/>
              <a:gd name="T43" fmla="*/ 0 h 7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27" h="702">
                <a:moveTo>
                  <a:pt x="626" y="701"/>
                </a:moveTo>
                <a:lnTo>
                  <a:pt x="597" y="700"/>
                </a:lnTo>
                <a:lnTo>
                  <a:pt x="568" y="697"/>
                </a:lnTo>
                <a:lnTo>
                  <a:pt x="538" y="692"/>
                </a:lnTo>
                <a:lnTo>
                  <a:pt x="510" y="685"/>
                </a:lnTo>
                <a:lnTo>
                  <a:pt x="481" y="677"/>
                </a:lnTo>
                <a:lnTo>
                  <a:pt x="452" y="666"/>
                </a:lnTo>
                <a:lnTo>
                  <a:pt x="396" y="641"/>
                </a:lnTo>
                <a:lnTo>
                  <a:pt x="342" y="609"/>
                </a:lnTo>
                <a:lnTo>
                  <a:pt x="291" y="572"/>
                </a:lnTo>
                <a:lnTo>
                  <a:pt x="241" y="529"/>
                </a:lnTo>
                <a:lnTo>
                  <a:pt x="196" y="482"/>
                </a:lnTo>
                <a:lnTo>
                  <a:pt x="154" y="431"/>
                </a:lnTo>
                <a:lnTo>
                  <a:pt x="116" y="376"/>
                </a:lnTo>
                <a:lnTo>
                  <a:pt x="82" y="318"/>
                </a:lnTo>
                <a:lnTo>
                  <a:pt x="54" y="257"/>
                </a:lnTo>
                <a:lnTo>
                  <a:pt x="31" y="195"/>
                </a:lnTo>
                <a:lnTo>
                  <a:pt x="14" y="131"/>
                </a:lnTo>
                <a:lnTo>
                  <a:pt x="8" y="98"/>
                </a:lnTo>
                <a:lnTo>
                  <a:pt x="4" y="66"/>
                </a:lnTo>
                <a:lnTo>
                  <a:pt x="1" y="33"/>
                </a:lnTo>
                <a:lnTo>
                  <a:pt x="0" y="0"/>
                </a:lnTo>
              </a:path>
            </a:pathLst>
          </a:custGeom>
          <a:ln>
            <a:solidFill>
              <a:srgbClr val="0070C0"/>
            </a:solidFill>
            <a:headEnd type="none" w="sm" len="sm"/>
            <a:tailEnd type="stealth" w="med" len="med"/>
          </a:ln>
        </p:spPr>
        <p:style>
          <a:lnRef idx="2">
            <a:schemeClr val="accent5"/>
          </a:lnRef>
          <a:fillRef idx="0">
            <a:schemeClr val="accent5"/>
          </a:fillRef>
          <a:effectRef idx="1">
            <a:schemeClr val="accent5"/>
          </a:effectRef>
          <a:fontRef idx="minor">
            <a:schemeClr val="tx1"/>
          </a:fontRef>
        </p:style>
        <p:txBody>
          <a:bodyPr/>
          <a:lstStyle/>
          <a:p>
            <a:endParaRPr lang="fr-FR"/>
          </a:p>
        </p:txBody>
      </p:sp>
      <p:sp>
        <p:nvSpPr>
          <p:cNvPr id="52235" name="Freeform 10"/>
          <p:cNvSpPr>
            <a:spLocks/>
          </p:cNvSpPr>
          <p:nvPr>
            <p:custDataLst>
              <p:tags r:id="rId8"/>
            </p:custDataLst>
          </p:nvPr>
        </p:nvSpPr>
        <p:spPr bwMode="auto">
          <a:xfrm>
            <a:off x="821749" y="2204971"/>
            <a:ext cx="1066800" cy="1109662"/>
          </a:xfrm>
          <a:custGeom>
            <a:avLst/>
            <a:gdLst>
              <a:gd name="T0" fmla="*/ 0 w 672"/>
              <a:gd name="T1" fmla="*/ 1759068270 h 699"/>
              <a:gd name="T2" fmla="*/ 2520950 w 672"/>
              <a:gd name="T3" fmla="*/ 1675902357 h 699"/>
              <a:gd name="T4" fmla="*/ 10080625 w 672"/>
              <a:gd name="T5" fmla="*/ 1595257394 h 699"/>
              <a:gd name="T6" fmla="*/ 22682200 w 672"/>
              <a:gd name="T7" fmla="*/ 1512093069 h 699"/>
              <a:gd name="T8" fmla="*/ 37803138 w 672"/>
              <a:gd name="T9" fmla="*/ 1431448105 h 699"/>
              <a:gd name="T10" fmla="*/ 57964388 w 672"/>
              <a:gd name="T11" fmla="*/ 1350803141 h 699"/>
              <a:gd name="T12" fmla="*/ 83165950 w 672"/>
              <a:gd name="T13" fmla="*/ 1270158178 h 699"/>
              <a:gd name="T14" fmla="*/ 146169063 w 672"/>
              <a:gd name="T15" fmla="*/ 1113908561 h 699"/>
              <a:gd name="T16" fmla="*/ 221773750 w 672"/>
              <a:gd name="T17" fmla="*/ 960178305 h 699"/>
              <a:gd name="T18" fmla="*/ 312499375 w 672"/>
              <a:gd name="T19" fmla="*/ 816530257 h 699"/>
              <a:gd name="T20" fmla="*/ 415826575 w 672"/>
              <a:gd name="T21" fmla="*/ 677920932 h 699"/>
              <a:gd name="T22" fmla="*/ 529232813 w 672"/>
              <a:gd name="T23" fmla="*/ 549393815 h 699"/>
              <a:gd name="T24" fmla="*/ 652721263 w 672"/>
              <a:gd name="T25" fmla="*/ 430945731 h 699"/>
              <a:gd name="T26" fmla="*/ 783769388 w 672"/>
              <a:gd name="T27" fmla="*/ 325099216 h 699"/>
              <a:gd name="T28" fmla="*/ 924898138 w 672"/>
              <a:gd name="T29" fmla="*/ 231854271 h 699"/>
              <a:gd name="T30" fmla="*/ 1071067200 w 672"/>
              <a:gd name="T31" fmla="*/ 151209307 h 699"/>
              <a:gd name="T32" fmla="*/ 1222276575 w 672"/>
              <a:gd name="T33" fmla="*/ 88204635 h 699"/>
              <a:gd name="T34" fmla="*/ 1297881263 w 672"/>
              <a:gd name="T35" fmla="*/ 60483723 h 699"/>
              <a:gd name="T36" fmla="*/ 1376005313 w 672"/>
              <a:gd name="T37" fmla="*/ 40322482 h 699"/>
              <a:gd name="T38" fmla="*/ 1454130950 w 672"/>
              <a:gd name="T39" fmla="*/ 22680602 h 699"/>
              <a:gd name="T40" fmla="*/ 1532255000 w 672"/>
              <a:gd name="T41" fmla="*/ 10080620 h 699"/>
              <a:gd name="T42" fmla="*/ 1612900000 w 672"/>
              <a:gd name="T43" fmla="*/ 2519361 h 699"/>
              <a:gd name="T44" fmla="*/ 1691025638 w 672"/>
              <a:gd name="T45" fmla="*/ 0 h 6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2" h="699">
                <a:moveTo>
                  <a:pt x="0" y="698"/>
                </a:moveTo>
                <a:lnTo>
                  <a:pt x="1" y="665"/>
                </a:lnTo>
                <a:lnTo>
                  <a:pt x="4" y="633"/>
                </a:lnTo>
                <a:lnTo>
                  <a:pt x="9" y="600"/>
                </a:lnTo>
                <a:lnTo>
                  <a:pt x="15" y="568"/>
                </a:lnTo>
                <a:lnTo>
                  <a:pt x="23" y="536"/>
                </a:lnTo>
                <a:lnTo>
                  <a:pt x="33" y="504"/>
                </a:lnTo>
                <a:lnTo>
                  <a:pt x="58" y="442"/>
                </a:lnTo>
                <a:lnTo>
                  <a:pt x="88" y="381"/>
                </a:lnTo>
                <a:lnTo>
                  <a:pt x="124" y="324"/>
                </a:lnTo>
                <a:lnTo>
                  <a:pt x="165" y="269"/>
                </a:lnTo>
                <a:lnTo>
                  <a:pt x="210" y="218"/>
                </a:lnTo>
                <a:lnTo>
                  <a:pt x="259" y="171"/>
                </a:lnTo>
                <a:lnTo>
                  <a:pt x="311" y="129"/>
                </a:lnTo>
                <a:lnTo>
                  <a:pt x="367" y="92"/>
                </a:lnTo>
                <a:lnTo>
                  <a:pt x="425" y="60"/>
                </a:lnTo>
                <a:lnTo>
                  <a:pt x="485" y="35"/>
                </a:lnTo>
                <a:lnTo>
                  <a:pt x="515" y="24"/>
                </a:lnTo>
                <a:lnTo>
                  <a:pt x="546" y="16"/>
                </a:lnTo>
                <a:lnTo>
                  <a:pt x="577" y="9"/>
                </a:lnTo>
                <a:lnTo>
                  <a:pt x="608" y="4"/>
                </a:lnTo>
                <a:lnTo>
                  <a:pt x="640" y="1"/>
                </a:lnTo>
                <a:lnTo>
                  <a:pt x="671" y="0"/>
                </a:lnTo>
              </a:path>
            </a:pathLst>
          </a:custGeom>
          <a:ln>
            <a:solidFill>
              <a:srgbClr val="0070C0"/>
            </a:solidFill>
            <a:headEnd type="none" w="sm" len="sm"/>
            <a:tailEnd type="stealth" w="med" len="med"/>
          </a:ln>
        </p:spPr>
        <p:style>
          <a:lnRef idx="2">
            <a:schemeClr val="accent5"/>
          </a:lnRef>
          <a:fillRef idx="0">
            <a:schemeClr val="accent5"/>
          </a:fillRef>
          <a:effectRef idx="1">
            <a:schemeClr val="accent5"/>
          </a:effectRef>
          <a:fontRef idx="minor">
            <a:schemeClr val="tx1"/>
          </a:fontRef>
        </p:style>
        <p:txBody>
          <a:bodyPr/>
          <a:lstStyle/>
          <a:p>
            <a:endParaRPr lang="fr-FR"/>
          </a:p>
        </p:txBody>
      </p:sp>
      <p:sp>
        <p:nvSpPr>
          <p:cNvPr id="52236" name="Freeform 11"/>
          <p:cNvSpPr>
            <a:spLocks/>
          </p:cNvSpPr>
          <p:nvPr>
            <p:custDataLst>
              <p:tags r:id="rId9"/>
            </p:custDataLst>
          </p:nvPr>
        </p:nvSpPr>
        <p:spPr bwMode="auto">
          <a:xfrm>
            <a:off x="2553712" y="1717607"/>
            <a:ext cx="2364160" cy="2030413"/>
          </a:xfrm>
          <a:custGeom>
            <a:avLst/>
            <a:gdLst>
              <a:gd name="T0" fmla="*/ 2147483647 w 1558"/>
              <a:gd name="T1" fmla="*/ 2147483647 h 1236"/>
              <a:gd name="T2" fmla="*/ 2147483647 w 1558"/>
              <a:gd name="T3" fmla="*/ 2147483647 h 1236"/>
              <a:gd name="T4" fmla="*/ 2147483647 w 1558"/>
              <a:gd name="T5" fmla="*/ 2147483647 h 1236"/>
              <a:gd name="T6" fmla="*/ 2147483647 w 1558"/>
              <a:gd name="T7" fmla="*/ 2147483647 h 1236"/>
              <a:gd name="T8" fmla="*/ 2147483647 w 1558"/>
              <a:gd name="T9" fmla="*/ 2147483647 h 1236"/>
              <a:gd name="T10" fmla="*/ 2147483647 w 1558"/>
              <a:gd name="T11" fmla="*/ 2147483647 h 1236"/>
              <a:gd name="T12" fmla="*/ 2147483647 w 1558"/>
              <a:gd name="T13" fmla="*/ 2147483647 h 1236"/>
              <a:gd name="T14" fmla="*/ 2147483647 w 1558"/>
              <a:gd name="T15" fmla="*/ 2147483647 h 1236"/>
              <a:gd name="T16" fmla="*/ 2147483647 w 1558"/>
              <a:gd name="T17" fmla="*/ 2147483647 h 1236"/>
              <a:gd name="T18" fmla="*/ 2147483647 w 1558"/>
              <a:gd name="T19" fmla="*/ 2147483647 h 1236"/>
              <a:gd name="T20" fmla="*/ 2147483647 w 1558"/>
              <a:gd name="T21" fmla="*/ 2127011875 h 1236"/>
              <a:gd name="T22" fmla="*/ 2147483647 w 1558"/>
              <a:gd name="T23" fmla="*/ 1847275325 h 1236"/>
              <a:gd name="T24" fmla="*/ 2147483647 w 1558"/>
              <a:gd name="T25" fmla="*/ 1557456563 h 1236"/>
              <a:gd name="T26" fmla="*/ 2147483647 w 1558"/>
              <a:gd name="T27" fmla="*/ 1411287500 h 1236"/>
              <a:gd name="T28" fmla="*/ 2147483647 w 1558"/>
              <a:gd name="T29" fmla="*/ 1265118438 h 1236"/>
              <a:gd name="T30" fmla="*/ 2147483647 w 1558"/>
              <a:gd name="T31" fmla="*/ 1123989688 h 1236"/>
              <a:gd name="T32" fmla="*/ 2147483647 w 1558"/>
              <a:gd name="T33" fmla="*/ 985381888 h 1236"/>
              <a:gd name="T34" fmla="*/ 2147483647 w 1558"/>
              <a:gd name="T35" fmla="*/ 851812813 h 1236"/>
              <a:gd name="T36" fmla="*/ 2147483647 w 1558"/>
              <a:gd name="T37" fmla="*/ 723285638 h 1236"/>
              <a:gd name="T38" fmla="*/ 2147483647 w 1558"/>
              <a:gd name="T39" fmla="*/ 599797188 h 1236"/>
              <a:gd name="T40" fmla="*/ 2147483647 w 1558"/>
              <a:gd name="T41" fmla="*/ 486390950 h 1236"/>
              <a:gd name="T42" fmla="*/ 2147483647 w 1558"/>
              <a:gd name="T43" fmla="*/ 383063750 h 1236"/>
              <a:gd name="T44" fmla="*/ 2147483647 w 1558"/>
              <a:gd name="T45" fmla="*/ 287297813 h 1236"/>
              <a:gd name="T46" fmla="*/ 2147483647 w 1558"/>
              <a:gd name="T47" fmla="*/ 204133450 h 1236"/>
              <a:gd name="T48" fmla="*/ 2147483647 w 1558"/>
              <a:gd name="T49" fmla="*/ 133569075 h 1236"/>
              <a:gd name="T50" fmla="*/ 2147483647 w 1558"/>
              <a:gd name="T51" fmla="*/ 78125638 h 1236"/>
              <a:gd name="T52" fmla="*/ 2147483647 w 1558"/>
              <a:gd name="T53" fmla="*/ 35282188 h 1236"/>
              <a:gd name="T54" fmla="*/ 2144653763 w 1558"/>
              <a:gd name="T55" fmla="*/ 10080625 h 1236"/>
              <a:gd name="T56" fmla="*/ 1960681563 w 1558"/>
              <a:gd name="T57" fmla="*/ 0 h 1236"/>
              <a:gd name="T58" fmla="*/ 1595259700 w 1558"/>
              <a:gd name="T59" fmla="*/ 7561263 h 1236"/>
              <a:gd name="T60" fmla="*/ 1239916875 w 1558"/>
              <a:gd name="T61" fmla="*/ 32762825 h 1236"/>
              <a:gd name="T62" fmla="*/ 909777200 w 1558"/>
              <a:gd name="T63" fmla="*/ 68045013 h 1236"/>
              <a:gd name="T64" fmla="*/ 756046875 w 1558"/>
              <a:gd name="T65" fmla="*/ 90725625 h 1236"/>
              <a:gd name="T66" fmla="*/ 612398763 w 1558"/>
              <a:gd name="T67" fmla="*/ 113407825 h 1236"/>
              <a:gd name="T68" fmla="*/ 481350638 w 1558"/>
              <a:gd name="T69" fmla="*/ 141128750 h 1236"/>
              <a:gd name="T70" fmla="*/ 360383138 w 1558"/>
              <a:gd name="T71" fmla="*/ 168851263 h 1236"/>
              <a:gd name="T72" fmla="*/ 257055938 w 1558"/>
              <a:gd name="T73" fmla="*/ 199093138 h 1236"/>
              <a:gd name="T74" fmla="*/ 166330313 w 1558"/>
              <a:gd name="T75" fmla="*/ 229335013 h 1236"/>
              <a:gd name="T76" fmla="*/ 95765938 w 1558"/>
              <a:gd name="T77" fmla="*/ 262096250 h 1236"/>
              <a:gd name="T78" fmla="*/ 42843450 w 1558"/>
              <a:gd name="T79" fmla="*/ 294859075 h 1236"/>
              <a:gd name="T80" fmla="*/ 10080625 w 1558"/>
              <a:gd name="T81" fmla="*/ 330141263 h 1236"/>
              <a:gd name="T82" fmla="*/ 0 w 1558"/>
              <a:gd name="T83" fmla="*/ 362902500 h 12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58" h="1236">
                <a:moveTo>
                  <a:pt x="1412" y="1235"/>
                </a:moveTo>
                <a:lnTo>
                  <a:pt x="1426" y="1232"/>
                </a:lnTo>
                <a:lnTo>
                  <a:pt x="1439" y="1222"/>
                </a:lnTo>
                <a:lnTo>
                  <a:pt x="1452" y="1205"/>
                </a:lnTo>
                <a:lnTo>
                  <a:pt x="1465" y="1182"/>
                </a:lnTo>
                <a:lnTo>
                  <a:pt x="1477" y="1154"/>
                </a:lnTo>
                <a:lnTo>
                  <a:pt x="1489" y="1121"/>
                </a:lnTo>
                <a:lnTo>
                  <a:pt x="1501" y="1084"/>
                </a:lnTo>
                <a:lnTo>
                  <a:pt x="1512" y="1042"/>
                </a:lnTo>
                <a:lnTo>
                  <a:pt x="1530" y="949"/>
                </a:lnTo>
                <a:lnTo>
                  <a:pt x="1544" y="844"/>
                </a:lnTo>
                <a:lnTo>
                  <a:pt x="1553" y="733"/>
                </a:lnTo>
                <a:lnTo>
                  <a:pt x="1557" y="618"/>
                </a:lnTo>
                <a:lnTo>
                  <a:pt x="1552" y="560"/>
                </a:lnTo>
                <a:lnTo>
                  <a:pt x="1539" y="502"/>
                </a:lnTo>
                <a:lnTo>
                  <a:pt x="1518" y="446"/>
                </a:lnTo>
                <a:lnTo>
                  <a:pt x="1490" y="391"/>
                </a:lnTo>
                <a:lnTo>
                  <a:pt x="1454" y="338"/>
                </a:lnTo>
                <a:lnTo>
                  <a:pt x="1413" y="287"/>
                </a:lnTo>
                <a:lnTo>
                  <a:pt x="1365" y="238"/>
                </a:lnTo>
                <a:lnTo>
                  <a:pt x="1313" y="193"/>
                </a:lnTo>
                <a:lnTo>
                  <a:pt x="1256" y="152"/>
                </a:lnTo>
                <a:lnTo>
                  <a:pt x="1195" y="114"/>
                </a:lnTo>
                <a:lnTo>
                  <a:pt x="1131" y="81"/>
                </a:lnTo>
                <a:lnTo>
                  <a:pt x="1064" y="53"/>
                </a:lnTo>
                <a:lnTo>
                  <a:pt x="994" y="31"/>
                </a:lnTo>
                <a:lnTo>
                  <a:pt x="923" y="14"/>
                </a:lnTo>
                <a:lnTo>
                  <a:pt x="851" y="4"/>
                </a:lnTo>
                <a:lnTo>
                  <a:pt x="778" y="0"/>
                </a:lnTo>
                <a:lnTo>
                  <a:pt x="633" y="3"/>
                </a:lnTo>
                <a:lnTo>
                  <a:pt x="492" y="13"/>
                </a:lnTo>
                <a:lnTo>
                  <a:pt x="361" y="27"/>
                </a:lnTo>
                <a:lnTo>
                  <a:pt x="300" y="36"/>
                </a:lnTo>
                <a:lnTo>
                  <a:pt x="243" y="45"/>
                </a:lnTo>
                <a:lnTo>
                  <a:pt x="191" y="56"/>
                </a:lnTo>
                <a:lnTo>
                  <a:pt x="143" y="67"/>
                </a:lnTo>
                <a:lnTo>
                  <a:pt x="102" y="79"/>
                </a:lnTo>
                <a:lnTo>
                  <a:pt x="66" y="91"/>
                </a:lnTo>
                <a:lnTo>
                  <a:pt x="38" y="104"/>
                </a:lnTo>
                <a:lnTo>
                  <a:pt x="17" y="117"/>
                </a:lnTo>
                <a:lnTo>
                  <a:pt x="4" y="131"/>
                </a:lnTo>
                <a:lnTo>
                  <a:pt x="0" y="144"/>
                </a:lnTo>
              </a:path>
            </a:pathLst>
          </a:custGeom>
          <a:ln>
            <a:solidFill>
              <a:srgbClr val="FF0000"/>
            </a:solidFill>
            <a:headEnd type="none" w="sm" len="sm"/>
            <a:tailEnd type="stealth" w="med" len="med"/>
          </a:ln>
        </p:spPr>
        <p:style>
          <a:lnRef idx="2">
            <a:schemeClr val="accent2"/>
          </a:lnRef>
          <a:fillRef idx="0">
            <a:schemeClr val="accent2"/>
          </a:fillRef>
          <a:effectRef idx="1">
            <a:schemeClr val="accent2"/>
          </a:effectRef>
          <a:fontRef idx="minor">
            <a:schemeClr val="tx1"/>
          </a:fontRef>
        </p:style>
        <p:txBody>
          <a:bodyPr/>
          <a:lstStyle/>
          <a:p>
            <a:endParaRPr lang="fr-FR" dirty="0">
              <a:solidFill>
                <a:srgbClr val="FF0000"/>
              </a:solidFill>
            </a:endParaRPr>
          </a:p>
        </p:txBody>
      </p:sp>
      <p:sp>
        <p:nvSpPr>
          <p:cNvPr id="52237" name="Freeform 12"/>
          <p:cNvSpPr>
            <a:spLocks/>
          </p:cNvSpPr>
          <p:nvPr>
            <p:custDataLst>
              <p:tags r:id="rId10"/>
            </p:custDataLst>
          </p:nvPr>
        </p:nvSpPr>
        <p:spPr bwMode="auto">
          <a:xfrm>
            <a:off x="231199" y="3678171"/>
            <a:ext cx="1847639" cy="1960562"/>
          </a:xfrm>
          <a:custGeom>
            <a:avLst/>
            <a:gdLst>
              <a:gd name="T0" fmla="*/ 362902500 w 1562"/>
              <a:gd name="T1" fmla="*/ 0 h 1239"/>
              <a:gd name="T2" fmla="*/ 330141263 w 1562"/>
              <a:gd name="T3" fmla="*/ 10080622 h 1239"/>
              <a:gd name="T4" fmla="*/ 297378438 w 1562"/>
              <a:gd name="T5" fmla="*/ 35282179 h 1239"/>
              <a:gd name="T6" fmla="*/ 262096250 w 1562"/>
              <a:gd name="T7" fmla="*/ 78124030 h 1239"/>
              <a:gd name="T8" fmla="*/ 229335013 w 1562"/>
              <a:gd name="T9" fmla="*/ 133567454 h 1239"/>
              <a:gd name="T10" fmla="*/ 199093138 w 1562"/>
              <a:gd name="T11" fmla="*/ 204131811 h 1239"/>
              <a:gd name="T12" fmla="*/ 168851263 w 1562"/>
              <a:gd name="T13" fmla="*/ 289817101 h 1239"/>
              <a:gd name="T14" fmla="*/ 141128750 w 1562"/>
              <a:gd name="T15" fmla="*/ 383063653 h 1239"/>
              <a:gd name="T16" fmla="*/ 113407825 w 1562"/>
              <a:gd name="T17" fmla="*/ 488910188 h 1239"/>
              <a:gd name="T18" fmla="*/ 68045013 w 1562"/>
              <a:gd name="T19" fmla="*/ 725804815 h 1239"/>
              <a:gd name="T20" fmla="*/ 32762825 w 1562"/>
              <a:gd name="T21" fmla="*/ 987900999 h 1239"/>
              <a:gd name="T22" fmla="*/ 7561263 w 1562"/>
              <a:gd name="T23" fmla="*/ 1270158427 h 1239"/>
              <a:gd name="T24" fmla="*/ 0 w 1562"/>
              <a:gd name="T25" fmla="*/ 1559975528 h 1239"/>
              <a:gd name="T26" fmla="*/ 12601575 w 1562"/>
              <a:gd name="T27" fmla="*/ 1706144554 h 1239"/>
              <a:gd name="T28" fmla="*/ 45362813 w 1562"/>
              <a:gd name="T29" fmla="*/ 1852313579 h 1239"/>
              <a:gd name="T30" fmla="*/ 98286888 w 1562"/>
              <a:gd name="T31" fmla="*/ 1993442293 h 1239"/>
              <a:gd name="T32" fmla="*/ 168851263 w 1562"/>
              <a:gd name="T33" fmla="*/ 2132051646 h 1239"/>
              <a:gd name="T34" fmla="*/ 259576888 w 1562"/>
              <a:gd name="T35" fmla="*/ 2147483647 h 1239"/>
              <a:gd name="T36" fmla="*/ 362902500 w 1562"/>
              <a:gd name="T37" fmla="*/ 2147483647 h 1239"/>
              <a:gd name="T38" fmla="*/ 483870000 w 1562"/>
              <a:gd name="T39" fmla="*/ 2147483647 h 1239"/>
              <a:gd name="T40" fmla="*/ 614918125 w 1562"/>
              <a:gd name="T41" fmla="*/ 2147483647 h 1239"/>
              <a:gd name="T42" fmla="*/ 758567825 w 1562"/>
              <a:gd name="T43" fmla="*/ 2147483647 h 1239"/>
              <a:gd name="T44" fmla="*/ 912296563 w 1562"/>
              <a:gd name="T45" fmla="*/ 2147483647 h 1239"/>
              <a:gd name="T46" fmla="*/ 1076107513 w 1562"/>
              <a:gd name="T47" fmla="*/ 2147483647 h 1239"/>
              <a:gd name="T48" fmla="*/ 1244957188 w 1562"/>
              <a:gd name="T49" fmla="*/ 2147483647 h 1239"/>
              <a:gd name="T50" fmla="*/ 1421368125 w 1562"/>
              <a:gd name="T51" fmla="*/ 2147483647 h 1239"/>
              <a:gd name="T52" fmla="*/ 1600300013 w 1562"/>
              <a:gd name="T53" fmla="*/ 2147483647 h 1239"/>
              <a:gd name="T54" fmla="*/ 1784270625 w 1562"/>
              <a:gd name="T55" fmla="*/ 2147483647 h 1239"/>
              <a:gd name="T56" fmla="*/ 1968242825 w 1562"/>
              <a:gd name="T57" fmla="*/ 2147483647 h 1239"/>
              <a:gd name="T58" fmla="*/ 2147483647 w 1562"/>
              <a:gd name="T59" fmla="*/ 2147483647 h 1239"/>
              <a:gd name="T60" fmla="*/ 2147483647 w 1562"/>
              <a:gd name="T61" fmla="*/ 2147483647 h 1239"/>
              <a:gd name="T62" fmla="*/ 2147483647 w 1562"/>
              <a:gd name="T63" fmla="*/ 2147483647 h 1239"/>
              <a:gd name="T64" fmla="*/ 2147483647 w 1562"/>
              <a:gd name="T65" fmla="*/ 2147483647 h 1239"/>
              <a:gd name="T66" fmla="*/ 2147483647 w 1562"/>
              <a:gd name="T67" fmla="*/ 2147483647 h 1239"/>
              <a:gd name="T68" fmla="*/ 2147483647 w 1562"/>
              <a:gd name="T69" fmla="*/ 2147483647 h 1239"/>
              <a:gd name="T70" fmla="*/ 2147483647 w 1562"/>
              <a:gd name="T71" fmla="*/ 2147483647 h 1239"/>
              <a:gd name="T72" fmla="*/ 2147483647 w 1562"/>
              <a:gd name="T73" fmla="*/ 2147483647 h 1239"/>
              <a:gd name="T74" fmla="*/ 2147483647 w 1562"/>
              <a:gd name="T75" fmla="*/ 2147483647 h 1239"/>
              <a:gd name="T76" fmla="*/ 2147483647 w 1562"/>
              <a:gd name="T77" fmla="*/ 2147483647 h 1239"/>
              <a:gd name="T78" fmla="*/ 2147483647 w 1562"/>
              <a:gd name="T79" fmla="*/ 2147483647 h 1239"/>
              <a:gd name="T80" fmla="*/ 2147483647 w 1562"/>
              <a:gd name="T81" fmla="*/ 2147483647 h 1239"/>
              <a:gd name="T82" fmla="*/ 2147483647 w 1562"/>
              <a:gd name="T83" fmla="*/ 2147483647 h 12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62" h="1239">
                <a:moveTo>
                  <a:pt x="144" y="0"/>
                </a:moveTo>
                <a:lnTo>
                  <a:pt x="131" y="4"/>
                </a:lnTo>
                <a:lnTo>
                  <a:pt x="118" y="14"/>
                </a:lnTo>
                <a:lnTo>
                  <a:pt x="104" y="31"/>
                </a:lnTo>
                <a:lnTo>
                  <a:pt x="91" y="53"/>
                </a:lnTo>
                <a:lnTo>
                  <a:pt x="79" y="81"/>
                </a:lnTo>
                <a:lnTo>
                  <a:pt x="67" y="115"/>
                </a:lnTo>
                <a:lnTo>
                  <a:pt x="56" y="152"/>
                </a:lnTo>
                <a:lnTo>
                  <a:pt x="45" y="194"/>
                </a:lnTo>
                <a:lnTo>
                  <a:pt x="27" y="288"/>
                </a:lnTo>
                <a:lnTo>
                  <a:pt x="13" y="392"/>
                </a:lnTo>
                <a:lnTo>
                  <a:pt x="3" y="504"/>
                </a:lnTo>
                <a:lnTo>
                  <a:pt x="0" y="619"/>
                </a:lnTo>
                <a:lnTo>
                  <a:pt x="5" y="677"/>
                </a:lnTo>
                <a:lnTo>
                  <a:pt x="18" y="735"/>
                </a:lnTo>
                <a:lnTo>
                  <a:pt x="39" y="791"/>
                </a:lnTo>
                <a:lnTo>
                  <a:pt x="67" y="846"/>
                </a:lnTo>
                <a:lnTo>
                  <a:pt x="103" y="900"/>
                </a:lnTo>
                <a:lnTo>
                  <a:pt x="144" y="951"/>
                </a:lnTo>
                <a:lnTo>
                  <a:pt x="192" y="999"/>
                </a:lnTo>
                <a:lnTo>
                  <a:pt x="244" y="1045"/>
                </a:lnTo>
                <a:lnTo>
                  <a:pt x="301" y="1087"/>
                </a:lnTo>
                <a:lnTo>
                  <a:pt x="362" y="1124"/>
                </a:lnTo>
                <a:lnTo>
                  <a:pt x="427" y="1157"/>
                </a:lnTo>
                <a:lnTo>
                  <a:pt x="494" y="1185"/>
                </a:lnTo>
                <a:lnTo>
                  <a:pt x="564" y="1208"/>
                </a:lnTo>
                <a:lnTo>
                  <a:pt x="635" y="1225"/>
                </a:lnTo>
                <a:lnTo>
                  <a:pt x="708" y="1235"/>
                </a:lnTo>
                <a:lnTo>
                  <a:pt x="781" y="1238"/>
                </a:lnTo>
                <a:lnTo>
                  <a:pt x="926" y="1235"/>
                </a:lnTo>
                <a:lnTo>
                  <a:pt x="1067" y="1226"/>
                </a:lnTo>
                <a:lnTo>
                  <a:pt x="1199" y="1212"/>
                </a:lnTo>
                <a:lnTo>
                  <a:pt x="1260" y="1203"/>
                </a:lnTo>
                <a:lnTo>
                  <a:pt x="1317" y="1194"/>
                </a:lnTo>
                <a:lnTo>
                  <a:pt x="1370" y="1183"/>
                </a:lnTo>
                <a:lnTo>
                  <a:pt x="1417" y="1172"/>
                </a:lnTo>
                <a:lnTo>
                  <a:pt x="1459" y="1160"/>
                </a:lnTo>
                <a:lnTo>
                  <a:pt x="1494" y="1147"/>
                </a:lnTo>
                <a:lnTo>
                  <a:pt x="1522" y="1134"/>
                </a:lnTo>
                <a:lnTo>
                  <a:pt x="1544" y="1121"/>
                </a:lnTo>
                <a:lnTo>
                  <a:pt x="1557" y="1108"/>
                </a:lnTo>
                <a:lnTo>
                  <a:pt x="1561" y="1094"/>
                </a:lnTo>
              </a:path>
            </a:pathLst>
          </a:custGeom>
          <a:ln>
            <a:solidFill>
              <a:srgbClr val="FF0000"/>
            </a:solidFill>
            <a:headEnd type="none" w="sm" len="sm"/>
            <a:tailEnd type="stealth" w="med" len="med"/>
          </a:ln>
        </p:spPr>
        <p:style>
          <a:lnRef idx="2">
            <a:schemeClr val="accent2"/>
          </a:lnRef>
          <a:fillRef idx="0">
            <a:schemeClr val="accent2"/>
          </a:fillRef>
          <a:effectRef idx="1">
            <a:schemeClr val="accent2"/>
          </a:effectRef>
          <a:fontRef idx="minor">
            <a:schemeClr val="tx1"/>
          </a:fontRef>
        </p:style>
        <p:txBody>
          <a:bodyPr/>
          <a:lstStyle/>
          <a:p>
            <a:endParaRPr lang="fr-FR"/>
          </a:p>
        </p:txBody>
      </p:sp>
      <p:sp>
        <p:nvSpPr>
          <p:cNvPr id="52238" name="Line 13"/>
          <p:cNvSpPr>
            <a:spLocks noChangeShapeType="1"/>
          </p:cNvSpPr>
          <p:nvPr>
            <p:custDataLst>
              <p:tags r:id="rId11"/>
            </p:custDataLst>
          </p:nvPr>
        </p:nvSpPr>
        <p:spPr bwMode="auto">
          <a:xfrm flipV="1">
            <a:off x="5744586" y="2416902"/>
            <a:ext cx="0" cy="230505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39" name="Line 14"/>
          <p:cNvSpPr>
            <a:spLocks noChangeShapeType="1"/>
          </p:cNvSpPr>
          <p:nvPr>
            <p:custDataLst>
              <p:tags r:id="rId12"/>
            </p:custDataLst>
          </p:nvPr>
        </p:nvSpPr>
        <p:spPr bwMode="auto">
          <a:xfrm>
            <a:off x="5744586" y="4721952"/>
            <a:ext cx="295116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41" name="Rectangle 16"/>
          <p:cNvSpPr>
            <a:spLocks noChangeArrowheads="1"/>
          </p:cNvSpPr>
          <p:nvPr>
            <p:custDataLst>
              <p:tags r:id="rId13"/>
            </p:custDataLst>
          </p:nvPr>
        </p:nvSpPr>
        <p:spPr bwMode="auto">
          <a:xfrm>
            <a:off x="8005186" y="4863240"/>
            <a:ext cx="665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Times New Roman" pitchFamily="18" charset="0"/>
                <a:cs typeface="Arial" charset="0"/>
              </a:rPr>
              <a:t>Temps</a:t>
            </a:r>
          </a:p>
        </p:txBody>
      </p:sp>
      <p:sp>
        <p:nvSpPr>
          <p:cNvPr id="52242" name="Rectangle 17"/>
          <p:cNvSpPr>
            <a:spLocks noChangeArrowheads="1"/>
          </p:cNvSpPr>
          <p:nvPr>
            <p:custDataLst>
              <p:tags r:id="rId14"/>
            </p:custDataLst>
          </p:nvPr>
        </p:nvSpPr>
        <p:spPr bwMode="auto">
          <a:xfrm>
            <a:off x="5816024" y="2345465"/>
            <a:ext cx="7937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Intensité</a:t>
            </a:r>
          </a:p>
          <a:p>
            <a:pPr algn="ctr">
              <a:buFontTx/>
              <a:buNone/>
            </a:pPr>
            <a:r>
              <a:rPr lang="fr-FR" altLang="fr-FR" sz="1400" b="0" dirty="0">
                <a:solidFill>
                  <a:schemeClr val="tx1"/>
                </a:solidFill>
                <a:latin typeface="Times New Roman" pitchFamily="18" charset="0"/>
                <a:cs typeface="Arial" charset="0"/>
              </a:rPr>
              <a:t>tension</a:t>
            </a:r>
          </a:p>
        </p:txBody>
      </p:sp>
      <p:sp>
        <p:nvSpPr>
          <p:cNvPr id="52243" name="Rectangle 18"/>
          <p:cNvSpPr>
            <a:spLocks noChangeArrowheads="1"/>
          </p:cNvSpPr>
          <p:nvPr>
            <p:custDataLst>
              <p:tags r:id="rId15"/>
            </p:custDataLst>
          </p:nvPr>
        </p:nvSpPr>
        <p:spPr bwMode="auto">
          <a:xfrm>
            <a:off x="4172751" y="3035233"/>
            <a:ext cx="371898"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dirty="0">
                <a:solidFill>
                  <a:schemeClr val="tx1"/>
                </a:solidFill>
                <a:latin typeface="Times New Roman" pitchFamily="18" charset="0"/>
                <a:cs typeface="Arial" charset="0"/>
              </a:rPr>
              <a:t>+/s</a:t>
            </a:r>
          </a:p>
        </p:txBody>
      </p:sp>
      <p:sp>
        <p:nvSpPr>
          <p:cNvPr id="52244" name="Rectangle 19"/>
          <p:cNvSpPr>
            <a:spLocks noChangeArrowheads="1"/>
          </p:cNvSpPr>
          <p:nvPr>
            <p:custDataLst>
              <p:tags r:id="rId16"/>
            </p:custDataLst>
          </p:nvPr>
        </p:nvSpPr>
        <p:spPr bwMode="auto">
          <a:xfrm>
            <a:off x="2826551" y="5401742"/>
            <a:ext cx="371898"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dirty="0">
                <a:solidFill>
                  <a:schemeClr val="tx1"/>
                </a:solidFill>
                <a:latin typeface="Times New Roman" pitchFamily="18" charset="0"/>
                <a:cs typeface="Arial" charset="0"/>
              </a:rPr>
              <a:t>+/s</a:t>
            </a:r>
          </a:p>
        </p:txBody>
      </p:sp>
      <p:sp>
        <p:nvSpPr>
          <p:cNvPr id="52245" name="Rectangle 20"/>
          <p:cNvSpPr>
            <a:spLocks noChangeArrowheads="1"/>
          </p:cNvSpPr>
          <p:nvPr>
            <p:custDataLst>
              <p:tags r:id="rId17"/>
            </p:custDataLst>
          </p:nvPr>
        </p:nvSpPr>
        <p:spPr bwMode="auto">
          <a:xfrm>
            <a:off x="931076" y="3898833"/>
            <a:ext cx="371898"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dirty="0">
                <a:solidFill>
                  <a:schemeClr val="tx1"/>
                </a:solidFill>
                <a:latin typeface="Times New Roman" pitchFamily="18" charset="0"/>
                <a:cs typeface="Arial" charset="0"/>
              </a:rPr>
              <a:t>+/s</a:t>
            </a:r>
          </a:p>
        </p:txBody>
      </p:sp>
      <p:sp>
        <p:nvSpPr>
          <p:cNvPr id="52246" name="Rectangle 21"/>
          <p:cNvSpPr>
            <a:spLocks noChangeArrowheads="1"/>
          </p:cNvSpPr>
          <p:nvPr>
            <p:custDataLst>
              <p:tags r:id="rId18"/>
            </p:custDataLst>
          </p:nvPr>
        </p:nvSpPr>
        <p:spPr bwMode="auto">
          <a:xfrm>
            <a:off x="1580363" y="1882708"/>
            <a:ext cx="371898"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dirty="0">
                <a:solidFill>
                  <a:schemeClr val="tx1"/>
                </a:solidFill>
                <a:latin typeface="Times New Roman" pitchFamily="18" charset="0"/>
                <a:cs typeface="Arial" charset="0"/>
              </a:rPr>
              <a:t>+/s</a:t>
            </a:r>
          </a:p>
        </p:txBody>
      </p:sp>
      <p:sp>
        <p:nvSpPr>
          <p:cNvPr id="52247" name="Freeform 22"/>
          <p:cNvSpPr>
            <a:spLocks/>
          </p:cNvSpPr>
          <p:nvPr>
            <p:custDataLst>
              <p:tags r:id="rId19"/>
            </p:custDataLst>
          </p:nvPr>
        </p:nvSpPr>
        <p:spPr bwMode="auto">
          <a:xfrm>
            <a:off x="2025074" y="3506721"/>
            <a:ext cx="928687" cy="482600"/>
          </a:xfrm>
          <a:custGeom>
            <a:avLst/>
            <a:gdLst>
              <a:gd name="T0" fmla="*/ 1471770458 w 585"/>
              <a:gd name="T1" fmla="*/ 141128750 h 304"/>
              <a:gd name="T2" fmla="*/ 1461689838 w 585"/>
              <a:gd name="T3" fmla="*/ 209173763 h 304"/>
              <a:gd name="T4" fmla="*/ 1446568909 w 585"/>
              <a:gd name="T5" fmla="*/ 277217188 h 304"/>
              <a:gd name="T6" fmla="*/ 1423886721 w 585"/>
              <a:gd name="T7" fmla="*/ 340221888 h 304"/>
              <a:gd name="T8" fmla="*/ 1401206121 w 585"/>
              <a:gd name="T9" fmla="*/ 400705638 h 304"/>
              <a:gd name="T10" fmla="*/ 1370964262 w 585"/>
              <a:gd name="T11" fmla="*/ 458668438 h 304"/>
              <a:gd name="T12" fmla="*/ 1338201455 w 585"/>
              <a:gd name="T13" fmla="*/ 511592513 h 304"/>
              <a:gd name="T14" fmla="*/ 1302919286 w 585"/>
              <a:gd name="T15" fmla="*/ 559474688 h 304"/>
              <a:gd name="T16" fmla="*/ 1265117756 w 585"/>
              <a:gd name="T17" fmla="*/ 604837500 h 304"/>
              <a:gd name="T18" fmla="*/ 1222274329 w 585"/>
              <a:gd name="T19" fmla="*/ 642640638 h 304"/>
              <a:gd name="T20" fmla="*/ 1176911541 w 585"/>
              <a:gd name="T21" fmla="*/ 677922825 h 304"/>
              <a:gd name="T22" fmla="*/ 1131548753 w 585"/>
              <a:gd name="T23" fmla="*/ 708164700 h 304"/>
              <a:gd name="T24" fmla="*/ 1083666604 w 585"/>
              <a:gd name="T25" fmla="*/ 730845313 h 304"/>
              <a:gd name="T26" fmla="*/ 1033263506 w 585"/>
              <a:gd name="T27" fmla="*/ 748487200 h 304"/>
              <a:gd name="T28" fmla="*/ 980339460 w 585"/>
              <a:gd name="T29" fmla="*/ 758567825 h 304"/>
              <a:gd name="T30" fmla="*/ 929936362 w 585"/>
              <a:gd name="T31" fmla="*/ 763608138 h 304"/>
              <a:gd name="T32" fmla="*/ 874492954 w 585"/>
              <a:gd name="T33" fmla="*/ 761087188 h 304"/>
              <a:gd name="T34" fmla="*/ 582154987 w 585"/>
              <a:gd name="T35" fmla="*/ 725805000 h 304"/>
              <a:gd name="T36" fmla="*/ 541832508 w 585"/>
              <a:gd name="T37" fmla="*/ 718245325 h 304"/>
              <a:gd name="T38" fmla="*/ 501510030 w 585"/>
              <a:gd name="T39" fmla="*/ 708164700 h 304"/>
              <a:gd name="T40" fmla="*/ 463708500 w 585"/>
              <a:gd name="T41" fmla="*/ 693043763 h 304"/>
              <a:gd name="T42" fmla="*/ 425905383 w 585"/>
              <a:gd name="T43" fmla="*/ 672882513 h 304"/>
              <a:gd name="T44" fmla="*/ 357861995 w 585"/>
              <a:gd name="T45" fmla="*/ 624998750 h 304"/>
              <a:gd name="T46" fmla="*/ 297378277 w 585"/>
              <a:gd name="T47" fmla="*/ 564515000 h 304"/>
              <a:gd name="T48" fmla="*/ 244454231 w 585"/>
              <a:gd name="T49" fmla="*/ 491431263 h 304"/>
              <a:gd name="T50" fmla="*/ 201612391 w 585"/>
              <a:gd name="T51" fmla="*/ 408265313 h 304"/>
              <a:gd name="T52" fmla="*/ 168849584 w 585"/>
              <a:gd name="T53" fmla="*/ 315020325 h 304"/>
              <a:gd name="T54" fmla="*/ 148688345 w 585"/>
              <a:gd name="T55" fmla="*/ 214214075 h 304"/>
              <a:gd name="T56" fmla="*/ 0 w 585"/>
              <a:gd name="T57" fmla="*/ 196572188 h 304"/>
              <a:gd name="T58" fmla="*/ 292337968 w 585"/>
              <a:gd name="T59" fmla="*/ 0 h 304"/>
              <a:gd name="T60" fmla="*/ 589716245 w 585"/>
              <a:gd name="T61" fmla="*/ 267136563 h 304"/>
              <a:gd name="T62" fmla="*/ 443547261 w 585"/>
              <a:gd name="T63" fmla="*/ 249496263 h 304"/>
              <a:gd name="T64" fmla="*/ 458668191 w 585"/>
              <a:gd name="T65" fmla="*/ 327620313 h 304"/>
              <a:gd name="T66" fmla="*/ 478829430 w 585"/>
              <a:gd name="T67" fmla="*/ 400705638 h 304"/>
              <a:gd name="T68" fmla="*/ 509071288 w 585"/>
              <a:gd name="T69" fmla="*/ 468749063 h 304"/>
              <a:gd name="T70" fmla="*/ 541832508 w 585"/>
              <a:gd name="T71" fmla="*/ 531753763 h 304"/>
              <a:gd name="T72" fmla="*/ 582154987 w 585"/>
              <a:gd name="T73" fmla="*/ 587197200 h 304"/>
              <a:gd name="T74" fmla="*/ 627517775 w 585"/>
              <a:gd name="T75" fmla="*/ 637600325 h 304"/>
              <a:gd name="T76" fmla="*/ 677920873 w 585"/>
              <a:gd name="T77" fmla="*/ 680442188 h 304"/>
              <a:gd name="T78" fmla="*/ 730844919 w 585"/>
              <a:gd name="T79" fmla="*/ 715724375 h 304"/>
              <a:gd name="T80" fmla="*/ 730844919 w 585"/>
              <a:gd name="T81" fmla="*/ 715724375 h 304"/>
              <a:gd name="T82" fmla="*/ 773686758 w 585"/>
              <a:gd name="T83" fmla="*/ 700603438 h 304"/>
              <a:gd name="T84" fmla="*/ 814009237 w 585"/>
              <a:gd name="T85" fmla="*/ 682963138 h 304"/>
              <a:gd name="T86" fmla="*/ 854331715 w 585"/>
              <a:gd name="T87" fmla="*/ 662801888 h 304"/>
              <a:gd name="T88" fmla="*/ 892134832 w 585"/>
              <a:gd name="T89" fmla="*/ 637600325 h 304"/>
              <a:gd name="T90" fmla="*/ 962699169 w 585"/>
              <a:gd name="T91" fmla="*/ 574595625 h 304"/>
              <a:gd name="T92" fmla="*/ 1028223196 w 585"/>
              <a:gd name="T93" fmla="*/ 501511888 h 304"/>
              <a:gd name="T94" fmla="*/ 1081145655 w 585"/>
              <a:gd name="T95" fmla="*/ 415826575 h 304"/>
              <a:gd name="T96" fmla="*/ 1123989082 w 585"/>
              <a:gd name="T97" fmla="*/ 320060638 h 304"/>
              <a:gd name="T98" fmla="*/ 1156750302 w 585"/>
              <a:gd name="T99" fmla="*/ 216733438 h 304"/>
              <a:gd name="T100" fmla="*/ 1176911541 w 585"/>
              <a:gd name="T101" fmla="*/ 105846563 h 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85" h="304">
                <a:moveTo>
                  <a:pt x="584" y="56"/>
                </a:moveTo>
                <a:lnTo>
                  <a:pt x="580" y="83"/>
                </a:lnTo>
                <a:lnTo>
                  <a:pt x="574" y="110"/>
                </a:lnTo>
                <a:lnTo>
                  <a:pt x="565" y="135"/>
                </a:lnTo>
                <a:lnTo>
                  <a:pt x="556" y="159"/>
                </a:lnTo>
                <a:lnTo>
                  <a:pt x="544" y="182"/>
                </a:lnTo>
                <a:lnTo>
                  <a:pt x="531" y="203"/>
                </a:lnTo>
                <a:lnTo>
                  <a:pt x="517" y="222"/>
                </a:lnTo>
                <a:lnTo>
                  <a:pt x="502" y="240"/>
                </a:lnTo>
                <a:lnTo>
                  <a:pt x="485" y="255"/>
                </a:lnTo>
                <a:lnTo>
                  <a:pt x="467" y="269"/>
                </a:lnTo>
                <a:lnTo>
                  <a:pt x="449" y="281"/>
                </a:lnTo>
                <a:lnTo>
                  <a:pt x="430" y="290"/>
                </a:lnTo>
                <a:lnTo>
                  <a:pt x="410" y="297"/>
                </a:lnTo>
                <a:lnTo>
                  <a:pt x="389" y="301"/>
                </a:lnTo>
                <a:lnTo>
                  <a:pt x="369" y="303"/>
                </a:lnTo>
                <a:lnTo>
                  <a:pt x="347" y="302"/>
                </a:lnTo>
                <a:lnTo>
                  <a:pt x="231" y="288"/>
                </a:lnTo>
                <a:lnTo>
                  <a:pt x="215" y="285"/>
                </a:lnTo>
                <a:lnTo>
                  <a:pt x="199" y="281"/>
                </a:lnTo>
                <a:lnTo>
                  <a:pt x="184" y="275"/>
                </a:lnTo>
                <a:lnTo>
                  <a:pt x="169" y="267"/>
                </a:lnTo>
                <a:lnTo>
                  <a:pt x="142" y="248"/>
                </a:lnTo>
                <a:lnTo>
                  <a:pt x="118" y="224"/>
                </a:lnTo>
                <a:lnTo>
                  <a:pt x="97" y="195"/>
                </a:lnTo>
                <a:lnTo>
                  <a:pt x="80" y="162"/>
                </a:lnTo>
                <a:lnTo>
                  <a:pt x="67" y="125"/>
                </a:lnTo>
                <a:lnTo>
                  <a:pt x="59" y="85"/>
                </a:lnTo>
                <a:lnTo>
                  <a:pt x="0" y="78"/>
                </a:lnTo>
                <a:lnTo>
                  <a:pt x="116" y="0"/>
                </a:lnTo>
                <a:lnTo>
                  <a:pt x="234" y="106"/>
                </a:lnTo>
                <a:lnTo>
                  <a:pt x="176" y="99"/>
                </a:lnTo>
                <a:lnTo>
                  <a:pt x="182" y="130"/>
                </a:lnTo>
                <a:lnTo>
                  <a:pt x="190" y="159"/>
                </a:lnTo>
                <a:lnTo>
                  <a:pt x="202" y="186"/>
                </a:lnTo>
                <a:lnTo>
                  <a:pt x="215" y="211"/>
                </a:lnTo>
                <a:lnTo>
                  <a:pt x="231" y="233"/>
                </a:lnTo>
                <a:lnTo>
                  <a:pt x="249" y="253"/>
                </a:lnTo>
                <a:lnTo>
                  <a:pt x="269" y="270"/>
                </a:lnTo>
                <a:lnTo>
                  <a:pt x="290" y="284"/>
                </a:lnTo>
                <a:lnTo>
                  <a:pt x="307" y="278"/>
                </a:lnTo>
                <a:lnTo>
                  <a:pt x="323" y="271"/>
                </a:lnTo>
                <a:lnTo>
                  <a:pt x="339" y="263"/>
                </a:lnTo>
                <a:lnTo>
                  <a:pt x="354" y="253"/>
                </a:lnTo>
                <a:lnTo>
                  <a:pt x="382" y="228"/>
                </a:lnTo>
                <a:lnTo>
                  <a:pt x="408" y="199"/>
                </a:lnTo>
                <a:lnTo>
                  <a:pt x="429" y="165"/>
                </a:lnTo>
                <a:lnTo>
                  <a:pt x="446" y="127"/>
                </a:lnTo>
                <a:lnTo>
                  <a:pt x="459" y="86"/>
                </a:lnTo>
                <a:lnTo>
                  <a:pt x="467" y="42"/>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48" name="Rectangle 23"/>
          <p:cNvSpPr>
            <a:spLocks noChangeArrowheads="1"/>
          </p:cNvSpPr>
          <p:nvPr>
            <p:custDataLst>
              <p:tags r:id="rId20"/>
            </p:custDataLst>
          </p:nvPr>
        </p:nvSpPr>
        <p:spPr bwMode="auto">
          <a:xfrm>
            <a:off x="2321016" y="1619183"/>
            <a:ext cx="354265"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dirty="0">
                <a:solidFill>
                  <a:schemeClr val="tx1"/>
                </a:solidFill>
                <a:latin typeface="Times New Roman" pitchFamily="18" charset="0"/>
                <a:cs typeface="Arial" charset="0"/>
              </a:rPr>
              <a:t>-/o</a:t>
            </a:r>
          </a:p>
        </p:txBody>
      </p:sp>
      <p:sp>
        <p:nvSpPr>
          <p:cNvPr id="52249" name="Rectangle 24"/>
          <p:cNvSpPr>
            <a:spLocks noChangeArrowheads="1"/>
          </p:cNvSpPr>
          <p:nvPr>
            <p:custDataLst>
              <p:tags r:id="rId21"/>
            </p:custDataLst>
          </p:nvPr>
        </p:nvSpPr>
        <p:spPr bwMode="auto">
          <a:xfrm>
            <a:off x="2452111" y="5411721"/>
            <a:ext cx="231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a:solidFill>
                  <a:schemeClr val="tx1"/>
                </a:solidFill>
                <a:latin typeface="Times New Roman" pitchFamily="18" charset="0"/>
                <a:cs typeface="Arial" charset="0"/>
              </a:rPr>
              <a:t>-</a:t>
            </a:r>
          </a:p>
        </p:txBody>
      </p:sp>
      <p:sp>
        <p:nvSpPr>
          <p:cNvPr id="52250" name="Freeform 25"/>
          <p:cNvSpPr>
            <a:spLocks/>
          </p:cNvSpPr>
          <p:nvPr>
            <p:custDataLst>
              <p:tags r:id="rId22"/>
            </p:custDataLst>
          </p:nvPr>
        </p:nvSpPr>
        <p:spPr bwMode="auto">
          <a:xfrm>
            <a:off x="612992" y="4822758"/>
            <a:ext cx="290513" cy="425450"/>
          </a:xfrm>
          <a:custGeom>
            <a:avLst/>
            <a:gdLst>
              <a:gd name="T0" fmla="*/ 458669227 w 183"/>
              <a:gd name="T1" fmla="*/ 0 h 268"/>
              <a:gd name="T2" fmla="*/ 365424079 w 183"/>
              <a:gd name="T3" fmla="*/ 5040313 h 268"/>
              <a:gd name="T4" fmla="*/ 279738619 w 183"/>
              <a:gd name="T5" fmla="*/ 20161250 h 268"/>
              <a:gd name="T6" fmla="*/ 201612847 w 183"/>
              <a:gd name="T7" fmla="*/ 40322500 h 268"/>
              <a:gd name="T8" fmla="*/ 133569305 w 183"/>
              <a:gd name="T9" fmla="*/ 70564375 h 268"/>
              <a:gd name="T10" fmla="*/ 78125772 w 183"/>
              <a:gd name="T11" fmla="*/ 105846563 h 268"/>
              <a:gd name="T12" fmla="*/ 55443533 w 183"/>
              <a:gd name="T13" fmla="*/ 126007813 h 268"/>
              <a:gd name="T14" fmla="*/ 35282248 w 183"/>
              <a:gd name="T15" fmla="*/ 146169063 h 268"/>
              <a:gd name="T16" fmla="*/ 20161285 w 183"/>
              <a:gd name="T17" fmla="*/ 168851263 h 268"/>
              <a:gd name="T18" fmla="*/ 10080642 w 183"/>
              <a:gd name="T19" fmla="*/ 191531875 h 268"/>
              <a:gd name="T20" fmla="*/ 2520954 w 183"/>
              <a:gd name="T21" fmla="*/ 216733438 h 268"/>
              <a:gd name="T22" fmla="*/ 0 w 183"/>
              <a:gd name="T23" fmla="*/ 239415638 h 268"/>
              <a:gd name="T24" fmla="*/ 0 w 183"/>
              <a:gd name="T25" fmla="*/ 378023438 h 268"/>
              <a:gd name="T26" fmla="*/ 5040321 w 183"/>
              <a:gd name="T27" fmla="*/ 415826575 h 268"/>
              <a:gd name="T28" fmla="*/ 22682239 w 183"/>
              <a:gd name="T29" fmla="*/ 451108763 h 268"/>
              <a:gd name="T30" fmla="*/ 47883845 w 183"/>
              <a:gd name="T31" fmla="*/ 483870000 h 268"/>
              <a:gd name="T32" fmla="*/ 85685460 w 183"/>
              <a:gd name="T33" fmla="*/ 516632825 h 268"/>
              <a:gd name="T34" fmla="*/ 128528984 w 183"/>
              <a:gd name="T35" fmla="*/ 544353750 h 268"/>
              <a:gd name="T36" fmla="*/ 181451562 w 183"/>
              <a:gd name="T37" fmla="*/ 569555313 h 268"/>
              <a:gd name="T38" fmla="*/ 241935416 w 183"/>
              <a:gd name="T39" fmla="*/ 589716563 h 268"/>
              <a:gd name="T40" fmla="*/ 307459592 w 183"/>
              <a:gd name="T41" fmla="*/ 604837500 h 268"/>
              <a:gd name="T42" fmla="*/ 307459592 w 183"/>
              <a:gd name="T43" fmla="*/ 672882513 h 268"/>
              <a:gd name="T44" fmla="*/ 458669227 w 183"/>
              <a:gd name="T45" fmla="*/ 549394063 h 268"/>
              <a:gd name="T46" fmla="*/ 307459592 w 183"/>
              <a:gd name="T47" fmla="*/ 398184688 h 268"/>
              <a:gd name="T48" fmla="*/ 307459592 w 183"/>
              <a:gd name="T49" fmla="*/ 466229700 h 268"/>
              <a:gd name="T50" fmla="*/ 209174123 w 183"/>
              <a:gd name="T51" fmla="*/ 441028138 h 268"/>
              <a:gd name="T52" fmla="*/ 166330599 w 183"/>
              <a:gd name="T53" fmla="*/ 425907200 h 268"/>
              <a:gd name="T54" fmla="*/ 126008029 w 183"/>
              <a:gd name="T55" fmla="*/ 405745950 h 268"/>
              <a:gd name="T56" fmla="*/ 93246735 w 183"/>
              <a:gd name="T57" fmla="*/ 385584700 h 268"/>
              <a:gd name="T58" fmla="*/ 63004808 w 183"/>
              <a:gd name="T59" fmla="*/ 360383138 h 268"/>
              <a:gd name="T60" fmla="*/ 37803203 w 183"/>
              <a:gd name="T61" fmla="*/ 335181575 h 268"/>
              <a:gd name="T62" fmla="*/ 20161285 w 183"/>
              <a:gd name="T63" fmla="*/ 309980013 h 268"/>
              <a:gd name="T64" fmla="*/ 20161285 w 183"/>
              <a:gd name="T65" fmla="*/ 309980013 h 268"/>
              <a:gd name="T66" fmla="*/ 47883845 w 183"/>
              <a:gd name="T67" fmla="*/ 272176875 h 268"/>
              <a:gd name="T68" fmla="*/ 83166093 w 183"/>
              <a:gd name="T69" fmla="*/ 239415638 h 268"/>
              <a:gd name="T70" fmla="*/ 131048351 w 183"/>
              <a:gd name="T71" fmla="*/ 209173763 h 268"/>
              <a:gd name="T72" fmla="*/ 183972517 w 183"/>
              <a:gd name="T73" fmla="*/ 186491563 h 268"/>
              <a:gd name="T74" fmla="*/ 246975738 w 183"/>
              <a:gd name="T75" fmla="*/ 166330313 h 268"/>
              <a:gd name="T76" fmla="*/ 312499913 w 183"/>
              <a:gd name="T77" fmla="*/ 151209375 h 268"/>
              <a:gd name="T78" fmla="*/ 383064409 w 183"/>
              <a:gd name="T79" fmla="*/ 141128750 h 268"/>
              <a:gd name="T80" fmla="*/ 458669227 w 183"/>
              <a:gd name="T81" fmla="*/ 138609388 h 2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3" h="268">
                <a:moveTo>
                  <a:pt x="182" y="0"/>
                </a:moveTo>
                <a:lnTo>
                  <a:pt x="145" y="2"/>
                </a:lnTo>
                <a:lnTo>
                  <a:pt x="111" y="8"/>
                </a:lnTo>
                <a:lnTo>
                  <a:pt x="80" y="16"/>
                </a:lnTo>
                <a:lnTo>
                  <a:pt x="53" y="28"/>
                </a:lnTo>
                <a:lnTo>
                  <a:pt x="31" y="42"/>
                </a:lnTo>
                <a:lnTo>
                  <a:pt x="22" y="50"/>
                </a:lnTo>
                <a:lnTo>
                  <a:pt x="14" y="58"/>
                </a:lnTo>
                <a:lnTo>
                  <a:pt x="8" y="67"/>
                </a:lnTo>
                <a:lnTo>
                  <a:pt x="4" y="76"/>
                </a:lnTo>
                <a:lnTo>
                  <a:pt x="1" y="86"/>
                </a:lnTo>
                <a:lnTo>
                  <a:pt x="0" y="95"/>
                </a:lnTo>
                <a:lnTo>
                  <a:pt x="0" y="150"/>
                </a:lnTo>
                <a:lnTo>
                  <a:pt x="2" y="165"/>
                </a:lnTo>
                <a:lnTo>
                  <a:pt x="9" y="179"/>
                </a:lnTo>
                <a:lnTo>
                  <a:pt x="19" y="192"/>
                </a:lnTo>
                <a:lnTo>
                  <a:pt x="34" y="205"/>
                </a:lnTo>
                <a:lnTo>
                  <a:pt x="51" y="216"/>
                </a:lnTo>
                <a:lnTo>
                  <a:pt x="72" y="226"/>
                </a:lnTo>
                <a:lnTo>
                  <a:pt x="96" y="234"/>
                </a:lnTo>
                <a:lnTo>
                  <a:pt x="122" y="240"/>
                </a:lnTo>
                <a:lnTo>
                  <a:pt x="122" y="267"/>
                </a:lnTo>
                <a:lnTo>
                  <a:pt x="182" y="218"/>
                </a:lnTo>
                <a:lnTo>
                  <a:pt x="122" y="158"/>
                </a:lnTo>
                <a:lnTo>
                  <a:pt x="122" y="185"/>
                </a:lnTo>
                <a:lnTo>
                  <a:pt x="83" y="175"/>
                </a:lnTo>
                <a:lnTo>
                  <a:pt x="66" y="169"/>
                </a:lnTo>
                <a:lnTo>
                  <a:pt x="50" y="161"/>
                </a:lnTo>
                <a:lnTo>
                  <a:pt x="37" y="153"/>
                </a:lnTo>
                <a:lnTo>
                  <a:pt x="25" y="143"/>
                </a:lnTo>
                <a:lnTo>
                  <a:pt x="15" y="133"/>
                </a:lnTo>
                <a:lnTo>
                  <a:pt x="8" y="123"/>
                </a:lnTo>
                <a:lnTo>
                  <a:pt x="19" y="108"/>
                </a:lnTo>
                <a:lnTo>
                  <a:pt x="33" y="95"/>
                </a:lnTo>
                <a:lnTo>
                  <a:pt x="52" y="83"/>
                </a:lnTo>
                <a:lnTo>
                  <a:pt x="73" y="74"/>
                </a:lnTo>
                <a:lnTo>
                  <a:pt x="98" y="66"/>
                </a:lnTo>
                <a:lnTo>
                  <a:pt x="124" y="60"/>
                </a:lnTo>
                <a:lnTo>
                  <a:pt x="152" y="56"/>
                </a:lnTo>
                <a:lnTo>
                  <a:pt x="182" y="55"/>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51" name="Freeform 26"/>
          <p:cNvSpPr>
            <a:spLocks/>
          </p:cNvSpPr>
          <p:nvPr>
            <p:custDataLst>
              <p:tags r:id="rId23"/>
            </p:custDataLst>
          </p:nvPr>
        </p:nvSpPr>
        <p:spPr bwMode="auto">
          <a:xfrm>
            <a:off x="4239636" y="2319271"/>
            <a:ext cx="352425" cy="398462"/>
          </a:xfrm>
          <a:custGeom>
            <a:avLst/>
            <a:gdLst>
              <a:gd name="T0" fmla="*/ 0 w 222"/>
              <a:gd name="T1" fmla="*/ 592235182 h 251"/>
              <a:gd name="T2" fmla="*/ 88206263 w 222"/>
              <a:gd name="T3" fmla="*/ 614917353 h 251"/>
              <a:gd name="T4" fmla="*/ 173891575 w 222"/>
              <a:gd name="T5" fmla="*/ 627517325 h 251"/>
              <a:gd name="T6" fmla="*/ 254536575 w 222"/>
              <a:gd name="T7" fmla="*/ 630038272 h 251"/>
              <a:gd name="T8" fmla="*/ 327620313 w 222"/>
              <a:gd name="T9" fmla="*/ 624997966 h 251"/>
              <a:gd name="T10" fmla="*/ 390625013 w 222"/>
              <a:gd name="T11" fmla="*/ 607356100 h 251"/>
              <a:gd name="T12" fmla="*/ 443547500 w 222"/>
              <a:gd name="T13" fmla="*/ 582154569 h 251"/>
              <a:gd name="T14" fmla="*/ 466229700 w 222"/>
              <a:gd name="T15" fmla="*/ 567033651 h 251"/>
              <a:gd name="T16" fmla="*/ 483870000 w 222"/>
              <a:gd name="T17" fmla="*/ 546872426 h 251"/>
              <a:gd name="T18" fmla="*/ 496471575 w 222"/>
              <a:gd name="T19" fmla="*/ 526711202 h 251"/>
              <a:gd name="T20" fmla="*/ 506552200 w 222"/>
              <a:gd name="T21" fmla="*/ 504030618 h 251"/>
              <a:gd name="T22" fmla="*/ 549394063 w 222"/>
              <a:gd name="T23" fmla="*/ 372982657 h 251"/>
              <a:gd name="T24" fmla="*/ 556955325 w 222"/>
              <a:gd name="T25" fmla="*/ 337700514 h 251"/>
              <a:gd name="T26" fmla="*/ 551915013 w 222"/>
              <a:gd name="T27" fmla="*/ 297378064 h 251"/>
              <a:gd name="T28" fmla="*/ 536794075 w 222"/>
              <a:gd name="T29" fmla="*/ 257055615 h 251"/>
              <a:gd name="T30" fmla="*/ 514111875 w 222"/>
              <a:gd name="T31" fmla="*/ 216733166 h 251"/>
              <a:gd name="T32" fmla="*/ 478829688 w 222"/>
              <a:gd name="T33" fmla="*/ 176410716 h 251"/>
              <a:gd name="T34" fmla="*/ 438507188 w 222"/>
              <a:gd name="T35" fmla="*/ 136088267 h 251"/>
              <a:gd name="T36" fmla="*/ 388104063 w 222"/>
              <a:gd name="T37" fmla="*/ 98285177 h 251"/>
              <a:gd name="T38" fmla="*/ 330141263 w 222"/>
              <a:gd name="T39" fmla="*/ 65523980 h 251"/>
              <a:gd name="T40" fmla="*/ 352821875 w 222"/>
              <a:gd name="T41" fmla="*/ 0 h 251"/>
              <a:gd name="T42" fmla="*/ 168851263 w 222"/>
              <a:gd name="T43" fmla="*/ 70564286 h 251"/>
              <a:gd name="T44" fmla="*/ 267136563 w 222"/>
              <a:gd name="T45" fmla="*/ 259574974 h 251"/>
              <a:gd name="T46" fmla="*/ 287297813 w 222"/>
              <a:gd name="T47" fmla="*/ 194050994 h 251"/>
              <a:gd name="T48" fmla="*/ 332660625 w 222"/>
              <a:gd name="T49" fmla="*/ 221773472 h 251"/>
              <a:gd name="T50" fmla="*/ 372983125 w 222"/>
              <a:gd name="T51" fmla="*/ 249494362 h 251"/>
              <a:gd name="T52" fmla="*/ 408265313 w 222"/>
              <a:gd name="T53" fmla="*/ 277216840 h 251"/>
              <a:gd name="T54" fmla="*/ 438507188 w 222"/>
              <a:gd name="T55" fmla="*/ 307458677 h 251"/>
              <a:gd name="T56" fmla="*/ 463708750 w 222"/>
              <a:gd name="T57" fmla="*/ 340219873 h 251"/>
              <a:gd name="T58" fmla="*/ 486390950 w 222"/>
              <a:gd name="T59" fmla="*/ 370461710 h 251"/>
              <a:gd name="T60" fmla="*/ 501511888 w 222"/>
              <a:gd name="T61" fmla="*/ 400703547 h 251"/>
              <a:gd name="T62" fmla="*/ 509071563 w 222"/>
              <a:gd name="T63" fmla="*/ 433466331 h 251"/>
              <a:gd name="T64" fmla="*/ 509071563 w 222"/>
              <a:gd name="T65" fmla="*/ 433466331 h 251"/>
              <a:gd name="T66" fmla="*/ 473789375 w 222"/>
              <a:gd name="T67" fmla="*/ 458667862 h 251"/>
              <a:gd name="T68" fmla="*/ 428426563 w 222"/>
              <a:gd name="T69" fmla="*/ 478829087 h 251"/>
              <a:gd name="T70" fmla="*/ 375504075 w 222"/>
              <a:gd name="T71" fmla="*/ 493950005 h 251"/>
              <a:gd name="T72" fmla="*/ 315020325 w 222"/>
              <a:gd name="T73" fmla="*/ 498990311 h 251"/>
              <a:gd name="T74" fmla="*/ 252015625 w 222"/>
              <a:gd name="T75" fmla="*/ 501509671 h 251"/>
              <a:gd name="T76" fmla="*/ 183972200 w 222"/>
              <a:gd name="T77" fmla="*/ 493950005 h 251"/>
              <a:gd name="T78" fmla="*/ 113407825 w 222"/>
              <a:gd name="T79" fmla="*/ 481348446 h 251"/>
              <a:gd name="T80" fmla="*/ 40322500 w 222"/>
              <a:gd name="T81" fmla="*/ 461187221 h 2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2" h="251">
                <a:moveTo>
                  <a:pt x="0" y="235"/>
                </a:moveTo>
                <a:lnTo>
                  <a:pt x="35" y="244"/>
                </a:lnTo>
                <a:lnTo>
                  <a:pt x="69" y="249"/>
                </a:lnTo>
                <a:lnTo>
                  <a:pt x="101" y="250"/>
                </a:lnTo>
                <a:lnTo>
                  <a:pt x="130" y="248"/>
                </a:lnTo>
                <a:lnTo>
                  <a:pt x="155" y="241"/>
                </a:lnTo>
                <a:lnTo>
                  <a:pt x="176" y="231"/>
                </a:lnTo>
                <a:lnTo>
                  <a:pt x="185" y="225"/>
                </a:lnTo>
                <a:lnTo>
                  <a:pt x="192" y="217"/>
                </a:lnTo>
                <a:lnTo>
                  <a:pt x="197" y="209"/>
                </a:lnTo>
                <a:lnTo>
                  <a:pt x="201" y="200"/>
                </a:lnTo>
                <a:lnTo>
                  <a:pt x="218" y="148"/>
                </a:lnTo>
                <a:lnTo>
                  <a:pt x="221" y="134"/>
                </a:lnTo>
                <a:lnTo>
                  <a:pt x="219" y="118"/>
                </a:lnTo>
                <a:lnTo>
                  <a:pt x="213" y="102"/>
                </a:lnTo>
                <a:lnTo>
                  <a:pt x="204" y="86"/>
                </a:lnTo>
                <a:lnTo>
                  <a:pt x="190" y="70"/>
                </a:lnTo>
                <a:lnTo>
                  <a:pt x="174" y="54"/>
                </a:lnTo>
                <a:lnTo>
                  <a:pt x="154" y="39"/>
                </a:lnTo>
                <a:lnTo>
                  <a:pt x="131" y="26"/>
                </a:lnTo>
                <a:lnTo>
                  <a:pt x="140" y="0"/>
                </a:lnTo>
                <a:lnTo>
                  <a:pt x="67" y="28"/>
                </a:lnTo>
                <a:lnTo>
                  <a:pt x="106" y="103"/>
                </a:lnTo>
                <a:lnTo>
                  <a:pt x="114" y="77"/>
                </a:lnTo>
                <a:lnTo>
                  <a:pt x="132" y="88"/>
                </a:lnTo>
                <a:lnTo>
                  <a:pt x="148" y="99"/>
                </a:lnTo>
                <a:lnTo>
                  <a:pt x="162" y="110"/>
                </a:lnTo>
                <a:lnTo>
                  <a:pt x="174" y="122"/>
                </a:lnTo>
                <a:lnTo>
                  <a:pt x="184" y="135"/>
                </a:lnTo>
                <a:lnTo>
                  <a:pt x="193" y="147"/>
                </a:lnTo>
                <a:lnTo>
                  <a:pt x="199" y="159"/>
                </a:lnTo>
                <a:lnTo>
                  <a:pt x="202" y="172"/>
                </a:lnTo>
                <a:lnTo>
                  <a:pt x="188" y="182"/>
                </a:lnTo>
                <a:lnTo>
                  <a:pt x="170" y="190"/>
                </a:lnTo>
                <a:lnTo>
                  <a:pt x="149" y="196"/>
                </a:lnTo>
                <a:lnTo>
                  <a:pt x="125" y="198"/>
                </a:lnTo>
                <a:lnTo>
                  <a:pt x="100" y="199"/>
                </a:lnTo>
                <a:lnTo>
                  <a:pt x="73" y="196"/>
                </a:lnTo>
                <a:lnTo>
                  <a:pt x="45" y="191"/>
                </a:lnTo>
                <a:lnTo>
                  <a:pt x="16" y="183"/>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52" name="Rectangle 27"/>
          <p:cNvSpPr>
            <a:spLocks noChangeArrowheads="1"/>
          </p:cNvSpPr>
          <p:nvPr>
            <p:custDataLst>
              <p:tags r:id="rId24"/>
            </p:custDataLst>
          </p:nvPr>
        </p:nvSpPr>
        <p:spPr bwMode="auto">
          <a:xfrm>
            <a:off x="2358449" y="339400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a:t>
            </a:r>
          </a:p>
        </p:txBody>
      </p:sp>
      <p:sp>
        <p:nvSpPr>
          <p:cNvPr id="52253" name="Rectangle 28"/>
          <p:cNvSpPr>
            <a:spLocks noChangeArrowheads="1"/>
          </p:cNvSpPr>
          <p:nvPr>
            <p:custDataLst>
              <p:tags r:id="rId25"/>
            </p:custDataLst>
          </p:nvPr>
        </p:nvSpPr>
        <p:spPr bwMode="auto">
          <a:xfrm>
            <a:off x="4107874" y="2241483"/>
            <a:ext cx="239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Times New Roman" pitchFamily="18" charset="0"/>
                <a:cs typeface="Arial" charset="0"/>
              </a:rPr>
              <a:t>-</a:t>
            </a:r>
          </a:p>
        </p:txBody>
      </p:sp>
      <p:sp>
        <p:nvSpPr>
          <p:cNvPr id="52254" name="Rectangle 29"/>
          <p:cNvSpPr>
            <a:spLocks noChangeArrowheads="1"/>
          </p:cNvSpPr>
          <p:nvPr>
            <p:custDataLst>
              <p:tags r:id="rId26"/>
            </p:custDataLst>
          </p:nvPr>
        </p:nvSpPr>
        <p:spPr bwMode="auto">
          <a:xfrm>
            <a:off x="854292" y="4892608"/>
            <a:ext cx="239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Times New Roman" pitchFamily="18" charset="0"/>
                <a:cs typeface="Arial" charset="0"/>
              </a:rPr>
              <a:t>-</a:t>
            </a:r>
          </a:p>
        </p:txBody>
      </p:sp>
      <p:sp>
        <p:nvSpPr>
          <p:cNvPr id="52255" name="Freeform 30"/>
          <p:cNvSpPr>
            <a:spLocks/>
          </p:cNvSpPr>
          <p:nvPr>
            <p:custDataLst>
              <p:tags r:id="rId27"/>
            </p:custDataLst>
          </p:nvPr>
        </p:nvSpPr>
        <p:spPr bwMode="auto">
          <a:xfrm>
            <a:off x="7184449" y="2637565"/>
            <a:ext cx="1512887" cy="644525"/>
          </a:xfrm>
          <a:custGeom>
            <a:avLst/>
            <a:gdLst>
              <a:gd name="T0" fmla="*/ 0 w 953"/>
              <a:gd name="T1" fmla="*/ 1020664075 h 406"/>
              <a:gd name="T2" fmla="*/ 93244957 w 953"/>
              <a:gd name="T3" fmla="*/ 897175625 h 406"/>
              <a:gd name="T4" fmla="*/ 181451190 w 953"/>
              <a:gd name="T5" fmla="*/ 776208125 h 406"/>
              <a:gd name="T6" fmla="*/ 267136474 w 953"/>
              <a:gd name="T7" fmla="*/ 665321250 h 406"/>
              <a:gd name="T8" fmla="*/ 342741137 w 953"/>
              <a:gd name="T9" fmla="*/ 572076263 h 406"/>
              <a:gd name="T10" fmla="*/ 408265178 w 953"/>
              <a:gd name="T11" fmla="*/ 498990938 h 406"/>
              <a:gd name="T12" fmla="*/ 466227958 w 953"/>
              <a:gd name="T13" fmla="*/ 438507188 h 406"/>
              <a:gd name="T14" fmla="*/ 519152016 w 953"/>
              <a:gd name="T15" fmla="*/ 390625013 h 406"/>
              <a:gd name="T16" fmla="*/ 572074486 w 953"/>
              <a:gd name="T17" fmla="*/ 347781563 h 406"/>
              <a:gd name="T18" fmla="*/ 627517905 w 953"/>
              <a:gd name="T19" fmla="*/ 309980013 h 406"/>
              <a:gd name="T20" fmla="*/ 677921013 w 953"/>
              <a:gd name="T21" fmla="*/ 284778450 h 406"/>
              <a:gd name="T22" fmla="*/ 733364433 w 953"/>
              <a:gd name="T23" fmla="*/ 259576888 h 406"/>
              <a:gd name="T24" fmla="*/ 798888473 w 953"/>
              <a:gd name="T25" fmla="*/ 236894688 h 406"/>
              <a:gd name="T26" fmla="*/ 866933463 w 953"/>
              <a:gd name="T27" fmla="*/ 206652813 h 406"/>
              <a:gd name="T28" fmla="*/ 934976866 w 953"/>
              <a:gd name="T29" fmla="*/ 178931888 h 406"/>
              <a:gd name="T30" fmla="*/ 975299353 w 953"/>
              <a:gd name="T31" fmla="*/ 163810950 h 406"/>
              <a:gd name="T32" fmla="*/ 1020662150 w 953"/>
              <a:gd name="T33" fmla="*/ 151209375 h 406"/>
              <a:gd name="T34" fmla="*/ 1076105569 w 953"/>
              <a:gd name="T35" fmla="*/ 136088438 h 406"/>
              <a:gd name="T36" fmla="*/ 1141629610 w 953"/>
              <a:gd name="T37" fmla="*/ 120967500 h 406"/>
              <a:gd name="T38" fmla="*/ 1222274584 w 953"/>
              <a:gd name="T39" fmla="*/ 108367513 h 406"/>
              <a:gd name="T40" fmla="*/ 1318040489 w 953"/>
              <a:gd name="T41" fmla="*/ 90725625 h 406"/>
              <a:gd name="T42" fmla="*/ 1423887017 w 953"/>
              <a:gd name="T43" fmla="*/ 75604688 h 406"/>
              <a:gd name="T44" fmla="*/ 1537294804 w 953"/>
              <a:gd name="T45" fmla="*/ 57964388 h 406"/>
              <a:gd name="T46" fmla="*/ 1648181643 w 953"/>
              <a:gd name="T47" fmla="*/ 42843450 h 406"/>
              <a:gd name="T48" fmla="*/ 1756547532 w 953"/>
              <a:gd name="T49" fmla="*/ 30241875 h 406"/>
              <a:gd name="T50" fmla="*/ 1857353749 w 953"/>
              <a:gd name="T51" fmla="*/ 20161250 h 406"/>
              <a:gd name="T52" fmla="*/ 1943039033 w 953"/>
              <a:gd name="T53" fmla="*/ 10080625 h 406"/>
              <a:gd name="T54" fmla="*/ 2018643695 w 953"/>
              <a:gd name="T55" fmla="*/ 5040313 h 406"/>
              <a:gd name="T56" fmla="*/ 2084167736 w 953"/>
              <a:gd name="T57" fmla="*/ 2520950 h 406"/>
              <a:gd name="T58" fmla="*/ 2147172415 w 953"/>
              <a:gd name="T59" fmla="*/ 0 h 406"/>
              <a:gd name="T60" fmla="*/ 2147483647 w 953"/>
              <a:gd name="T61" fmla="*/ 0 h 406"/>
              <a:gd name="T62" fmla="*/ 2147483647 w 953"/>
              <a:gd name="T63" fmla="*/ 2520950 h 406"/>
              <a:gd name="T64" fmla="*/ 2147483647 w 953"/>
              <a:gd name="T65" fmla="*/ 10080625 h 4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53" h="406">
                <a:moveTo>
                  <a:pt x="0" y="405"/>
                </a:moveTo>
                <a:lnTo>
                  <a:pt x="37" y="356"/>
                </a:lnTo>
                <a:lnTo>
                  <a:pt x="72" y="308"/>
                </a:lnTo>
                <a:lnTo>
                  <a:pt x="106" y="264"/>
                </a:lnTo>
                <a:lnTo>
                  <a:pt x="136" y="227"/>
                </a:lnTo>
                <a:lnTo>
                  <a:pt x="162" y="198"/>
                </a:lnTo>
                <a:lnTo>
                  <a:pt x="185" y="174"/>
                </a:lnTo>
                <a:lnTo>
                  <a:pt x="206" y="155"/>
                </a:lnTo>
                <a:lnTo>
                  <a:pt x="227" y="138"/>
                </a:lnTo>
                <a:lnTo>
                  <a:pt x="249" y="123"/>
                </a:lnTo>
                <a:lnTo>
                  <a:pt x="269" y="113"/>
                </a:lnTo>
                <a:lnTo>
                  <a:pt x="291" y="103"/>
                </a:lnTo>
                <a:lnTo>
                  <a:pt x="317" y="94"/>
                </a:lnTo>
                <a:lnTo>
                  <a:pt x="344" y="82"/>
                </a:lnTo>
                <a:lnTo>
                  <a:pt x="371" y="71"/>
                </a:lnTo>
                <a:lnTo>
                  <a:pt x="387" y="65"/>
                </a:lnTo>
                <a:lnTo>
                  <a:pt x="405" y="60"/>
                </a:lnTo>
                <a:lnTo>
                  <a:pt x="427" y="54"/>
                </a:lnTo>
                <a:lnTo>
                  <a:pt x="453" y="48"/>
                </a:lnTo>
                <a:lnTo>
                  <a:pt x="485" y="43"/>
                </a:lnTo>
                <a:lnTo>
                  <a:pt x="523" y="36"/>
                </a:lnTo>
                <a:lnTo>
                  <a:pt x="565" y="30"/>
                </a:lnTo>
                <a:lnTo>
                  <a:pt x="610" y="23"/>
                </a:lnTo>
                <a:lnTo>
                  <a:pt x="654" y="17"/>
                </a:lnTo>
                <a:lnTo>
                  <a:pt x="697" y="12"/>
                </a:lnTo>
                <a:lnTo>
                  <a:pt x="737" y="8"/>
                </a:lnTo>
                <a:lnTo>
                  <a:pt x="771" y="4"/>
                </a:lnTo>
                <a:lnTo>
                  <a:pt x="801" y="2"/>
                </a:lnTo>
                <a:lnTo>
                  <a:pt x="827" y="1"/>
                </a:lnTo>
                <a:lnTo>
                  <a:pt x="852" y="0"/>
                </a:lnTo>
                <a:lnTo>
                  <a:pt x="874" y="0"/>
                </a:lnTo>
                <a:lnTo>
                  <a:pt x="915" y="1"/>
                </a:lnTo>
                <a:lnTo>
                  <a:pt x="952" y="4"/>
                </a:lnTo>
              </a:path>
            </a:pathLst>
          </a:custGeom>
          <a:noFill/>
          <a:ln w="254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56" name="Rectangle 31"/>
          <p:cNvSpPr>
            <a:spLocks noChangeArrowheads="1"/>
          </p:cNvSpPr>
          <p:nvPr>
            <p:custDataLst>
              <p:tags r:id="rId28"/>
            </p:custDataLst>
          </p:nvPr>
        </p:nvSpPr>
        <p:spPr bwMode="auto">
          <a:xfrm>
            <a:off x="6922217" y="3807969"/>
            <a:ext cx="3125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A</a:t>
            </a:r>
          </a:p>
        </p:txBody>
      </p:sp>
      <p:sp>
        <p:nvSpPr>
          <p:cNvPr id="52257" name="Rectangle 32"/>
          <p:cNvSpPr>
            <a:spLocks noChangeArrowheads="1"/>
          </p:cNvSpPr>
          <p:nvPr>
            <p:custDataLst>
              <p:tags r:id="rId29"/>
            </p:custDataLst>
          </p:nvPr>
        </p:nvSpPr>
        <p:spPr bwMode="auto">
          <a:xfrm>
            <a:off x="7971849" y="2343877"/>
            <a:ext cx="300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Times New Roman" pitchFamily="18" charset="0"/>
                <a:cs typeface="Arial" charset="0"/>
              </a:rPr>
              <a:t>C</a:t>
            </a:r>
          </a:p>
        </p:txBody>
      </p:sp>
      <p:sp>
        <p:nvSpPr>
          <p:cNvPr id="36" name="Rectangle 23"/>
          <p:cNvSpPr>
            <a:spLocks noChangeArrowheads="1"/>
          </p:cNvSpPr>
          <p:nvPr>
            <p:custDataLst>
              <p:tags r:id="rId30"/>
            </p:custDataLst>
          </p:nvPr>
        </p:nvSpPr>
        <p:spPr bwMode="auto">
          <a:xfrm>
            <a:off x="1775128" y="5549039"/>
            <a:ext cx="354265"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dirty="0">
                <a:solidFill>
                  <a:schemeClr val="tx1"/>
                </a:solidFill>
                <a:latin typeface="Times New Roman" pitchFamily="18" charset="0"/>
                <a:cs typeface="Arial" charset="0"/>
              </a:rPr>
              <a:t>-/o</a:t>
            </a:r>
          </a:p>
        </p:txBody>
      </p:sp>
      <p:sp>
        <p:nvSpPr>
          <p:cNvPr id="2" name="ZoneTexte 1"/>
          <p:cNvSpPr txBox="1"/>
          <p:nvPr>
            <p:custDataLst>
              <p:tags r:id="rId31"/>
            </p:custDataLst>
          </p:nvPr>
        </p:nvSpPr>
        <p:spPr>
          <a:xfrm>
            <a:off x="2367692" y="3177076"/>
            <a:ext cx="290464" cy="369332"/>
          </a:xfrm>
          <a:prstGeom prst="rect">
            <a:avLst/>
          </a:prstGeom>
          <a:noFill/>
        </p:spPr>
        <p:txBody>
          <a:bodyPr wrap="none" rtlCol="0">
            <a:spAutoFit/>
          </a:bodyPr>
          <a:lstStyle/>
          <a:p>
            <a:r>
              <a:rPr lang="fr-FR" dirty="0"/>
              <a:t>S</a:t>
            </a:r>
          </a:p>
        </p:txBody>
      </p:sp>
      <p:sp>
        <p:nvSpPr>
          <p:cNvPr id="38" name="Titre 1"/>
          <p:cNvSpPr txBox="1">
            <a:spLocks/>
          </p:cNvSpPr>
          <p:nvPr>
            <p:custDataLst>
              <p:tags r:id="rId32"/>
            </p:custDataLst>
          </p:nvPr>
        </p:nvSpPr>
        <p:spPr>
          <a:xfrm>
            <a:off x="107504" y="145821"/>
            <a:ext cx="8928992" cy="729734"/>
          </a:xfrm>
          <a:prstGeom prst="rect">
            <a:avLst/>
          </a:prstGeom>
        </p:spPr>
        <p:txBody>
          <a:bodyPr/>
          <a:lstStyle>
            <a:lvl1pPr algn="l" rtl="0" eaLnBrk="1" latinLnBrk="0" hangingPunct="1">
              <a:spcBef>
                <a:spcPct val="0"/>
              </a:spcBef>
              <a:buNone/>
              <a:defRPr lang="fr-FR" sz="3200" kern="1200">
                <a:solidFill>
                  <a:schemeClr val="tx2"/>
                </a:solidFill>
                <a:latin typeface="+mj-lt"/>
                <a:ea typeface="+mj-ea"/>
                <a:cs typeface="+mj-cs"/>
              </a:defRPr>
            </a:lvl1pPr>
          </a:lstStyle>
          <a:p>
            <a:pPr algn="ctr"/>
            <a:r>
              <a:rPr lang="fr-FR" sz="2900" dirty="0"/>
              <a:t>Le Diagramme d’influence ou diagramme causal</a:t>
            </a:r>
          </a:p>
        </p:txBody>
      </p:sp>
      <p:sp>
        <p:nvSpPr>
          <p:cNvPr id="3" name="Espace réservé du numéro de diapositive 2"/>
          <p:cNvSpPr>
            <a:spLocks noGrp="1"/>
          </p:cNvSpPr>
          <p:nvPr>
            <p:ph type="sldNum" sz="quarter" idx="12"/>
            <p:custDataLst>
              <p:tags r:id="rId33"/>
            </p:custDataLst>
          </p:nvPr>
        </p:nvSpPr>
        <p:spPr/>
        <p:txBody>
          <a:bodyPr/>
          <a:lstStyle/>
          <a:p>
            <a:fld id="{D4B5ADC2-7248-4799-8E52-477E151C3EE9}" type="slidenum">
              <a:rPr lang="fr-FR" sz="1400" b="1" smtClean="0">
                <a:solidFill>
                  <a:srgbClr val="FFFFFF"/>
                </a:solidFill>
              </a:rPr>
              <a:pPr/>
              <a:t>15</a:t>
            </a:fld>
            <a:endParaRPr lang="fr-FR"/>
          </a:p>
        </p:txBody>
      </p:sp>
      <p:sp>
        <p:nvSpPr>
          <p:cNvPr id="4" name="Forme libre 3"/>
          <p:cNvSpPr/>
          <p:nvPr>
            <p:custDataLst>
              <p:tags r:id="rId34"/>
            </p:custDataLst>
          </p:nvPr>
        </p:nvSpPr>
        <p:spPr>
          <a:xfrm>
            <a:off x="5733143" y="3251200"/>
            <a:ext cx="1465943" cy="1451429"/>
          </a:xfrm>
          <a:custGeom>
            <a:avLst/>
            <a:gdLst>
              <a:gd name="connsiteX0" fmla="*/ 0 w 1465943"/>
              <a:gd name="connsiteY0" fmla="*/ 1451429 h 1451429"/>
              <a:gd name="connsiteX1" fmla="*/ 914400 w 1465943"/>
              <a:gd name="connsiteY1" fmla="*/ 986971 h 1451429"/>
              <a:gd name="connsiteX2" fmla="*/ 1465943 w 1465943"/>
              <a:gd name="connsiteY2" fmla="*/ 0 h 1451429"/>
            </a:gdLst>
            <a:ahLst/>
            <a:cxnLst>
              <a:cxn ang="0">
                <a:pos x="connsiteX0" y="connsiteY0"/>
              </a:cxn>
              <a:cxn ang="0">
                <a:pos x="connsiteX1" y="connsiteY1"/>
              </a:cxn>
              <a:cxn ang="0">
                <a:pos x="connsiteX2" y="connsiteY2"/>
              </a:cxn>
            </a:cxnLst>
            <a:rect l="l" t="t" r="r" b="b"/>
            <a:pathLst>
              <a:path w="1465943" h="1451429">
                <a:moveTo>
                  <a:pt x="0" y="1451429"/>
                </a:moveTo>
                <a:cubicBezTo>
                  <a:pt x="335038" y="1340152"/>
                  <a:pt x="670076" y="1228876"/>
                  <a:pt x="914400" y="986971"/>
                </a:cubicBezTo>
                <a:cubicBezTo>
                  <a:pt x="1158724" y="745066"/>
                  <a:pt x="1312333" y="372533"/>
                  <a:pt x="1465943" y="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custDataLst>
              <p:tags r:id="rId35"/>
            </p:custDataLst>
          </p:nvPr>
        </p:nvSpPr>
        <p:spPr>
          <a:xfrm flipH="1">
            <a:off x="3012500" y="788311"/>
            <a:ext cx="3461270" cy="369332"/>
          </a:xfrm>
          <a:prstGeom prst="rect">
            <a:avLst/>
          </a:prstGeom>
          <a:noFill/>
        </p:spPr>
        <p:txBody>
          <a:bodyPr wrap="square" rtlCol="0">
            <a:spAutoFit/>
          </a:bodyPr>
          <a:lstStyle/>
          <a:p>
            <a:r>
              <a:rPr lang="fr-FR" dirty="0"/>
              <a:t>Tension et course aux armements </a:t>
            </a:r>
          </a:p>
        </p:txBody>
      </p:sp>
    </p:spTree>
    <p:extLst>
      <p:ext uri="{BB962C8B-B14F-4D97-AF65-F5344CB8AC3E}">
        <p14:creationId xmlns:p14="http://schemas.microsoft.com/office/powerpoint/2010/main" val="31875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2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2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2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2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2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22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2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2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2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25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22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25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22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224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223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225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225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225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225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225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2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p:bldP spid="52230" grpId="0"/>
      <p:bldP spid="52231" grpId="0"/>
      <p:bldP spid="52232" grpId="0" animBg="1"/>
      <p:bldP spid="52233" grpId="0" animBg="1"/>
      <p:bldP spid="52234" grpId="0" animBg="1"/>
      <p:bldP spid="52235" grpId="0" animBg="1"/>
      <p:bldP spid="52236" grpId="0" animBg="1"/>
      <p:bldP spid="52237" grpId="0" animBg="1"/>
      <p:bldP spid="52238" grpId="0" animBg="1"/>
      <p:bldP spid="52239" grpId="0" animBg="1"/>
      <p:bldP spid="52241" grpId="0"/>
      <p:bldP spid="52242" grpId="0"/>
      <p:bldP spid="52243" grpId="0"/>
      <p:bldP spid="52244" grpId="0"/>
      <p:bldP spid="52245" grpId="0"/>
      <p:bldP spid="52246" grpId="0"/>
      <p:bldP spid="52247" grpId="0" animBg="1"/>
      <p:bldP spid="52248" grpId="0"/>
      <p:bldP spid="52250" grpId="0" animBg="1"/>
      <p:bldP spid="52251" grpId="0" animBg="1"/>
      <p:bldP spid="52252" grpId="0"/>
      <p:bldP spid="52253" grpId="0"/>
      <p:bldP spid="52254" grpId="0"/>
      <p:bldP spid="52255" grpId="0" animBg="1"/>
      <p:bldP spid="52256" grpId="0"/>
      <p:bldP spid="52257" grpId="0"/>
      <p:bldP spid="36" grpId="0"/>
      <p:bldP spid="2" grpId="0"/>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custDataLst>
              <p:tags r:id="rId1"/>
            </p:custDataLst>
          </p:nvPr>
        </p:nvSpPr>
        <p:spPr>
          <a:xfrm>
            <a:off x="392113" y="31766"/>
            <a:ext cx="8153400" cy="636553"/>
          </a:xfrm>
        </p:spPr>
        <p:txBody>
          <a:bodyPr>
            <a:normAutofit/>
          </a:bodyPr>
          <a:lstStyle/>
          <a:p>
            <a:pPr algn="ctr"/>
            <a:r>
              <a:rPr lang="fr-FR" altLang="fr-FR" sz="2900" dirty="0"/>
              <a:t>L’effet de bord : des exemples</a:t>
            </a:r>
          </a:p>
        </p:txBody>
      </p:sp>
      <p:sp>
        <p:nvSpPr>
          <p:cNvPr id="96260" name="Text Box 4"/>
          <p:cNvSpPr txBox="1">
            <a:spLocks noChangeArrowheads="1"/>
          </p:cNvSpPr>
          <p:nvPr>
            <p:custDataLst>
              <p:tags r:id="rId2"/>
            </p:custDataLst>
          </p:nvPr>
        </p:nvSpPr>
        <p:spPr bwMode="auto">
          <a:xfrm>
            <a:off x="4211638" y="1412875"/>
            <a:ext cx="8143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Budget</a:t>
            </a:r>
          </a:p>
          <a:p>
            <a:pPr algn="ctr">
              <a:buFontTx/>
              <a:buNone/>
            </a:pPr>
            <a:r>
              <a:rPr lang="fr-FR" altLang="fr-FR" sz="1400" b="0" dirty="0">
                <a:solidFill>
                  <a:schemeClr val="tx1"/>
                </a:solidFill>
                <a:latin typeface="Verdana" pitchFamily="34" charset="0"/>
              </a:rPr>
              <a:t>R&amp;D</a:t>
            </a:r>
          </a:p>
        </p:txBody>
      </p:sp>
      <p:sp>
        <p:nvSpPr>
          <p:cNvPr id="96261" name="Text Box 5"/>
          <p:cNvSpPr txBox="1">
            <a:spLocks noChangeArrowheads="1"/>
          </p:cNvSpPr>
          <p:nvPr>
            <p:custDataLst>
              <p:tags r:id="rId3"/>
            </p:custDataLst>
          </p:nvPr>
        </p:nvSpPr>
        <p:spPr bwMode="auto">
          <a:xfrm>
            <a:off x="3203575" y="2852738"/>
            <a:ext cx="18621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Nouveaux produits</a:t>
            </a:r>
          </a:p>
          <a:p>
            <a:pPr algn="ctr">
              <a:buFontTx/>
              <a:buNone/>
            </a:pPr>
            <a:r>
              <a:rPr lang="fr-FR" altLang="fr-FR" sz="1400" b="0" dirty="0">
                <a:solidFill>
                  <a:schemeClr val="tx1"/>
                </a:solidFill>
                <a:latin typeface="Verdana" pitchFamily="34" charset="0"/>
              </a:rPr>
              <a:t>(innovation)</a:t>
            </a:r>
          </a:p>
        </p:txBody>
      </p:sp>
      <p:sp>
        <p:nvSpPr>
          <p:cNvPr id="96262" name="Text Box 6"/>
          <p:cNvSpPr txBox="1">
            <a:spLocks noChangeArrowheads="1"/>
          </p:cNvSpPr>
          <p:nvPr>
            <p:custDataLst>
              <p:tags r:id="rId4"/>
            </p:custDataLst>
          </p:nvPr>
        </p:nvSpPr>
        <p:spPr bwMode="auto">
          <a:xfrm>
            <a:off x="2268538" y="1916113"/>
            <a:ext cx="939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Revenus</a:t>
            </a:r>
          </a:p>
          <a:p>
            <a:pPr algn="ctr">
              <a:buFontTx/>
              <a:buNone/>
            </a:pPr>
            <a:r>
              <a:rPr lang="fr-FR" altLang="fr-FR" sz="1400" b="0" dirty="0">
                <a:solidFill>
                  <a:schemeClr val="tx1"/>
                </a:solidFill>
                <a:latin typeface="Verdana" pitchFamily="34" charset="0"/>
              </a:rPr>
              <a:t>ventes</a:t>
            </a:r>
          </a:p>
        </p:txBody>
      </p:sp>
      <p:sp>
        <p:nvSpPr>
          <p:cNvPr id="96263" name="Text Box 7"/>
          <p:cNvSpPr txBox="1">
            <a:spLocks noChangeArrowheads="1"/>
          </p:cNvSpPr>
          <p:nvPr>
            <p:custDataLst>
              <p:tags r:id="rId5"/>
            </p:custDataLst>
          </p:nvPr>
        </p:nvSpPr>
        <p:spPr bwMode="auto">
          <a:xfrm>
            <a:off x="5653088" y="765175"/>
            <a:ext cx="1330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dirty="0">
                <a:solidFill>
                  <a:schemeClr val="tx1"/>
                </a:solidFill>
                <a:latin typeface="Verdana" pitchFamily="34" charset="0"/>
              </a:rPr>
              <a:t>Recrutement</a:t>
            </a:r>
          </a:p>
        </p:txBody>
      </p:sp>
      <p:sp>
        <p:nvSpPr>
          <p:cNvPr id="96264" name="Text Box 8"/>
          <p:cNvSpPr txBox="1">
            <a:spLocks noChangeArrowheads="1"/>
          </p:cNvSpPr>
          <p:nvPr>
            <p:custDataLst>
              <p:tags r:id="rId6"/>
            </p:custDataLst>
          </p:nvPr>
        </p:nvSpPr>
        <p:spPr bwMode="auto">
          <a:xfrm>
            <a:off x="7235825" y="1412875"/>
            <a:ext cx="1309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Taille équipe</a:t>
            </a:r>
          </a:p>
          <a:p>
            <a:pPr algn="ctr">
              <a:buFontTx/>
              <a:buNone/>
            </a:pPr>
            <a:r>
              <a:rPr lang="fr-FR" altLang="fr-FR" sz="1400" b="0" dirty="0">
                <a:solidFill>
                  <a:schemeClr val="tx1"/>
                </a:solidFill>
                <a:latin typeface="Verdana" pitchFamily="34" charset="0"/>
              </a:rPr>
              <a:t>d’ingénieurs</a:t>
            </a:r>
          </a:p>
        </p:txBody>
      </p:sp>
      <p:sp>
        <p:nvSpPr>
          <p:cNvPr id="96265" name="Text Box 9"/>
          <p:cNvSpPr txBox="1">
            <a:spLocks noChangeArrowheads="1"/>
          </p:cNvSpPr>
          <p:nvPr>
            <p:custDataLst>
              <p:tags r:id="rId7"/>
            </p:custDataLst>
          </p:nvPr>
        </p:nvSpPr>
        <p:spPr bwMode="auto">
          <a:xfrm>
            <a:off x="6732588" y="2565400"/>
            <a:ext cx="22621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Complexité du</a:t>
            </a:r>
          </a:p>
          <a:p>
            <a:pPr algn="ctr">
              <a:buFontTx/>
              <a:buNone/>
            </a:pPr>
            <a:r>
              <a:rPr lang="fr-FR" altLang="fr-FR" sz="1400" b="0" dirty="0">
                <a:solidFill>
                  <a:schemeClr val="tx1"/>
                </a:solidFill>
                <a:latin typeface="Verdana" pitchFamily="34" charset="0"/>
              </a:rPr>
              <a:t>Management</a:t>
            </a:r>
          </a:p>
          <a:p>
            <a:pPr algn="ctr">
              <a:buFontTx/>
              <a:buNone/>
            </a:pPr>
            <a:r>
              <a:rPr lang="fr-FR" altLang="fr-FR" sz="1400" b="0" dirty="0">
                <a:solidFill>
                  <a:schemeClr val="tx1"/>
                </a:solidFill>
                <a:latin typeface="Verdana" pitchFamily="34" charset="0"/>
              </a:rPr>
              <a:t>(couplage des équipes)</a:t>
            </a:r>
          </a:p>
        </p:txBody>
      </p:sp>
      <p:sp>
        <p:nvSpPr>
          <p:cNvPr id="96266" name="Text Box 10"/>
          <p:cNvSpPr txBox="1">
            <a:spLocks noChangeArrowheads="1"/>
          </p:cNvSpPr>
          <p:nvPr>
            <p:custDataLst>
              <p:tags r:id="rId8"/>
            </p:custDataLst>
          </p:nvPr>
        </p:nvSpPr>
        <p:spPr bwMode="auto">
          <a:xfrm>
            <a:off x="5219700" y="3716338"/>
            <a:ext cx="18383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Temps consacré</a:t>
            </a:r>
          </a:p>
          <a:p>
            <a:pPr algn="ctr">
              <a:buFontTx/>
              <a:buNone/>
            </a:pPr>
            <a:r>
              <a:rPr lang="fr-FR" altLang="fr-FR" sz="1400" b="0" dirty="0">
                <a:solidFill>
                  <a:schemeClr val="tx1"/>
                </a:solidFill>
                <a:latin typeface="Verdana" pitchFamily="34" charset="0"/>
              </a:rPr>
              <a:t>au développement</a:t>
            </a:r>
          </a:p>
        </p:txBody>
      </p:sp>
      <p:cxnSp>
        <p:nvCxnSpPr>
          <p:cNvPr id="96267" name="AutoShape 11"/>
          <p:cNvCxnSpPr>
            <a:cxnSpLocks noChangeShapeType="1"/>
            <a:stCxn id="96260" idx="3"/>
            <a:endCxn id="96261" idx="3"/>
          </p:cNvCxnSpPr>
          <p:nvPr>
            <p:custDataLst>
              <p:tags r:id="rId9"/>
            </p:custDataLst>
          </p:nvPr>
        </p:nvCxnSpPr>
        <p:spPr bwMode="auto">
          <a:xfrm>
            <a:off x="5026025" y="1671638"/>
            <a:ext cx="39688" cy="1439862"/>
          </a:xfrm>
          <a:prstGeom prst="curvedConnector3">
            <a:avLst>
              <a:gd name="adj1" fmla="val 672000"/>
            </a:avLst>
          </a:prstGeom>
          <a:ln>
            <a:headEnd type="none" w="sm" len="sm"/>
            <a:tailEnd type="triangle" w="lg" len="lg"/>
          </a:ln>
        </p:spPr>
        <p:style>
          <a:lnRef idx="2">
            <a:schemeClr val="accent2"/>
          </a:lnRef>
          <a:fillRef idx="0">
            <a:schemeClr val="accent2"/>
          </a:fillRef>
          <a:effectRef idx="1">
            <a:schemeClr val="accent2"/>
          </a:effectRef>
          <a:fontRef idx="minor">
            <a:schemeClr val="tx1"/>
          </a:fontRef>
        </p:style>
      </p:cxnSp>
      <p:cxnSp>
        <p:nvCxnSpPr>
          <p:cNvPr id="96268" name="AutoShape 12"/>
          <p:cNvCxnSpPr>
            <a:cxnSpLocks noChangeShapeType="1"/>
            <a:stCxn id="96261" idx="1"/>
            <a:endCxn id="96262" idx="2"/>
          </p:cNvCxnSpPr>
          <p:nvPr>
            <p:custDataLst>
              <p:tags r:id="rId10"/>
            </p:custDataLst>
          </p:nvPr>
        </p:nvCxnSpPr>
        <p:spPr bwMode="auto">
          <a:xfrm rot="10800000">
            <a:off x="2738438" y="2433638"/>
            <a:ext cx="465137" cy="677862"/>
          </a:xfrm>
          <a:prstGeom prst="curvedConnector2">
            <a:avLst/>
          </a:prstGeom>
          <a:ln>
            <a:headEnd type="none" w="sm" len="sm"/>
            <a:tailEnd type="triangle" w="lg" len="lg"/>
          </a:ln>
        </p:spPr>
        <p:style>
          <a:lnRef idx="2">
            <a:schemeClr val="accent2"/>
          </a:lnRef>
          <a:fillRef idx="0">
            <a:schemeClr val="accent2"/>
          </a:fillRef>
          <a:effectRef idx="1">
            <a:schemeClr val="accent2"/>
          </a:effectRef>
          <a:fontRef idx="minor">
            <a:schemeClr val="tx1"/>
          </a:fontRef>
        </p:style>
      </p:cxnSp>
      <p:cxnSp>
        <p:nvCxnSpPr>
          <p:cNvPr id="96269" name="AutoShape 13"/>
          <p:cNvCxnSpPr>
            <a:cxnSpLocks noChangeShapeType="1"/>
            <a:stCxn id="96262" idx="0"/>
            <a:endCxn id="96260" idx="0"/>
          </p:cNvCxnSpPr>
          <p:nvPr>
            <p:custDataLst>
              <p:tags r:id="rId11"/>
            </p:custDataLst>
          </p:nvPr>
        </p:nvCxnSpPr>
        <p:spPr bwMode="auto">
          <a:xfrm rot="-5400000">
            <a:off x="3427413" y="723900"/>
            <a:ext cx="503238" cy="1881187"/>
          </a:xfrm>
          <a:prstGeom prst="curvedConnector3">
            <a:avLst>
              <a:gd name="adj1" fmla="val 145426"/>
            </a:avLst>
          </a:prstGeom>
          <a:ln>
            <a:headEnd type="none" w="sm" len="sm"/>
            <a:tailEnd type="triangle" w="lg" len="lg"/>
          </a:ln>
        </p:spPr>
        <p:style>
          <a:lnRef idx="2">
            <a:schemeClr val="accent2"/>
          </a:lnRef>
          <a:fillRef idx="0">
            <a:schemeClr val="accent2"/>
          </a:fillRef>
          <a:effectRef idx="1">
            <a:schemeClr val="accent2"/>
          </a:effectRef>
          <a:fontRef idx="minor">
            <a:schemeClr val="tx1"/>
          </a:fontRef>
        </p:style>
      </p:cxnSp>
      <p:cxnSp>
        <p:nvCxnSpPr>
          <p:cNvPr id="96270" name="AutoShape 14"/>
          <p:cNvCxnSpPr>
            <a:cxnSpLocks noChangeShapeType="1"/>
          </p:cNvCxnSpPr>
          <p:nvPr>
            <p:custDataLst>
              <p:tags r:id="rId12"/>
            </p:custDataLst>
          </p:nvPr>
        </p:nvCxnSpPr>
        <p:spPr bwMode="auto">
          <a:xfrm rot="-5400000">
            <a:off x="4888707" y="648491"/>
            <a:ext cx="495300" cy="1033463"/>
          </a:xfrm>
          <a:prstGeom prst="curvedConnector2">
            <a:avLst/>
          </a:prstGeom>
          <a:ln>
            <a:headEnd type="none" w="sm" len="sm"/>
            <a:tailEnd type="triangle" w="lg" len="lg"/>
          </a:ln>
        </p:spPr>
        <p:style>
          <a:lnRef idx="2">
            <a:schemeClr val="accent2"/>
          </a:lnRef>
          <a:fillRef idx="0">
            <a:schemeClr val="accent2"/>
          </a:fillRef>
          <a:effectRef idx="1">
            <a:schemeClr val="accent2"/>
          </a:effectRef>
          <a:fontRef idx="minor">
            <a:schemeClr val="tx1"/>
          </a:fontRef>
        </p:style>
      </p:cxnSp>
      <p:cxnSp>
        <p:nvCxnSpPr>
          <p:cNvPr id="96271" name="AutoShape 15"/>
          <p:cNvCxnSpPr>
            <a:cxnSpLocks noChangeShapeType="1"/>
            <a:stCxn id="96263" idx="3"/>
            <a:endCxn id="96264" idx="0"/>
          </p:cNvCxnSpPr>
          <p:nvPr>
            <p:custDataLst>
              <p:tags r:id="rId13"/>
            </p:custDataLst>
          </p:nvPr>
        </p:nvCxnSpPr>
        <p:spPr bwMode="auto">
          <a:xfrm>
            <a:off x="6983413" y="917575"/>
            <a:ext cx="908050" cy="495300"/>
          </a:xfrm>
          <a:prstGeom prst="curvedConnector2">
            <a:avLst/>
          </a:prstGeom>
          <a:ln>
            <a:headEnd type="none" w="sm" len="sm"/>
            <a:tailEnd type="triangle" w="lg" len="lg"/>
          </a:ln>
        </p:spPr>
        <p:style>
          <a:lnRef idx="2">
            <a:schemeClr val="accent2"/>
          </a:lnRef>
          <a:fillRef idx="0">
            <a:schemeClr val="accent2"/>
          </a:fillRef>
          <a:effectRef idx="1">
            <a:schemeClr val="accent2"/>
          </a:effectRef>
          <a:fontRef idx="minor">
            <a:schemeClr val="tx1"/>
          </a:fontRef>
        </p:style>
      </p:cxnSp>
      <p:cxnSp>
        <p:nvCxnSpPr>
          <p:cNvPr id="96272" name="AutoShape 16"/>
          <p:cNvCxnSpPr>
            <a:cxnSpLocks noChangeShapeType="1"/>
            <a:stCxn id="96264" idx="2"/>
            <a:endCxn id="96265" idx="0"/>
          </p:cNvCxnSpPr>
          <p:nvPr>
            <p:custDataLst>
              <p:tags r:id="rId14"/>
            </p:custDataLst>
          </p:nvPr>
        </p:nvCxnSpPr>
        <p:spPr bwMode="auto">
          <a:xfrm rot="5400000">
            <a:off x="7560469" y="2234406"/>
            <a:ext cx="635000" cy="26988"/>
          </a:xfrm>
          <a:prstGeom prst="curvedConnector3">
            <a:avLst>
              <a:gd name="adj1" fmla="val 50000"/>
            </a:avLst>
          </a:prstGeom>
          <a:ln>
            <a:headEnd type="none" w="sm" len="sm"/>
            <a:tailEnd type="triangle" w="lg" len="lg"/>
          </a:ln>
        </p:spPr>
        <p:style>
          <a:lnRef idx="2">
            <a:schemeClr val="accent2"/>
          </a:lnRef>
          <a:fillRef idx="0">
            <a:schemeClr val="accent2"/>
          </a:fillRef>
          <a:effectRef idx="1">
            <a:schemeClr val="accent2"/>
          </a:effectRef>
          <a:fontRef idx="minor">
            <a:schemeClr val="tx1"/>
          </a:fontRef>
        </p:style>
      </p:cxnSp>
      <p:cxnSp>
        <p:nvCxnSpPr>
          <p:cNvPr id="96273" name="AutoShape 17"/>
          <p:cNvCxnSpPr>
            <a:cxnSpLocks noChangeShapeType="1"/>
            <a:stCxn id="96265" idx="2"/>
            <a:endCxn id="96266" idx="3"/>
          </p:cNvCxnSpPr>
          <p:nvPr>
            <p:custDataLst>
              <p:tags r:id="rId15"/>
            </p:custDataLst>
          </p:nvPr>
        </p:nvCxnSpPr>
        <p:spPr bwMode="auto">
          <a:xfrm rot="5400000">
            <a:off x="7121525" y="3232150"/>
            <a:ext cx="679450" cy="806450"/>
          </a:xfrm>
          <a:prstGeom prst="curvedConnector2">
            <a:avLst/>
          </a:prstGeom>
          <a:ln>
            <a:headEnd type="none" w="sm" len="sm"/>
            <a:tailEnd type="triangle" w="lg" len="lg"/>
          </a:ln>
        </p:spPr>
        <p:style>
          <a:lnRef idx="3">
            <a:schemeClr val="accent3"/>
          </a:lnRef>
          <a:fillRef idx="0">
            <a:schemeClr val="accent3"/>
          </a:fillRef>
          <a:effectRef idx="2">
            <a:schemeClr val="accent3"/>
          </a:effectRef>
          <a:fontRef idx="minor">
            <a:schemeClr val="tx1"/>
          </a:fontRef>
        </p:style>
      </p:cxnSp>
      <p:cxnSp>
        <p:nvCxnSpPr>
          <p:cNvPr id="96274" name="AutoShape 18"/>
          <p:cNvCxnSpPr>
            <a:cxnSpLocks noChangeShapeType="1"/>
            <a:stCxn id="96266" idx="1"/>
            <a:endCxn id="96261" idx="2"/>
          </p:cNvCxnSpPr>
          <p:nvPr>
            <p:custDataLst>
              <p:tags r:id="rId16"/>
            </p:custDataLst>
          </p:nvPr>
        </p:nvCxnSpPr>
        <p:spPr bwMode="auto">
          <a:xfrm rot="10800000">
            <a:off x="4135438" y="3370263"/>
            <a:ext cx="1084262" cy="604837"/>
          </a:xfrm>
          <a:prstGeom prst="curvedConnector2">
            <a:avLst/>
          </a:prstGeom>
          <a:ln>
            <a:headEnd type="none" w="sm" len="sm"/>
            <a:tailEnd type="triangle" w="lg" len="lg"/>
          </a:ln>
        </p:spPr>
        <p:style>
          <a:lnRef idx="2">
            <a:schemeClr val="accent2"/>
          </a:lnRef>
          <a:fillRef idx="0">
            <a:schemeClr val="accent2"/>
          </a:fillRef>
          <a:effectRef idx="1">
            <a:schemeClr val="accent2"/>
          </a:effectRef>
          <a:fontRef idx="minor">
            <a:schemeClr val="tx1"/>
          </a:fontRef>
        </p:style>
      </p:cxnSp>
      <p:sp>
        <p:nvSpPr>
          <p:cNvPr id="96275" name="Line 19"/>
          <p:cNvSpPr>
            <a:spLocks noChangeShapeType="1"/>
          </p:cNvSpPr>
          <p:nvPr>
            <p:custDataLst>
              <p:tags r:id="rId17"/>
            </p:custDataLst>
          </p:nvPr>
        </p:nvSpPr>
        <p:spPr bwMode="auto">
          <a:xfrm flipV="1">
            <a:off x="844550" y="4443413"/>
            <a:ext cx="0" cy="1728787"/>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96276" name="Line 20"/>
          <p:cNvSpPr>
            <a:spLocks noChangeShapeType="1"/>
          </p:cNvSpPr>
          <p:nvPr>
            <p:custDataLst>
              <p:tags r:id="rId18"/>
            </p:custDataLst>
          </p:nvPr>
        </p:nvSpPr>
        <p:spPr bwMode="auto">
          <a:xfrm>
            <a:off x="844550" y="6172200"/>
            <a:ext cx="1873250" cy="0"/>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96277" name="Text Box 21"/>
          <p:cNvSpPr txBox="1">
            <a:spLocks noChangeArrowheads="1"/>
          </p:cNvSpPr>
          <p:nvPr>
            <p:custDataLst>
              <p:tags r:id="rId19"/>
            </p:custDataLst>
          </p:nvPr>
        </p:nvSpPr>
        <p:spPr bwMode="auto">
          <a:xfrm>
            <a:off x="2411413" y="6237288"/>
            <a:ext cx="733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chemeClr val="tx1"/>
                </a:solidFill>
                <a:latin typeface="Verdana" pitchFamily="34" charset="0"/>
              </a:rPr>
              <a:t>temps</a:t>
            </a:r>
          </a:p>
        </p:txBody>
      </p:sp>
      <p:sp>
        <p:nvSpPr>
          <p:cNvPr id="96278" name="Text Box 22"/>
          <p:cNvSpPr txBox="1">
            <a:spLocks noChangeArrowheads="1"/>
          </p:cNvSpPr>
          <p:nvPr>
            <p:custDataLst>
              <p:tags r:id="rId20"/>
            </p:custDataLst>
          </p:nvPr>
        </p:nvSpPr>
        <p:spPr bwMode="auto">
          <a:xfrm>
            <a:off x="877888" y="4379913"/>
            <a:ext cx="417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chemeClr val="tx1"/>
                </a:solidFill>
                <a:latin typeface="Verdana" pitchFamily="34" charset="0"/>
              </a:rPr>
              <a:t>K€</a:t>
            </a:r>
          </a:p>
        </p:txBody>
      </p:sp>
      <p:sp>
        <p:nvSpPr>
          <p:cNvPr id="96279" name="Line 23"/>
          <p:cNvSpPr>
            <a:spLocks noChangeShapeType="1"/>
          </p:cNvSpPr>
          <p:nvPr>
            <p:custDataLst>
              <p:tags r:id="rId21"/>
            </p:custDataLst>
          </p:nvPr>
        </p:nvSpPr>
        <p:spPr bwMode="auto">
          <a:xfrm flipV="1">
            <a:off x="3581400" y="4443413"/>
            <a:ext cx="0" cy="1728787"/>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96280" name="Line 24"/>
          <p:cNvSpPr>
            <a:spLocks noChangeShapeType="1"/>
          </p:cNvSpPr>
          <p:nvPr>
            <p:custDataLst>
              <p:tags r:id="rId22"/>
            </p:custDataLst>
          </p:nvPr>
        </p:nvSpPr>
        <p:spPr bwMode="auto">
          <a:xfrm>
            <a:off x="3581400" y="6172200"/>
            <a:ext cx="1873250" cy="0"/>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96281" name="Text Box 25"/>
          <p:cNvSpPr txBox="1">
            <a:spLocks noChangeArrowheads="1"/>
          </p:cNvSpPr>
          <p:nvPr>
            <p:custDataLst>
              <p:tags r:id="rId23"/>
            </p:custDataLst>
          </p:nvPr>
        </p:nvSpPr>
        <p:spPr bwMode="auto">
          <a:xfrm>
            <a:off x="5148263" y="6237288"/>
            <a:ext cx="733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chemeClr val="tx1"/>
                </a:solidFill>
                <a:latin typeface="Verdana" pitchFamily="34" charset="0"/>
              </a:rPr>
              <a:t>temps</a:t>
            </a:r>
          </a:p>
        </p:txBody>
      </p:sp>
      <p:sp>
        <p:nvSpPr>
          <p:cNvPr id="96282" name="Text Box 26"/>
          <p:cNvSpPr txBox="1">
            <a:spLocks noChangeArrowheads="1"/>
          </p:cNvSpPr>
          <p:nvPr>
            <p:custDataLst>
              <p:tags r:id="rId24"/>
            </p:custDataLst>
          </p:nvPr>
        </p:nvSpPr>
        <p:spPr bwMode="auto">
          <a:xfrm>
            <a:off x="3581400" y="4227513"/>
            <a:ext cx="608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chemeClr val="tx1"/>
                </a:solidFill>
                <a:latin typeface="Verdana" pitchFamily="34" charset="0"/>
              </a:rPr>
              <a:t>Nbre</a:t>
            </a:r>
          </a:p>
        </p:txBody>
      </p:sp>
      <p:sp>
        <p:nvSpPr>
          <p:cNvPr id="96283" name="Text Box 28"/>
          <p:cNvSpPr txBox="1">
            <a:spLocks noChangeArrowheads="1"/>
          </p:cNvSpPr>
          <p:nvPr>
            <p:custDataLst>
              <p:tags r:id="rId25"/>
            </p:custDataLst>
          </p:nvPr>
        </p:nvSpPr>
        <p:spPr bwMode="auto">
          <a:xfrm>
            <a:off x="1185863" y="5157788"/>
            <a:ext cx="9493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Verdana" pitchFamily="34" charset="0"/>
              </a:rPr>
              <a:t>Revenus</a:t>
            </a:r>
          </a:p>
          <a:p>
            <a:pPr algn="ctr">
              <a:buFontTx/>
              <a:buNone/>
            </a:pPr>
            <a:r>
              <a:rPr lang="fr-FR" altLang="fr-FR" sz="1400" b="0">
                <a:solidFill>
                  <a:schemeClr val="tx1"/>
                </a:solidFill>
                <a:latin typeface="Verdana" pitchFamily="34" charset="0"/>
              </a:rPr>
              <a:t>Ventes ?</a:t>
            </a:r>
          </a:p>
        </p:txBody>
      </p:sp>
      <p:sp>
        <p:nvSpPr>
          <p:cNvPr id="96284" name="Text Box 29"/>
          <p:cNvSpPr txBox="1">
            <a:spLocks noChangeArrowheads="1"/>
          </p:cNvSpPr>
          <p:nvPr>
            <p:custDataLst>
              <p:tags r:id="rId26"/>
            </p:custDataLst>
          </p:nvPr>
        </p:nvSpPr>
        <p:spPr bwMode="auto">
          <a:xfrm>
            <a:off x="3994150" y="5157788"/>
            <a:ext cx="10699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Verdana" pitchFamily="34" charset="0"/>
              </a:rPr>
              <a:t>Nouveaux</a:t>
            </a:r>
          </a:p>
          <a:p>
            <a:pPr algn="ctr">
              <a:buFontTx/>
              <a:buNone/>
            </a:pPr>
            <a:r>
              <a:rPr lang="fr-FR" altLang="fr-FR" sz="1400" b="0">
                <a:solidFill>
                  <a:schemeClr val="tx1"/>
                </a:solidFill>
                <a:latin typeface="Verdana" pitchFamily="34" charset="0"/>
              </a:rPr>
              <a:t>Produits ?</a:t>
            </a:r>
          </a:p>
        </p:txBody>
      </p:sp>
      <p:sp>
        <p:nvSpPr>
          <p:cNvPr id="96285" name="Text Box 30"/>
          <p:cNvSpPr txBox="1">
            <a:spLocks noChangeArrowheads="1"/>
          </p:cNvSpPr>
          <p:nvPr>
            <p:custDataLst>
              <p:tags r:id="rId27"/>
            </p:custDataLst>
          </p:nvPr>
        </p:nvSpPr>
        <p:spPr bwMode="auto">
          <a:xfrm>
            <a:off x="5567639" y="5084763"/>
            <a:ext cx="3188735" cy="740845"/>
          </a:xfrm>
          <a:prstGeom prst="rect">
            <a:avLst/>
          </a:prstGeom>
          <a:solidFill>
            <a:schemeClr val="accent5"/>
          </a:solidFill>
          <a:ln>
            <a:noFill/>
          </a:ln>
          <a:effec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QUELS SONT LES </a:t>
            </a:r>
          </a:p>
          <a:p>
            <a:pPr algn="ctr">
              <a:buFontTx/>
              <a:buNone/>
            </a:pPr>
            <a:r>
              <a:rPr lang="fr-FR" altLang="fr-FR" sz="1400" b="0" dirty="0">
                <a:solidFill>
                  <a:schemeClr val="tx1"/>
                </a:solidFill>
                <a:latin typeface="Verdana" pitchFamily="34" charset="0"/>
              </a:rPr>
              <a:t>COMPORTEMENTS GRAPHIQUES</a:t>
            </a:r>
          </a:p>
          <a:p>
            <a:pPr algn="ctr">
              <a:buFontTx/>
              <a:buNone/>
            </a:pPr>
            <a:r>
              <a:rPr lang="fr-FR" altLang="fr-FR" sz="1400" b="0" dirty="0">
                <a:solidFill>
                  <a:schemeClr val="tx1"/>
                </a:solidFill>
                <a:latin typeface="Verdana" pitchFamily="34" charset="0"/>
              </a:rPr>
              <a:t>POSSIBLES ? : tracer les courbes</a:t>
            </a:r>
          </a:p>
        </p:txBody>
      </p:sp>
      <p:sp>
        <p:nvSpPr>
          <p:cNvPr id="96286" name="Text Box 31"/>
          <p:cNvSpPr txBox="1">
            <a:spLocks noChangeArrowheads="1"/>
          </p:cNvSpPr>
          <p:nvPr>
            <p:custDataLst>
              <p:tags r:id="rId28"/>
            </p:custDataLst>
          </p:nvPr>
        </p:nvSpPr>
        <p:spPr bwMode="auto">
          <a:xfrm>
            <a:off x="0" y="3068638"/>
            <a:ext cx="2996631" cy="11717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dirty="0">
                <a:solidFill>
                  <a:schemeClr val="tx1"/>
                </a:solidFill>
                <a:latin typeface="Verdana" pitchFamily="34" charset="0"/>
              </a:rPr>
              <a:t>Ce sont des effets secondaires</a:t>
            </a:r>
          </a:p>
          <a:p>
            <a:pPr>
              <a:buFontTx/>
              <a:buNone/>
            </a:pPr>
            <a:r>
              <a:rPr lang="fr-FR" altLang="fr-FR" sz="1400" b="0" dirty="0">
                <a:solidFill>
                  <a:schemeClr val="tx1"/>
                </a:solidFill>
                <a:latin typeface="Verdana" pitchFamily="34" charset="0"/>
              </a:rPr>
              <a:t>que l’on n’avait pas prévus.</a:t>
            </a:r>
          </a:p>
          <a:p>
            <a:pPr>
              <a:buFontTx/>
              <a:buNone/>
            </a:pPr>
            <a:r>
              <a:rPr lang="fr-FR" altLang="fr-FR" sz="1400" b="0" dirty="0">
                <a:solidFill>
                  <a:schemeClr val="tx1"/>
                </a:solidFill>
                <a:latin typeface="Verdana" pitchFamily="34" charset="0"/>
              </a:rPr>
              <a:t>Ici la variable « nouveaux </a:t>
            </a:r>
          </a:p>
          <a:p>
            <a:pPr>
              <a:buFontTx/>
              <a:buNone/>
            </a:pPr>
            <a:r>
              <a:rPr lang="fr-FR" altLang="fr-FR" sz="1400" b="0" dirty="0">
                <a:solidFill>
                  <a:schemeClr val="tx1"/>
                </a:solidFill>
                <a:latin typeface="Verdana" pitchFamily="34" charset="0"/>
              </a:rPr>
              <a:t>produits » n’évolue pas dans le</a:t>
            </a:r>
          </a:p>
          <a:p>
            <a:pPr>
              <a:buFontTx/>
              <a:buNone/>
            </a:pPr>
            <a:r>
              <a:rPr lang="fr-FR" altLang="fr-FR" sz="1400" b="0" dirty="0">
                <a:solidFill>
                  <a:schemeClr val="tx1"/>
                </a:solidFill>
                <a:latin typeface="Verdana" pitchFamily="34" charset="0"/>
              </a:rPr>
              <a:t>sens que l’on pouvait imaginer</a:t>
            </a:r>
          </a:p>
        </p:txBody>
      </p:sp>
      <p:sp>
        <p:nvSpPr>
          <p:cNvPr id="96287" name="AutoShape 32"/>
          <p:cNvSpPr>
            <a:spLocks noChangeArrowheads="1"/>
          </p:cNvSpPr>
          <p:nvPr>
            <p:custDataLst>
              <p:tags r:id="rId29"/>
            </p:custDataLst>
          </p:nvPr>
        </p:nvSpPr>
        <p:spPr bwMode="auto">
          <a:xfrm rot="5400000">
            <a:off x="3636169" y="1988344"/>
            <a:ext cx="576263" cy="288925"/>
          </a:xfrm>
          <a:prstGeom prst="curvedDownArrow">
            <a:avLst>
              <a:gd name="adj1" fmla="val 39890"/>
              <a:gd name="adj2" fmla="val 79780"/>
              <a:gd name="adj3" fmla="val 33333"/>
            </a:avLst>
          </a:prstGeom>
          <a:solidFill>
            <a:srgbClr val="0070C0"/>
          </a:solidFill>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wrap="none" lIns="90000" tIns="46800" rIns="90000" bIns="46800" anchor="ctr">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endParaRPr lang="fr-FR" altLang="fr-FR" sz="1400" b="0">
              <a:solidFill>
                <a:schemeClr val="tx1"/>
              </a:solidFill>
              <a:latin typeface="Verdana" pitchFamily="34" charset="0"/>
            </a:endParaRPr>
          </a:p>
        </p:txBody>
      </p:sp>
      <p:sp>
        <p:nvSpPr>
          <p:cNvPr id="96288" name="AutoShape 33"/>
          <p:cNvSpPr>
            <a:spLocks noChangeArrowheads="1"/>
          </p:cNvSpPr>
          <p:nvPr>
            <p:custDataLst>
              <p:tags r:id="rId30"/>
            </p:custDataLst>
          </p:nvPr>
        </p:nvSpPr>
        <p:spPr bwMode="auto">
          <a:xfrm rot="5400000">
            <a:off x="6092133" y="2204243"/>
            <a:ext cx="576263" cy="288925"/>
          </a:xfrm>
          <a:prstGeom prst="curvedDownArrow">
            <a:avLst>
              <a:gd name="adj1" fmla="val 39890"/>
              <a:gd name="adj2" fmla="val 79780"/>
              <a:gd name="adj3" fmla="val 33333"/>
            </a:avLst>
          </a:prstGeom>
          <a:solidFill>
            <a:srgbClr val="FF0000"/>
          </a:solidFill>
          <a:ln w="9525">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endParaRPr lang="fr-FR" altLang="fr-FR" sz="1400" b="0">
              <a:solidFill>
                <a:schemeClr val="tx1"/>
              </a:solidFill>
              <a:latin typeface="Verdana" pitchFamily="34" charset="0"/>
            </a:endParaRPr>
          </a:p>
        </p:txBody>
      </p:sp>
      <p:sp>
        <p:nvSpPr>
          <p:cNvPr id="2" name="ZoneTexte 1"/>
          <p:cNvSpPr txBox="1"/>
          <p:nvPr>
            <p:custDataLst>
              <p:tags r:id="rId31"/>
            </p:custDataLst>
          </p:nvPr>
        </p:nvSpPr>
        <p:spPr>
          <a:xfrm>
            <a:off x="7058025" y="4042847"/>
            <a:ext cx="335348" cy="369332"/>
          </a:xfrm>
          <a:prstGeom prst="rect">
            <a:avLst/>
          </a:prstGeom>
          <a:noFill/>
        </p:spPr>
        <p:txBody>
          <a:bodyPr wrap="none" rtlCol="0">
            <a:spAutoFit/>
          </a:bodyPr>
          <a:lstStyle/>
          <a:p>
            <a:r>
              <a:rPr lang="fr-FR" dirty="0"/>
              <a:t>o</a:t>
            </a:r>
          </a:p>
        </p:txBody>
      </p:sp>
      <p:sp>
        <p:nvSpPr>
          <p:cNvPr id="3" name="ZoneTexte 2"/>
          <p:cNvSpPr txBox="1"/>
          <p:nvPr>
            <p:custDataLst>
              <p:tags r:id="rId32"/>
            </p:custDataLst>
          </p:nvPr>
        </p:nvSpPr>
        <p:spPr>
          <a:xfrm>
            <a:off x="5517481" y="1013669"/>
            <a:ext cx="274434" cy="369332"/>
          </a:xfrm>
          <a:prstGeom prst="rect">
            <a:avLst/>
          </a:prstGeom>
          <a:noFill/>
        </p:spPr>
        <p:txBody>
          <a:bodyPr wrap="none" rtlCol="0">
            <a:spAutoFit/>
          </a:bodyPr>
          <a:lstStyle/>
          <a:p>
            <a:r>
              <a:rPr lang="fr-FR" dirty="0"/>
              <a:t>s</a:t>
            </a:r>
          </a:p>
        </p:txBody>
      </p:sp>
      <p:sp>
        <p:nvSpPr>
          <p:cNvPr id="35" name="ZoneTexte 34"/>
          <p:cNvSpPr txBox="1"/>
          <p:nvPr>
            <p:custDataLst>
              <p:tags r:id="rId33"/>
            </p:custDataLst>
          </p:nvPr>
        </p:nvSpPr>
        <p:spPr>
          <a:xfrm>
            <a:off x="7891463" y="1043542"/>
            <a:ext cx="274434" cy="369332"/>
          </a:xfrm>
          <a:prstGeom prst="rect">
            <a:avLst/>
          </a:prstGeom>
          <a:noFill/>
        </p:spPr>
        <p:txBody>
          <a:bodyPr wrap="none" rtlCol="0">
            <a:spAutoFit/>
          </a:bodyPr>
          <a:lstStyle/>
          <a:p>
            <a:r>
              <a:rPr lang="fr-FR" dirty="0"/>
              <a:t>s</a:t>
            </a:r>
          </a:p>
        </p:txBody>
      </p:sp>
      <p:sp>
        <p:nvSpPr>
          <p:cNvPr id="36" name="ZoneTexte 35"/>
          <p:cNvSpPr txBox="1"/>
          <p:nvPr>
            <p:custDataLst>
              <p:tags r:id="rId34"/>
            </p:custDataLst>
          </p:nvPr>
        </p:nvSpPr>
        <p:spPr>
          <a:xfrm>
            <a:off x="7929576" y="2206903"/>
            <a:ext cx="274434" cy="369332"/>
          </a:xfrm>
          <a:prstGeom prst="rect">
            <a:avLst/>
          </a:prstGeom>
          <a:noFill/>
        </p:spPr>
        <p:txBody>
          <a:bodyPr wrap="none" rtlCol="0">
            <a:spAutoFit/>
          </a:bodyPr>
          <a:lstStyle/>
          <a:p>
            <a:r>
              <a:rPr lang="fr-FR" dirty="0"/>
              <a:t>s</a:t>
            </a:r>
          </a:p>
        </p:txBody>
      </p:sp>
      <p:sp>
        <p:nvSpPr>
          <p:cNvPr id="37" name="ZoneTexte 36"/>
          <p:cNvSpPr txBox="1"/>
          <p:nvPr>
            <p:custDataLst>
              <p:tags r:id="rId35"/>
            </p:custDataLst>
          </p:nvPr>
        </p:nvSpPr>
        <p:spPr>
          <a:xfrm>
            <a:off x="4403849" y="858876"/>
            <a:ext cx="274434" cy="369332"/>
          </a:xfrm>
          <a:prstGeom prst="rect">
            <a:avLst/>
          </a:prstGeom>
          <a:noFill/>
        </p:spPr>
        <p:txBody>
          <a:bodyPr wrap="none" rtlCol="0">
            <a:spAutoFit/>
          </a:bodyPr>
          <a:lstStyle/>
          <a:p>
            <a:r>
              <a:rPr lang="fr-FR" dirty="0"/>
              <a:t>s</a:t>
            </a:r>
          </a:p>
        </p:txBody>
      </p:sp>
      <p:sp>
        <p:nvSpPr>
          <p:cNvPr id="38" name="ZoneTexte 37"/>
          <p:cNvSpPr txBox="1"/>
          <p:nvPr>
            <p:custDataLst>
              <p:tags r:id="rId36"/>
            </p:custDataLst>
          </p:nvPr>
        </p:nvSpPr>
        <p:spPr>
          <a:xfrm>
            <a:off x="4999140" y="3068638"/>
            <a:ext cx="274434" cy="369332"/>
          </a:xfrm>
          <a:prstGeom prst="rect">
            <a:avLst/>
          </a:prstGeom>
          <a:noFill/>
        </p:spPr>
        <p:txBody>
          <a:bodyPr wrap="none" rtlCol="0">
            <a:spAutoFit/>
          </a:bodyPr>
          <a:lstStyle/>
          <a:p>
            <a:r>
              <a:rPr lang="fr-FR" dirty="0"/>
              <a:t>s</a:t>
            </a:r>
          </a:p>
        </p:txBody>
      </p:sp>
      <p:sp>
        <p:nvSpPr>
          <p:cNvPr id="39" name="ZoneTexte 38"/>
          <p:cNvSpPr txBox="1"/>
          <p:nvPr>
            <p:custDataLst>
              <p:tags r:id="rId37"/>
            </p:custDataLst>
          </p:nvPr>
        </p:nvSpPr>
        <p:spPr>
          <a:xfrm>
            <a:off x="2411413" y="2348706"/>
            <a:ext cx="274434" cy="369332"/>
          </a:xfrm>
          <a:prstGeom prst="rect">
            <a:avLst/>
          </a:prstGeom>
          <a:noFill/>
        </p:spPr>
        <p:txBody>
          <a:bodyPr wrap="none" rtlCol="0">
            <a:spAutoFit/>
          </a:bodyPr>
          <a:lstStyle/>
          <a:p>
            <a:r>
              <a:rPr lang="fr-FR" dirty="0"/>
              <a:t>s</a:t>
            </a:r>
          </a:p>
        </p:txBody>
      </p:sp>
      <p:sp>
        <p:nvSpPr>
          <p:cNvPr id="40" name="ZoneTexte 39"/>
          <p:cNvSpPr txBox="1"/>
          <p:nvPr>
            <p:custDataLst>
              <p:tags r:id="rId38"/>
            </p:custDataLst>
          </p:nvPr>
        </p:nvSpPr>
        <p:spPr>
          <a:xfrm>
            <a:off x="3794329" y="3329265"/>
            <a:ext cx="274434" cy="369332"/>
          </a:xfrm>
          <a:prstGeom prst="rect">
            <a:avLst/>
          </a:prstGeom>
          <a:noFill/>
        </p:spPr>
        <p:txBody>
          <a:bodyPr wrap="none" rtlCol="0">
            <a:spAutoFit/>
          </a:bodyPr>
          <a:lstStyle/>
          <a:p>
            <a:r>
              <a:rPr lang="fr-FR" dirty="0"/>
              <a:t>s</a:t>
            </a:r>
          </a:p>
        </p:txBody>
      </p:sp>
      <p:sp>
        <p:nvSpPr>
          <p:cNvPr id="4" name="Espace réservé du numéro de diapositive 3"/>
          <p:cNvSpPr>
            <a:spLocks noGrp="1"/>
          </p:cNvSpPr>
          <p:nvPr>
            <p:ph type="sldNum" sz="quarter" idx="12"/>
            <p:custDataLst>
              <p:tags r:id="rId39"/>
            </p:custDataLst>
          </p:nvPr>
        </p:nvSpPr>
        <p:spPr/>
        <p:txBody>
          <a:bodyPr/>
          <a:lstStyle/>
          <a:p>
            <a:fld id="{D4B5ADC2-7248-4799-8E52-477E151C3EE9}" type="slidenum">
              <a:rPr lang="fr-FR" sz="1400" b="1" smtClean="0">
                <a:solidFill>
                  <a:srgbClr val="FFFFFF"/>
                </a:solidFill>
              </a:rPr>
              <a:pPr/>
              <a:t>16</a:t>
            </a:fld>
            <a:endParaRPr lang="fr-FR"/>
          </a:p>
        </p:txBody>
      </p:sp>
    </p:spTree>
    <p:extLst>
      <p:ext uri="{BB962C8B-B14F-4D97-AF65-F5344CB8AC3E}">
        <p14:creationId xmlns:p14="http://schemas.microsoft.com/office/powerpoint/2010/main" val="115423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62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62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628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62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627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626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627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626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62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626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627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9627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6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96261" grpId="0"/>
      <p:bldP spid="96262" grpId="0"/>
      <p:bldP spid="96263" grpId="0"/>
      <p:bldP spid="96264" grpId="0"/>
      <p:bldP spid="96265" grpId="0"/>
      <p:bldP spid="96266" grpId="0"/>
      <p:bldP spid="96287" grpId="0" animBg="1"/>
      <p:bldP spid="96288" grpId="0" animBg="1"/>
      <p:bldP spid="2" grpId="0"/>
      <p:bldP spid="3" grpId="0"/>
      <p:bldP spid="35" grpId="0"/>
      <p:bldP spid="36" grpId="0"/>
      <p:bldP spid="37" grpId="0"/>
      <p:bldP spid="38"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99" name="Line 18"/>
          <p:cNvSpPr>
            <a:spLocks noChangeShapeType="1"/>
          </p:cNvSpPr>
          <p:nvPr>
            <p:custDataLst>
              <p:tags r:id="rId1"/>
            </p:custDataLst>
          </p:nvPr>
        </p:nvSpPr>
        <p:spPr bwMode="auto">
          <a:xfrm flipV="1">
            <a:off x="844550" y="4443413"/>
            <a:ext cx="0" cy="1728787"/>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97300" name="Line 19"/>
          <p:cNvSpPr>
            <a:spLocks noChangeShapeType="1"/>
          </p:cNvSpPr>
          <p:nvPr>
            <p:custDataLst>
              <p:tags r:id="rId2"/>
            </p:custDataLst>
          </p:nvPr>
        </p:nvSpPr>
        <p:spPr bwMode="auto">
          <a:xfrm>
            <a:off x="844550" y="6172200"/>
            <a:ext cx="1873250" cy="0"/>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97301" name="Text Box 20"/>
          <p:cNvSpPr txBox="1">
            <a:spLocks noChangeArrowheads="1"/>
          </p:cNvSpPr>
          <p:nvPr>
            <p:custDataLst>
              <p:tags r:id="rId3"/>
            </p:custDataLst>
          </p:nvPr>
        </p:nvSpPr>
        <p:spPr bwMode="auto">
          <a:xfrm>
            <a:off x="2411413" y="6237288"/>
            <a:ext cx="733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chemeClr val="tx1"/>
                </a:solidFill>
                <a:latin typeface="Verdana" pitchFamily="34" charset="0"/>
              </a:rPr>
              <a:t>temps</a:t>
            </a:r>
          </a:p>
        </p:txBody>
      </p:sp>
      <p:sp>
        <p:nvSpPr>
          <p:cNvPr id="97302" name="Text Box 21"/>
          <p:cNvSpPr txBox="1">
            <a:spLocks noChangeArrowheads="1"/>
          </p:cNvSpPr>
          <p:nvPr>
            <p:custDataLst>
              <p:tags r:id="rId4"/>
            </p:custDataLst>
          </p:nvPr>
        </p:nvSpPr>
        <p:spPr bwMode="auto">
          <a:xfrm>
            <a:off x="844550" y="4379913"/>
            <a:ext cx="417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chemeClr val="tx1"/>
                </a:solidFill>
                <a:latin typeface="Verdana" pitchFamily="34" charset="0"/>
              </a:rPr>
              <a:t>K€</a:t>
            </a:r>
          </a:p>
        </p:txBody>
      </p:sp>
      <p:sp>
        <p:nvSpPr>
          <p:cNvPr id="97303" name="Line 22"/>
          <p:cNvSpPr>
            <a:spLocks noChangeShapeType="1"/>
          </p:cNvSpPr>
          <p:nvPr>
            <p:custDataLst>
              <p:tags r:id="rId5"/>
            </p:custDataLst>
          </p:nvPr>
        </p:nvSpPr>
        <p:spPr bwMode="auto">
          <a:xfrm flipV="1">
            <a:off x="3581400" y="4443413"/>
            <a:ext cx="0" cy="1728787"/>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97304" name="Line 23"/>
          <p:cNvSpPr>
            <a:spLocks noChangeShapeType="1"/>
          </p:cNvSpPr>
          <p:nvPr>
            <p:custDataLst>
              <p:tags r:id="rId6"/>
            </p:custDataLst>
          </p:nvPr>
        </p:nvSpPr>
        <p:spPr bwMode="auto">
          <a:xfrm>
            <a:off x="3581400" y="6172200"/>
            <a:ext cx="1873250" cy="0"/>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97305" name="Text Box 24"/>
          <p:cNvSpPr txBox="1">
            <a:spLocks noChangeArrowheads="1"/>
          </p:cNvSpPr>
          <p:nvPr>
            <p:custDataLst>
              <p:tags r:id="rId7"/>
            </p:custDataLst>
          </p:nvPr>
        </p:nvSpPr>
        <p:spPr bwMode="auto">
          <a:xfrm>
            <a:off x="5148263" y="6237288"/>
            <a:ext cx="733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chemeClr val="tx1"/>
                </a:solidFill>
                <a:latin typeface="Verdana" pitchFamily="34" charset="0"/>
              </a:rPr>
              <a:t>temps</a:t>
            </a:r>
          </a:p>
        </p:txBody>
      </p:sp>
      <p:sp>
        <p:nvSpPr>
          <p:cNvPr id="97307" name="Text Box 26"/>
          <p:cNvSpPr txBox="1">
            <a:spLocks noChangeArrowheads="1"/>
          </p:cNvSpPr>
          <p:nvPr>
            <p:custDataLst>
              <p:tags r:id="rId8"/>
            </p:custDataLst>
          </p:nvPr>
        </p:nvSpPr>
        <p:spPr bwMode="auto">
          <a:xfrm>
            <a:off x="1763713" y="5373688"/>
            <a:ext cx="9493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Verdana" pitchFamily="34" charset="0"/>
              </a:rPr>
              <a:t>Revenus</a:t>
            </a:r>
          </a:p>
          <a:p>
            <a:pPr algn="ctr">
              <a:buFontTx/>
              <a:buNone/>
            </a:pPr>
            <a:r>
              <a:rPr lang="fr-FR" altLang="fr-FR" sz="1400" b="0">
                <a:solidFill>
                  <a:schemeClr val="tx1"/>
                </a:solidFill>
                <a:latin typeface="Verdana" pitchFamily="34" charset="0"/>
              </a:rPr>
              <a:t>Ventes ?</a:t>
            </a:r>
          </a:p>
        </p:txBody>
      </p:sp>
      <p:sp>
        <p:nvSpPr>
          <p:cNvPr id="97308" name="Text Box 27"/>
          <p:cNvSpPr txBox="1">
            <a:spLocks noChangeArrowheads="1"/>
          </p:cNvSpPr>
          <p:nvPr>
            <p:custDataLst>
              <p:tags r:id="rId9"/>
            </p:custDataLst>
          </p:nvPr>
        </p:nvSpPr>
        <p:spPr bwMode="auto">
          <a:xfrm>
            <a:off x="4140200" y="5300663"/>
            <a:ext cx="10699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Verdana" pitchFamily="34" charset="0"/>
              </a:rPr>
              <a:t>Nouveaux</a:t>
            </a:r>
          </a:p>
          <a:p>
            <a:pPr algn="ctr">
              <a:buFontTx/>
              <a:buNone/>
            </a:pPr>
            <a:r>
              <a:rPr lang="fr-FR" altLang="fr-FR" sz="1400" b="0">
                <a:solidFill>
                  <a:schemeClr val="tx1"/>
                </a:solidFill>
                <a:latin typeface="Verdana" pitchFamily="34" charset="0"/>
              </a:rPr>
              <a:t>Produits ?</a:t>
            </a:r>
          </a:p>
        </p:txBody>
      </p:sp>
      <p:sp>
        <p:nvSpPr>
          <p:cNvPr id="97313" name="Freeform 32"/>
          <p:cNvSpPr>
            <a:spLocks/>
          </p:cNvSpPr>
          <p:nvPr>
            <p:custDataLst>
              <p:tags r:id="rId10"/>
            </p:custDataLst>
          </p:nvPr>
        </p:nvSpPr>
        <p:spPr bwMode="auto">
          <a:xfrm>
            <a:off x="827088" y="5062538"/>
            <a:ext cx="1800225" cy="814387"/>
          </a:xfrm>
          <a:custGeom>
            <a:avLst/>
            <a:gdLst>
              <a:gd name="T0" fmla="*/ 0 w 1134"/>
              <a:gd name="T1" fmla="*/ 1292838569 h 513"/>
              <a:gd name="T2" fmla="*/ 914817513 w 1134"/>
              <a:gd name="T3" fmla="*/ 1066024646 h 513"/>
              <a:gd name="T4" fmla="*/ 1943041263 w 1134"/>
              <a:gd name="T5" fmla="*/ 151209282 h 513"/>
              <a:gd name="T6" fmla="*/ 2147483647 w 1134"/>
              <a:gd name="T7" fmla="*/ 151209282 h 5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4" h="513">
                <a:moveTo>
                  <a:pt x="0" y="513"/>
                </a:moveTo>
                <a:cubicBezTo>
                  <a:pt x="117" y="505"/>
                  <a:pt x="235" y="498"/>
                  <a:pt x="363" y="423"/>
                </a:cubicBezTo>
                <a:cubicBezTo>
                  <a:pt x="491" y="348"/>
                  <a:pt x="643" y="120"/>
                  <a:pt x="771" y="60"/>
                </a:cubicBezTo>
                <a:cubicBezTo>
                  <a:pt x="899" y="0"/>
                  <a:pt x="1016" y="30"/>
                  <a:pt x="1134" y="60"/>
                </a:cubicBezTo>
              </a:path>
            </a:pathLst>
          </a:custGeom>
          <a:noFill/>
          <a:ln w="25400" cap="flat" cmpd="sng">
            <a:solidFill>
              <a:schemeClr val="accent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97314" name="Freeform 33"/>
          <p:cNvSpPr>
            <a:spLocks/>
          </p:cNvSpPr>
          <p:nvPr>
            <p:custDataLst>
              <p:tags r:id="rId11"/>
            </p:custDataLst>
          </p:nvPr>
        </p:nvSpPr>
        <p:spPr bwMode="auto">
          <a:xfrm>
            <a:off x="3563938" y="5037138"/>
            <a:ext cx="1728787" cy="839787"/>
          </a:xfrm>
          <a:custGeom>
            <a:avLst/>
            <a:gdLst>
              <a:gd name="T0" fmla="*/ 0 w 1089"/>
              <a:gd name="T1" fmla="*/ 1333161069 h 529"/>
              <a:gd name="T2" fmla="*/ 572074510 w 1089"/>
              <a:gd name="T3" fmla="*/ 1106347141 h 529"/>
              <a:gd name="T4" fmla="*/ 1028223453 w 1089"/>
              <a:gd name="T5" fmla="*/ 304937931 h 529"/>
              <a:gd name="T6" fmla="*/ 1486891757 w 1089"/>
              <a:gd name="T7" fmla="*/ 75604642 h 529"/>
              <a:gd name="T8" fmla="*/ 2147483647 w 1089"/>
              <a:gd name="T9" fmla="*/ 75604642 h 529"/>
              <a:gd name="T10" fmla="*/ 2147483647 w 1089"/>
              <a:gd name="T11" fmla="*/ 534272807 h 529"/>
              <a:gd name="T12" fmla="*/ 2147483647 w 1089"/>
              <a:gd name="T13" fmla="*/ 877013853 h 5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9" h="529">
                <a:moveTo>
                  <a:pt x="0" y="529"/>
                </a:moveTo>
                <a:cubicBezTo>
                  <a:pt x="79" y="518"/>
                  <a:pt x="159" y="507"/>
                  <a:pt x="227" y="439"/>
                </a:cubicBezTo>
                <a:cubicBezTo>
                  <a:pt x="295" y="371"/>
                  <a:pt x="347" y="189"/>
                  <a:pt x="408" y="121"/>
                </a:cubicBezTo>
                <a:cubicBezTo>
                  <a:pt x="469" y="53"/>
                  <a:pt x="514" y="45"/>
                  <a:pt x="590" y="30"/>
                </a:cubicBezTo>
                <a:cubicBezTo>
                  <a:pt x="666" y="15"/>
                  <a:pt x="786" y="0"/>
                  <a:pt x="862" y="30"/>
                </a:cubicBezTo>
                <a:cubicBezTo>
                  <a:pt x="938" y="60"/>
                  <a:pt x="1005" y="159"/>
                  <a:pt x="1043" y="212"/>
                </a:cubicBezTo>
                <a:cubicBezTo>
                  <a:pt x="1081" y="265"/>
                  <a:pt x="1085" y="306"/>
                  <a:pt x="1089" y="348"/>
                </a:cubicBezTo>
              </a:path>
            </a:pathLst>
          </a:custGeom>
          <a:noFill/>
          <a:ln w="25400" cap="flat" cmpd="sng">
            <a:solidFill>
              <a:schemeClr val="accent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53" name="Text Box 31"/>
          <p:cNvSpPr txBox="1">
            <a:spLocks noChangeArrowheads="1"/>
          </p:cNvSpPr>
          <p:nvPr>
            <p:custDataLst>
              <p:tags r:id="rId12"/>
            </p:custDataLst>
          </p:nvPr>
        </p:nvSpPr>
        <p:spPr bwMode="auto">
          <a:xfrm>
            <a:off x="0" y="3068638"/>
            <a:ext cx="2996631" cy="1171732"/>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dirty="0">
                <a:solidFill>
                  <a:schemeClr val="tx1"/>
                </a:solidFill>
                <a:latin typeface="Verdana" pitchFamily="34" charset="0"/>
              </a:rPr>
              <a:t>Ce sont des effets secondaires</a:t>
            </a:r>
          </a:p>
          <a:p>
            <a:pPr>
              <a:buFontTx/>
              <a:buNone/>
            </a:pPr>
            <a:r>
              <a:rPr lang="fr-FR" altLang="fr-FR" sz="1400" b="0" dirty="0">
                <a:solidFill>
                  <a:schemeClr val="tx1"/>
                </a:solidFill>
                <a:latin typeface="Verdana" pitchFamily="34" charset="0"/>
              </a:rPr>
              <a:t>que l’on n’avait pas prévus.</a:t>
            </a:r>
          </a:p>
          <a:p>
            <a:pPr>
              <a:buFontTx/>
              <a:buNone/>
            </a:pPr>
            <a:r>
              <a:rPr lang="fr-FR" altLang="fr-FR" sz="1400" b="0" dirty="0">
                <a:solidFill>
                  <a:schemeClr val="tx1"/>
                </a:solidFill>
                <a:latin typeface="Verdana" pitchFamily="34" charset="0"/>
              </a:rPr>
              <a:t>Ici la variable « nouveaux </a:t>
            </a:r>
          </a:p>
          <a:p>
            <a:pPr>
              <a:buFontTx/>
              <a:buNone/>
            </a:pPr>
            <a:r>
              <a:rPr lang="fr-FR" altLang="fr-FR" sz="1400" b="0" dirty="0">
                <a:solidFill>
                  <a:schemeClr val="tx1"/>
                </a:solidFill>
                <a:latin typeface="Verdana" pitchFamily="34" charset="0"/>
              </a:rPr>
              <a:t>produits » n’évolue pas dans le</a:t>
            </a:r>
          </a:p>
          <a:p>
            <a:pPr>
              <a:buFontTx/>
              <a:buNone/>
            </a:pPr>
            <a:r>
              <a:rPr lang="fr-FR" altLang="fr-FR" sz="1400" b="0" dirty="0">
                <a:solidFill>
                  <a:schemeClr val="tx1"/>
                </a:solidFill>
                <a:latin typeface="Verdana" pitchFamily="34" charset="0"/>
              </a:rPr>
              <a:t>sens que l’on pouvait imaginer</a:t>
            </a:r>
          </a:p>
        </p:txBody>
      </p:sp>
      <p:sp>
        <p:nvSpPr>
          <p:cNvPr id="54" name="Text Box 30"/>
          <p:cNvSpPr txBox="1">
            <a:spLocks noChangeArrowheads="1"/>
          </p:cNvSpPr>
          <p:nvPr>
            <p:custDataLst>
              <p:tags r:id="rId13"/>
            </p:custDataLst>
          </p:nvPr>
        </p:nvSpPr>
        <p:spPr bwMode="auto">
          <a:xfrm>
            <a:off x="5567639" y="5084763"/>
            <a:ext cx="3188735" cy="740845"/>
          </a:xfrm>
          <a:prstGeom prst="rect">
            <a:avLst/>
          </a:prstGeom>
          <a:solidFill>
            <a:schemeClr val="accent5"/>
          </a:solidFill>
          <a:ln>
            <a:noFill/>
          </a:ln>
          <a:effec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QUELS SONT LES </a:t>
            </a:r>
          </a:p>
          <a:p>
            <a:pPr algn="ctr">
              <a:buFontTx/>
              <a:buNone/>
            </a:pPr>
            <a:r>
              <a:rPr lang="fr-FR" altLang="fr-FR" sz="1400" b="0" dirty="0">
                <a:solidFill>
                  <a:schemeClr val="tx1"/>
                </a:solidFill>
                <a:latin typeface="Verdana" pitchFamily="34" charset="0"/>
              </a:rPr>
              <a:t>COMPORTEMENTS GRAPHIQUES</a:t>
            </a:r>
          </a:p>
          <a:p>
            <a:pPr algn="ctr">
              <a:buFontTx/>
              <a:buNone/>
            </a:pPr>
            <a:r>
              <a:rPr lang="fr-FR" altLang="fr-FR" sz="1400" b="0" dirty="0">
                <a:solidFill>
                  <a:schemeClr val="tx1"/>
                </a:solidFill>
                <a:latin typeface="Verdana" pitchFamily="34" charset="0"/>
              </a:rPr>
              <a:t>POSSIBLES ? : tracer les courbes</a:t>
            </a:r>
          </a:p>
        </p:txBody>
      </p:sp>
      <p:sp>
        <p:nvSpPr>
          <p:cNvPr id="2" name="Forme libre 1"/>
          <p:cNvSpPr/>
          <p:nvPr>
            <p:custDataLst>
              <p:tags r:id="rId14"/>
            </p:custDataLst>
          </p:nvPr>
        </p:nvSpPr>
        <p:spPr>
          <a:xfrm>
            <a:off x="841829" y="5196114"/>
            <a:ext cx="1117600" cy="686502"/>
          </a:xfrm>
          <a:custGeom>
            <a:avLst/>
            <a:gdLst>
              <a:gd name="connsiteX0" fmla="*/ 0 w 1117600"/>
              <a:gd name="connsiteY0" fmla="*/ 682172 h 686502"/>
              <a:gd name="connsiteX1" fmla="*/ 362857 w 1117600"/>
              <a:gd name="connsiteY1" fmla="*/ 653143 h 686502"/>
              <a:gd name="connsiteX2" fmla="*/ 682171 w 1117600"/>
              <a:gd name="connsiteY2" fmla="*/ 435429 h 686502"/>
              <a:gd name="connsiteX3" fmla="*/ 1117600 w 1117600"/>
              <a:gd name="connsiteY3" fmla="*/ 0 h 686502"/>
              <a:gd name="connsiteX4" fmla="*/ 1117600 w 1117600"/>
              <a:gd name="connsiteY4" fmla="*/ 0 h 68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00" h="686502">
                <a:moveTo>
                  <a:pt x="0" y="682172"/>
                </a:moveTo>
                <a:cubicBezTo>
                  <a:pt x="124581" y="688219"/>
                  <a:pt x="249162" y="694267"/>
                  <a:pt x="362857" y="653143"/>
                </a:cubicBezTo>
                <a:cubicBezTo>
                  <a:pt x="476552" y="612019"/>
                  <a:pt x="556381" y="544286"/>
                  <a:pt x="682171" y="435429"/>
                </a:cubicBezTo>
                <a:cubicBezTo>
                  <a:pt x="807961" y="326572"/>
                  <a:pt x="1117600" y="0"/>
                  <a:pt x="1117600" y="0"/>
                </a:cubicBezTo>
                <a:lnTo>
                  <a:pt x="1117600"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custDataLst>
              <p:tags r:id="rId15"/>
            </p:custDataLst>
          </p:nvPr>
        </p:nvSpPr>
        <p:spPr>
          <a:xfrm>
            <a:off x="3556000" y="5805714"/>
            <a:ext cx="290286" cy="58057"/>
          </a:xfrm>
          <a:custGeom>
            <a:avLst/>
            <a:gdLst>
              <a:gd name="connsiteX0" fmla="*/ 0 w 290286"/>
              <a:gd name="connsiteY0" fmla="*/ 58057 h 58057"/>
              <a:gd name="connsiteX1" fmla="*/ 290286 w 290286"/>
              <a:gd name="connsiteY1" fmla="*/ 0 h 58057"/>
            </a:gdLst>
            <a:ahLst/>
            <a:cxnLst>
              <a:cxn ang="0">
                <a:pos x="connsiteX0" y="connsiteY0"/>
              </a:cxn>
              <a:cxn ang="0">
                <a:pos x="connsiteX1" y="connsiteY1"/>
              </a:cxn>
            </a:cxnLst>
            <a:rect l="l" t="t" r="r" b="b"/>
            <a:pathLst>
              <a:path w="290286" h="58057">
                <a:moveTo>
                  <a:pt x="0" y="58057"/>
                </a:moveTo>
                <a:cubicBezTo>
                  <a:pt x="96762" y="38705"/>
                  <a:pt x="244324" y="14514"/>
                  <a:pt x="29028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rme libre 3"/>
          <p:cNvSpPr/>
          <p:nvPr>
            <p:custDataLst>
              <p:tags r:id="rId16"/>
            </p:custDataLst>
          </p:nvPr>
        </p:nvSpPr>
        <p:spPr>
          <a:xfrm>
            <a:off x="3585029" y="5080000"/>
            <a:ext cx="957942" cy="812800"/>
          </a:xfrm>
          <a:custGeom>
            <a:avLst/>
            <a:gdLst>
              <a:gd name="connsiteX0" fmla="*/ 0 w 957942"/>
              <a:gd name="connsiteY0" fmla="*/ 812800 h 812800"/>
              <a:gd name="connsiteX1" fmla="*/ 275771 w 957942"/>
              <a:gd name="connsiteY1" fmla="*/ 711200 h 812800"/>
              <a:gd name="connsiteX2" fmla="*/ 391885 w 957942"/>
              <a:gd name="connsiteY2" fmla="*/ 580571 h 812800"/>
              <a:gd name="connsiteX3" fmla="*/ 551542 w 957942"/>
              <a:gd name="connsiteY3" fmla="*/ 304800 h 812800"/>
              <a:gd name="connsiteX4" fmla="*/ 725714 w 957942"/>
              <a:gd name="connsiteY4" fmla="*/ 72571 h 812800"/>
              <a:gd name="connsiteX5" fmla="*/ 957942 w 957942"/>
              <a:gd name="connsiteY5" fmla="*/ 0 h 812800"/>
              <a:gd name="connsiteX6" fmla="*/ 957942 w 957942"/>
              <a:gd name="connsiteY6"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942" h="812800">
                <a:moveTo>
                  <a:pt x="0" y="812800"/>
                </a:moveTo>
                <a:cubicBezTo>
                  <a:pt x="105228" y="781352"/>
                  <a:pt x="210457" y="749905"/>
                  <a:pt x="275771" y="711200"/>
                </a:cubicBezTo>
                <a:cubicBezTo>
                  <a:pt x="341085" y="672495"/>
                  <a:pt x="345923" y="648304"/>
                  <a:pt x="391885" y="580571"/>
                </a:cubicBezTo>
                <a:cubicBezTo>
                  <a:pt x="437847" y="512838"/>
                  <a:pt x="495904" y="389467"/>
                  <a:pt x="551542" y="304800"/>
                </a:cubicBezTo>
                <a:cubicBezTo>
                  <a:pt x="607180" y="220133"/>
                  <a:pt x="657981" y="123371"/>
                  <a:pt x="725714" y="72571"/>
                </a:cubicBezTo>
                <a:cubicBezTo>
                  <a:pt x="793447" y="21771"/>
                  <a:pt x="957942" y="0"/>
                  <a:pt x="957942" y="0"/>
                </a:cubicBezTo>
                <a:lnTo>
                  <a:pt x="957942"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Text Box 4"/>
          <p:cNvSpPr txBox="1">
            <a:spLocks noChangeArrowheads="1"/>
          </p:cNvSpPr>
          <p:nvPr>
            <p:custDataLst>
              <p:tags r:id="rId17"/>
            </p:custDataLst>
          </p:nvPr>
        </p:nvSpPr>
        <p:spPr bwMode="auto">
          <a:xfrm>
            <a:off x="4211638" y="1412875"/>
            <a:ext cx="8143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Verdana" pitchFamily="34" charset="0"/>
              </a:rPr>
              <a:t>Budget</a:t>
            </a:r>
          </a:p>
          <a:p>
            <a:pPr algn="ctr">
              <a:buFontTx/>
              <a:buNone/>
            </a:pPr>
            <a:r>
              <a:rPr lang="fr-FR" altLang="fr-FR" sz="1400" b="0">
                <a:solidFill>
                  <a:schemeClr val="tx1"/>
                </a:solidFill>
                <a:latin typeface="Verdana" pitchFamily="34" charset="0"/>
              </a:rPr>
              <a:t>R&amp;D</a:t>
            </a:r>
          </a:p>
        </p:txBody>
      </p:sp>
      <p:sp>
        <p:nvSpPr>
          <p:cNvPr id="56" name="Text Box 5"/>
          <p:cNvSpPr txBox="1">
            <a:spLocks noChangeArrowheads="1"/>
          </p:cNvSpPr>
          <p:nvPr>
            <p:custDataLst>
              <p:tags r:id="rId18"/>
            </p:custDataLst>
          </p:nvPr>
        </p:nvSpPr>
        <p:spPr bwMode="auto">
          <a:xfrm>
            <a:off x="3203575" y="2852738"/>
            <a:ext cx="18621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Verdana" pitchFamily="34" charset="0"/>
              </a:rPr>
              <a:t>Nouveaux produits</a:t>
            </a:r>
          </a:p>
          <a:p>
            <a:pPr algn="ctr">
              <a:buFontTx/>
              <a:buNone/>
            </a:pPr>
            <a:r>
              <a:rPr lang="fr-FR" altLang="fr-FR" sz="1400" b="0">
                <a:solidFill>
                  <a:schemeClr val="tx1"/>
                </a:solidFill>
                <a:latin typeface="Verdana" pitchFamily="34" charset="0"/>
              </a:rPr>
              <a:t>(innovation)</a:t>
            </a:r>
          </a:p>
        </p:txBody>
      </p:sp>
      <p:sp>
        <p:nvSpPr>
          <p:cNvPr id="57" name="Text Box 6"/>
          <p:cNvSpPr txBox="1">
            <a:spLocks noChangeArrowheads="1"/>
          </p:cNvSpPr>
          <p:nvPr>
            <p:custDataLst>
              <p:tags r:id="rId19"/>
            </p:custDataLst>
          </p:nvPr>
        </p:nvSpPr>
        <p:spPr bwMode="auto">
          <a:xfrm>
            <a:off x="2268538" y="1916113"/>
            <a:ext cx="939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Verdana" pitchFamily="34" charset="0"/>
              </a:rPr>
              <a:t>Revenus</a:t>
            </a:r>
          </a:p>
          <a:p>
            <a:pPr algn="ctr">
              <a:buFontTx/>
              <a:buNone/>
            </a:pPr>
            <a:r>
              <a:rPr lang="fr-FR" altLang="fr-FR" sz="1400" b="0">
                <a:solidFill>
                  <a:schemeClr val="tx1"/>
                </a:solidFill>
                <a:latin typeface="Verdana" pitchFamily="34" charset="0"/>
              </a:rPr>
              <a:t>ventes</a:t>
            </a:r>
          </a:p>
        </p:txBody>
      </p:sp>
      <p:sp>
        <p:nvSpPr>
          <p:cNvPr id="58" name="Text Box 7"/>
          <p:cNvSpPr txBox="1">
            <a:spLocks noChangeArrowheads="1"/>
          </p:cNvSpPr>
          <p:nvPr>
            <p:custDataLst>
              <p:tags r:id="rId20"/>
            </p:custDataLst>
          </p:nvPr>
        </p:nvSpPr>
        <p:spPr bwMode="auto">
          <a:xfrm>
            <a:off x="5653088" y="765175"/>
            <a:ext cx="1330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chemeClr val="tx1"/>
                </a:solidFill>
                <a:latin typeface="Verdana" pitchFamily="34" charset="0"/>
              </a:rPr>
              <a:t>Recrutement</a:t>
            </a:r>
          </a:p>
        </p:txBody>
      </p:sp>
      <p:sp>
        <p:nvSpPr>
          <p:cNvPr id="59" name="Text Box 8"/>
          <p:cNvSpPr txBox="1">
            <a:spLocks noChangeArrowheads="1"/>
          </p:cNvSpPr>
          <p:nvPr>
            <p:custDataLst>
              <p:tags r:id="rId21"/>
            </p:custDataLst>
          </p:nvPr>
        </p:nvSpPr>
        <p:spPr bwMode="auto">
          <a:xfrm>
            <a:off x="7235825" y="1412875"/>
            <a:ext cx="1309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Taille équipe</a:t>
            </a:r>
          </a:p>
          <a:p>
            <a:pPr algn="ctr">
              <a:buFontTx/>
              <a:buNone/>
            </a:pPr>
            <a:r>
              <a:rPr lang="fr-FR" altLang="fr-FR" sz="1400" b="0" dirty="0">
                <a:solidFill>
                  <a:schemeClr val="tx1"/>
                </a:solidFill>
                <a:latin typeface="Verdana" pitchFamily="34" charset="0"/>
              </a:rPr>
              <a:t>d’ingénieurs</a:t>
            </a:r>
          </a:p>
        </p:txBody>
      </p:sp>
      <p:sp>
        <p:nvSpPr>
          <p:cNvPr id="60" name="Text Box 9"/>
          <p:cNvSpPr txBox="1">
            <a:spLocks noChangeArrowheads="1"/>
          </p:cNvSpPr>
          <p:nvPr>
            <p:custDataLst>
              <p:tags r:id="rId22"/>
            </p:custDataLst>
          </p:nvPr>
        </p:nvSpPr>
        <p:spPr bwMode="auto">
          <a:xfrm>
            <a:off x="6732588" y="2565400"/>
            <a:ext cx="22621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Complexité du</a:t>
            </a:r>
          </a:p>
          <a:p>
            <a:pPr algn="ctr">
              <a:buFontTx/>
              <a:buNone/>
            </a:pPr>
            <a:r>
              <a:rPr lang="fr-FR" altLang="fr-FR" sz="1400" b="0" dirty="0">
                <a:solidFill>
                  <a:schemeClr val="tx1"/>
                </a:solidFill>
                <a:latin typeface="Verdana" pitchFamily="34" charset="0"/>
              </a:rPr>
              <a:t>Management</a:t>
            </a:r>
          </a:p>
          <a:p>
            <a:pPr algn="ctr">
              <a:buFontTx/>
              <a:buNone/>
            </a:pPr>
            <a:r>
              <a:rPr lang="fr-FR" altLang="fr-FR" sz="1400" b="0" dirty="0">
                <a:solidFill>
                  <a:schemeClr val="tx1"/>
                </a:solidFill>
                <a:latin typeface="Verdana" pitchFamily="34" charset="0"/>
              </a:rPr>
              <a:t>(couplage des équipes)</a:t>
            </a:r>
          </a:p>
        </p:txBody>
      </p:sp>
      <p:sp>
        <p:nvSpPr>
          <p:cNvPr id="61" name="Text Box 10"/>
          <p:cNvSpPr txBox="1">
            <a:spLocks noChangeArrowheads="1"/>
          </p:cNvSpPr>
          <p:nvPr>
            <p:custDataLst>
              <p:tags r:id="rId23"/>
            </p:custDataLst>
          </p:nvPr>
        </p:nvSpPr>
        <p:spPr bwMode="auto">
          <a:xfrm>
            <a:off x="5219700" y="3716338"/>
            <a:ext cx="18383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Temps consacré</a:t>
            </a:r>
          </a:p>
          <a:p>
            <a:pPr algn="ctr">
              <a:buFontTx/>
              <a:buNone/>
            </a:pPr>
            <a:r>
              <a:rPr lang="fr-FR" altLang="fr-FR" sz="1400" b="0" dirty="0">
                <a:solidFill>
                  <a:schemeClr val="tx1"/>
                </a:solidFill>
                <a:latin typeface="Verdana" pitchFamily="34" charset="0"/>
              </a:rPr>
              <a:t>au développement</a:t>
            </a:r>
          </a:p>
        </p:txBody>
      </p:sp>
      <p:cxnSp>
        <p:nvCxnSpPr>
          <p:cNvPr id="62" name="AutoShape 11"/>
          <p:cNvCxnSpPr>
            <a:cxnSpLocks noChangeShapeType="1"/>
            <a:stCxn id="55" idx="3"/>
            <a:endCxn id="56" idx="3"/>
          </p:cNvCxnSpPr>
          <p:nvPr>
            <p:custDataLst>
              <p:tags r:id="rId24"/>
            </p:custDataLst>
          </p:nvPr>
        </p:nvCxnSpPr>
        <p:spPr bwMode="auto">
          <a:xfrm>
            <a:off x="5026025" y="1671638"/>
            <a:ext cx="39688" cy="1439862"/>
          </a:xfrm>
          <a:prstGeom prst="curvedConnector3">
            <a:avLst>
              <a:gd name="adj1" fmla="val 672000"/>
            </a:avLst>
          </a:prstGeom>
          <a:ln>
            <a:headEnd type="none" w="sm" len="sm"/>
            <a:tailEnd type="triangle" w="lg" len="lg"/>
          </a:ln>
        </p:spPr>
        <p:style>
          <a:lnRef idx="2">
            <a:schemeClr val="accent2"/>
          </a:lnRef>
          <a:fillRef idx="0">
            <a:schemeClr val="accent2"/>
          </a:fillRef>
          <a:effectRef idx="1">
            <a:schemeClr val="accent2"/>
          </a:effectRef>
          <a:fontRef idx="minor">
            <a:schemeClr val="tx1"/>
          </a:fontRef>
        </p:style>
      </p:cxnSp>
      <p:cxnSp>
        <p:nvCxnSpPr>
          <p:cNvPr id="63" name="AutoShape 12"/>
          <p:cNvCxnSpPr>
            <a:cxnSpLocks noChangeShapeType="1"/>
            <a:stCxn id="56" idx="1"/>
            <a:endCxn id="57" idx="2"/>
          </p:cNvCxnSpPr>
          <p:nvPr>
            <p:custDataLst>
              <p:tags r:id="rId25"/>
            </p:custDataLst>
          </p:nvPr>
        </p:nvCxnSpPr>
        <p:spPr bwMode="auto">
          <a:xfrm rot="10800000">
            <a:off x="2738438" y="2433638"/>
            <a:ext cx="465137" cy="677862"/>
          </a:xfrm>
          <a:prstGeom prst="curvedConnector2">
            <a:avLst/>
          </a:prstGeom>
          <a:ln>
            <a:headEnd type="none" w="sm" len="sm"/>
            <a:tailEnd type="triangle" w="lg" len="lg"/>
          </a:ln>
        </p:spPr>
        <p:style>
          <a:lnRef idx="2">
            <a:schemeClr val="accent2"/>
          </a:lnRef>
          <a:fillRef idx="0">
            <a:schemeClr val="accent2"/>
          </a:fillRef>
          <a:effectRef idx="1">
            <a:schemeClr val="accent2"/>
          </a:effectRef>
          <a:fontRef idx="minor">
            <a:schemeClr val="tx1"/>
          </a:fontRef>
        </p:style>
      </p:cxnSp>
      <p:cxnSp>
        <p:nvCxnSpPr>
          <p:cNvPr id="64" name="AutoShape 13"/>
          <p:cNvCxnSpPr>
            <a:cxnSpLocks noChangeShapeType="1"/>
            <a:stCxn id="57" idx="0"/>
            <a:endCxn id="55" idx="0"/>
          </p:cNvCxnSpPr>
          <p:nvPr>
            <p:custDataLst>
              <p:tags r:id="rId26"/>
            </p:custDataLst>
          </p:nvPr>
        </p:nvCxnSpPr>
        <p:spPr bwMode="auto">
          <a:xfrm rot="-5400000">
            <a:off x="3427413" y="723900"/>
            <a:ext cx="503238" cy="1881187"/>
          </a:xfrm>
          <a:prstGeom prst="curvedConnector3">
            <a:avLst>
              <a:gd name="adj1" fmla="val 145426"/>
            </a:avLst>
          </a:prstGeom>
          <a:ln>
            <a:headEnd type="none" w="sm" len="sm"/>
            <a:tailEnd type="triangle" w="lg" len="lg"/>
          </a:ln>
        </p:spPr>
        <p:style>
          <a:lnRef idx="2">
            <a:schemeClr val="accent2"/>
          </a:lnRef>
          <a:fillRef idx="0">
            <a:schemeClr val="accent2"/>
          </a:fillRef>
          <a:effectRef idx="1">
            <a:schemeClr val="accent2"/>
          </a:effectRef>
          <a:fontRef idx="minor">
            <a:schemeClr val="tx1"/>
          </a:fontRef>
        </p:style>
      </p:cxnSp>
      <p:cxnSp>
        <p:nvCxnSpPr>
          <p:cNvPr id="65" name="AutoShape 14"/>
          <p:cNvCxnSpPr>
            <a:cxnSpLocks noChangeShapeType="1"/>
          </p:cNvCxnSpPr>
          <p:nvPr>
            <p:custDataLst>
              <p:tags r:id="rId27"/>
            </p:custDataLst>
          </p:nvPr>
        </p:nvCxnSpPr>
        <p:spPr bwMode="auto">
          <a:xfrm rot="-5400000">
            <a:off x="4888707" y="648491"/>
            <a:ext cx="495300" cy="1033463"/>
          </a:xfrm>
          <a:prstGeom prst="curvedConnector2">
            <a:avLst/>
          </a:prstGeom>
          <a:ln>
            <a:headEnd type="none" w="sm" len="sm"/>
            <a:tailEnd type="triangle" w="lg" len="lg"/>
          </a:ln>
        </p:spPr>
        <p:style>
          <a:lnRef idx="2">
            <a:schemeClr val="accent2"/>
          </a:lnRef>
          <a:fillRef idx="0">
            <a:schemeClr val="accent2"/>
          </a:fillRef>
          <a:effectRef idx="1">
            <a:schemeClr val="accent2"/>
          </a:effectRef>
          <a:fontRef idx="minor">
            <a:schemeClr val="tx1"/>
          </a:fontRef>
        </p:style>
      </p:cxnSp>
      <p:cxnSp>
        <p:nvCxnSpPr>
          <p:cNvPr id="66" name="AutoShape 15"/>
          <p:cNvCxnSpPr>
            <a:cxnSpLocks noChangeShapeType="1"/>
            <a:stCxn id="58" idx="3"/>
            <a:endCxn id="59" idx="0"/>
          </p:cNvCxnSpPr>
          <p:nvPr>
            <p:custDataLst>
              <p:tags r:id="rId28"/>
            </p:custDataLst>
          </p:nvPr>
        </p:nvCxnSpPr>
        <p:spPr bwMode="auto">
          <a:xfrm>
            <a:off x="6983413" y="917575"/>
            <a:ext cx="908050" cy="495300"/>
          </a:xfrm>
          <a:prstGeom prst="curvedConnector2">
            <a:avLst/>
          </a:prstGeom>
          <a:ln>
            <a:headEnd type="none" w="sm" len="sm"/>
            <a:tailEnd type="triangle" w="lg" len="lg"/>
          </a:ln>
        </p:spPr>
        <p:style>
          <a:lnRef idx="2">
            <a:schemeClr val="accent2"/>
          </a:lnRef>
          <a:fillRef idx="0">
            <a:schemeClr val="accent2"/>
          </a:fillRef>
          <a:effectRef idx="1">
            <a:schemeClr val="accent2"/>
          </a:effectRef>
          <a:fontRef idx="minor">
            <a:schemeClr val="tx1"/>
          </a:fontRef>
        </p:style>
      </p:cxnSp>
      <p:cxnSp>
        <p:nvCxnSpPr>
          <p:cNvPr id="67" name="AutoShape 16"/>
          <p:cNvCxnSpPr>
            <a:cxnSpLocks noChangeShapeType="1"/>
            <a:stCxn id="59" idx="2"/>
            <a:endCxn id="60" idx="0"/>
          </p:cNvCxnSpPr>
          <p:nvPr>
            <p:custDataLst>
              <p:tags r:id="rId29"/>
            </p:custDataLst>
          </p:nvPr>
        </p:nvCxnSpPr>
        <p:spPr bwMode="auto">
          <a:xfrm rot="5400000">
            <a:off x="7560469" y="2234406"/>
            <a:ext cx="635000" cy="26988"/>
          </a:xfrm>
          <a:prstGeom prst="curvedConnector3">
            <a:avLst>
              <a:gd name="adj1" fmla="val 50000"/>
            </a:avLst>
          </a:prstGeom>
          <a:ln>
            <a:headEnd type="none" w="sm" len="sm"/>
            <a:tailEnd type="triangle" w="lg" len="lg"/>
          </a:ln>
        </p:spPr>
        <p:style>
          <a:lnRef idx="2">
            <a:schemeClr val="accent2"/>
          </a:lnRef>
          <a:fillRef idx="0">
            <a:schemeClr val="accent2"/>
          </a:fillRef>
          <a:effectRef idx="1">
            <a:schemeClr val="accent2"/>
          </a:effectRef>
          <a:fontRef idx="minor">
            <a:schemeClr val="tx1"/>
          </a:fontRef>
        </p:style>
      </p:cxnSp>
      <p:cxnSp>
        <p:nvCxnSpPr>
          <p:cNvPr id="68" name="AutoShape 17"/>
          <p:cNvCxnSpPr>
            <a:cxnSpLocks noChangeShapeType="1"/>
            <a:stCxn id="60" idx="2"/>
            <a:endCxn id="61" idx="3"/>
          </p:cNvCxnSpPr>
          <p:nvPr>
            <p:custDataLst>
              <p:tags r:id="rId30"/>
            </p:custDataLst>
          </p:nvPr>
        </p:nvCxnSpPr>
        <p:spPr bwMode="auto">
          <a:xfrm rot="5400000">
            <a:off x="7121525" y="3232150"/>
            <a:ext cx="679450" cy="806450"/>
          </a:xfrm>
          <a:prstGeom prst="curvedConnector2">
            <a:avLst/>
          </a:prstGeom>
          <a:ln>
            <a:headEnd type="none" w="sm" len="sm"/>
            <a:tailEnd type="triangle" w="lg" len="lg"/>
          </a:ln>
        </p:spPr>
        <p:style>
          <a:lnRef idx="2">
            <a:schemeClr val="accent3"/>
          </a:lnRef>
          <a:fillRef idx="0">
            <a:schemeClr val="accent3"/>
          </a:fillRef>
          <a:effectRef idx="1">
            <a:schemeClr val="accent3"/>
          </a:effectRef>
          <a:fontRef idx="minor">
            <a:schemeClr val="tx1"/>
          </a:fontRef>
        </p:style>
      </p:cxnSp>
      <p:cxnSp>
        <p:nvCxnSpPr>
          <p:cNvPr id="69" name="AutoShape 18"/>
          <p:cNvCxnSpPr>
            <a:cxnSpLocks noChangeShapeType="1"/>
            <a:stCxn id="61" idx="1"/>
            <a:endCxn id="56" idx="2"/>
          </p:cNvCxnSpPr>
          <p:nvPr>
            <p:custDataLst>
              <p:tags r:id="rId31"/>
            </p:custDataLst>
          </p:nvPr>
        </p:nvCxnSpPr>
        <p:spPr bwMode="auto">
          <a:xfrm rot="10800000">
            <a:off x="4135438" y="3370263"/>
            <a:ext cx="1084262" cy="604837"/>
          </a:xfrm>
          <a:prstGeom prst="curvedConnector2">
            <a:avLst/>
          </a:prstGeom>
          <a:ln>
            <a:headEnd type="none" w="sm" len="sm"/>
            <a:tailEnd type="triangle" w="lg" len="lg"/>
          </a:ln>
        </p:spPr>
        <p:style>
          <a:lnRef idx="2">
            <a:schemeClr val="accent2"/>
          </a:lnRef>
          <a:fillRef idx="0">
            <a:schemeClr val="accent2"/>
          </a:fillRef>
          <a:effectRef idx="1">
            <a:schemeClr val="accent2"/>
          </a:effectRef>
          <a:fontRef idx="minor">
            <a:schemeClr val="tx1"/>
          </a:fontRef>
        </p:style>
      </p:cxnSp>
      <p:sp>
        <p:nvSpPr>
          <p:cNvPr id="70" name="AutoShape 32"/>
          <p:cNvSpPr>
            <a:spLocks noChangeArrowheads="1"/>
          </p:cNvSpPr>
          <p:nvPr>
            <p:custDataLst>
              <p:tags r:id="rId32"/>
            </p:custDataLst>
          </p:nvPr>
        </p:nvSpPr>
        <p:spPr bwMode="auto">
          <a:xfrm rot="5400000">
            <a:off x="3636169" y="1988344"/>
            <a:ext cx="576263" cy="288925"/>
          </a:xfrm>
          <a:prstGeom prst="curvedDownArrow">
            <a:avLst>
              <a:gd name="adj1" fmla="val 39890"/>
              <a:gd name="adj2" fmla="val 79780"/>
              <a:gd name="adj3" fmla="val 33333"/>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wrap="none" lIns="90000" tIns="46800" rIns="90000" bIns="46800" anchor="ctr">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endParaRPr lang="fr-FR" altLang="fr-FR" sz="1400" b="0">
              <a:solidFill>
                <a:schemeClr val="tx1"/>
              </a:solidFill>
              <a:latin typeface="Verdana" pitchFamily="34" charset="0"/>
            </a:endParaRPr>
          </a:p>
        </p:txBody>
      </p:sp>
      <p:sp>
        <p:nvSpPr>
          <p:cNvPr id="71" name="AutoShape 33"/>
          <p:cNvSpPr>
            <a:spLocks noChangeArrowheads="1"/>
          </p:cNvSpPr>
          <p:nvPr>
            <p:custDataLst>
              <p:tags r:id="rId33"/>
            </p:custDataLst>
          </p:nvPr>
        </p:nvSpPr>
        <p:spPr bwMode="auto">
          <a:xfrm rot="5400000">
            <a:off x="6084094" y="2204244"/>
            <a:ext cx="576263" cy="288925"/>
          </a:xfrm>
          <a:prstGeom prst="curvedDownArrow">
            <a:avLst>
              <a:gd name="adj1" fmla="val 39890"/>
              <a:gd name="adj2" fmla="val 79780"/>
              <a:gd name="adj3" fmla="val 33333"/>
            </a:avLst>
          </a:prstGeom>
          <a:solidFill>
            <a:srgbClr val="FF0000"/>
          </a:solidFill>
          <a:ln w="9525">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endParaRPr lang="fr-FR" altLang="fr-FR" sz="1400" b="0">
              <a:solidFill>
                <a:schemeClr val="tx1"/>
              </a:solidFill>
              <a:latin typeface="Verdana" pitchFamily="34" charset="0"/>
            </a:endParaRPr>
          </a:p>
        </p:txBody>
      </p:sp>
      <p:sp>
        <p:nvSpPr>
          <p:cNvPr id="72" name="ZoneTexte 71"/>
          <p:cNvSpPr txBox="1"/>
          <p:nvPr>
            <p:custDataLst>
              <p:tags r:id="rId34"/>
            </p:custDataLst>
          </p:nvPr>
        </p:nvSpPr>
        <p:spPr>
          <a:xfrm>
            <a:off x="5517481" y="1013669"/>
            <a:ext cx="274434" cy="369332"/>
          </a:xfrm>
          <a:prstGeom prst="rect">
            <a:avLst/>
          </a:prstGeom>
          <a:noFill/>
        </p:spPr>
        <p:txBody>
          <a:bodyPr wrap="none" rtlCol="0">
            <a:spAutoFit/>
          </a:bodyPr>
          <a:lstStyle/>
          <a:p>
            <a:r>
              <a:rPr lang="fr-FR" dirty="0"/>
              <a:t>s</a:t>
            </a:r>
          </a:p>
        </p:txBody>
      </p:sp>
      <p:sp>
        <p:nvSpPr>
          <p:cNvPr id="73" name="ZoneTexte 72"/>
          <p:cNvSpPr txBox="1"/>
          <p:nvPr>
            <p:custDataLst>
              <p:tags r:id="rId35"/>
            </p:custDataLst>
          </p:nvPr>
        </p:nvSpPr>
        <p:spPr>
          <a:xfrm>
            <a:off x="7891463" y="1043542"/>
            <a:ext cx="274434" cy="369332"/>
          </a:xfrm>
          <a:prstGeom prst="rect">
            <a:avLst/>
          </a:prstGeom>
          <a:noFill/>
        </p:spPr>
        <p:txBody>
          <a:bodyPr wrap="none" rtlCol="0">
            <a:spAutoFit/>
          </a:bodyPr>
          <a:lstStyle/>
          <a:p>
            <a:r>
              <a:rPr lang="fr-FR" dirty="0"/>
              <a:t>s</a:t>
            </a:r>
          </a:p>
        </p:txBody>
      </p:sp>
      <p:sp>
        <p:nvSpPr>
          <p:cNvPr id="74" name="ZoneTexte 73"/>
          <p:cNvSpPr txBox="1"/>
          <p:nvPr>
            <p:custDataLst>
              <p:tags r:id="rId36"/>
            </p:custDataLst>
          </p:nvPr>
        </p:nvSpPr>
        <p:spPr>
          <a:xfrm>
            <a:off x="7929576" y="2206903"/>
            <a:ext cx="274434" cy="369332"/>
          </a:xfrm>
          <a:prstGeom prst="rect">
            <a:avLst/>
          </a:prstGeom>
          <a:noFill/>
        </p:spPr>
        <p:txBody>
          <a:bodyPr wrap="none" rtlCol="0">
            <a:spAutoFit/>
          </a:bodyPr>
          <a:lstStyle/>
          <a:p>
            <a:r>
              <a:rPr lang="fr-FR" dirty="0"/>
              <a:t>s</a:t>
            </a:r>
          </a:p>
        </p:txBody>
      </p:sp>
      <p:sp>
        <p:nvSpPr>
          <p:cNvPr id="75" name="ZoneTexte 74"/>
          <p:cNvSpPr txBox="1"/>
          <p:nvPr>
            <p:custDataLst>
              <p:tags r:id="rId37"/>
            </p:custDataLst>
          </p:nvPr>
        </p:nvSpPr>
        <p:spPr>
          <a:xfrm>
            <a:off x="4403849" y="858876"/>
            <a:ext cx="274434" cy="369332"/>
          </a:xfrm>
          <a:prstGeom prst="rect">
            <a:avLst/>
          </a:prstGeom>
          <a:noFill/>
        </p:spPr>
        <p:txBody>
          <a:bodyPr wrap="none" rtlCol="0">
            <a:spAutoFit/>
          </a:bodyPr>
          <a:lstStyle/>
          <a:p>
            <a:r>
              <a:rPr lang="fr-FR" dirty="0"/>
              <a:t>s</a:t>
            </a:r>
          </a:p>
        </p:txBody>
      </p:sp>
      <p:sp>
        <p:nvSpPr>
          <p:cNvPr id="76" name="ZoneTexte 75"/>
          <p:cNvSpPr txBox="1"/>
          <p:nvPr>
            <p:custDataLst>
              <p:tags r:id="rId38"/>
            </p:custDataLst>
          </p:nvPr>
        </p:nvSpPr>
        <p:spPr>
          <a:xfrm>
            <a:off x="4999140" y="3068638"/>
            <a:ext cx="274434" cy="369332"/>
          </a:xfrm>
          <a:prstGeom prst="rect">
            <a:avLst/>
          </a:prstGeom>
          <a:noFill/>
        </p:spPr>
        <p:txBody>
          <a:bodyPr wrap="none" rtlCol="0">
            <a:spAutoFit/>
          </a:bodyPr>
          <a:lstStyle/>
          <a:p>
            <a:r>
              <a:rPr lang="fr-FR" dirty="0"/>
              <a:t>s</a:t>
            </a:r>
          </a:p>
        </p:txBody>
      </p:sp>
      <p:sp>
        <p:nvSpPr>
          <p:cNvPr id="77" name="ZoneTexte 76"/>
          <p:cNvSpPr txBox="1"/>
          <p:nvPr>
            <p:custDataLst>
              <p:tags r:id="rId39"/>
            </p:custDataLst>
          </p:nvPr>
        </p:nvSpPr>
        <p:spPr>
          <a:xfrm>
            <a:off x="2411413" y="2348706"/>
            <a:ext cx="274434" cy="369332"/>
          </a:xfrm>
          <a:prstGeom prst="rect">
            <a:avLst/>
          </a:prstGeom>
          <a:noFill/>
        </p:spPr>
        <p:txBody>
          <a:bodyPr wrap="none" rtlCol="0">
            <a:spAutoFit/>
          </a:bodyPr>
          <a:lstStyle/>
          <a:p>
            <a:r>
              <a:rPr lang="fr-FR" dirty="0"/>
              <a:t>s</a:t>
            </a:r>
          </a:p>
        </p:txBody>
      </p:sp>
      <p:sp>
        <p:nvSpPr>
          <p:cNvPr id="78" name="ZoneTexte 77"/>
          <p:cNvSpPr txBox="1"/>
          <p:nvPr>
            <p:custDataLst>
              <p:tags r:id="rId40"/>
            </p:custDataLst>
          </p:nvPr>
        </p:nvSpPr>
        <p:spPr>
          <a:xfrm>
            <a:off x="3794329" y="3329265"/>
            <a:ext cx="274434" cy="369332"/>
          </a:xfrm>
          <a:prstGeom prst="rect">
            <a:avLst/>
          </a:prstGeom>
          <a:noFill/>
        </p:spPr>
        <p:txBody>
          <a:bodyPr wrap="none" rtlCol="0">
            <a:spAutoFit/>
          </a:bodyPr>
          <a:lstStyle/>
          <a:p>
            <a:r>
              <a:rPr lang="fr-FR" dirty="0"/>
              <a:t>s</a:t>
            </a:r>
          </a:p>
        </p:txBody>
      </p:sp>
      <p:sp>
        <p:nvSpPr>
          <p:cNvPr id="45" name="Rectangle 2"/>
          <p:cNvSpPr>
            <a:spLocks noGrp="1" noChangeArrowheads="1"/>
          </p:cNvSpPr>
          <p:nvPr>
            <p:ph type="title"/>
            <p:custDataLst>
              <p:tags r:id="rId41"/>
            </p:custDataLst>
          </p:nvPr>
        </p:nvSpPr>
        <p:spPr>
          <a:xfrm>
            <a:off x="392113" y="31766"/>
            <a:ext cx="8153400" cy="636553"/>
          </a:xfrm>
        </p:spPr>
        <p:txBody>
          <a:bodyPr>
            <a:normAutofit/>
          </a:bodyPr>
          <a:lstStyle/>
          <a:p>
            <a:pPr algn="ctr"/>
            <a:r>
              <a:rPr lang="fr-FR" altLang="fr-FR" sz="2900" dirty="0"/>
              <a:t>L’effet de bord : des exemples</a:t>
            </a:r>
          </a:p>
        </p:txBody>
      </p:sp>
      <p:sp>
        <p:nvSpPr>
          <p:cNvPr id="6" name="Espace réservé du numéro de diapositive 5"/>
          <p:cNvSpPr>
            <a:spLocks noGrp="1"/>
          </p:cNvSpPr>
          <p:nvPr>
            <p:ph type="sldNum" sz="quarter" idx="12"/>
            <p:custDataLst>
              <p:tags r:id="rId42"/>
            </p:custDataLst>
          </p:nvPr>
        </p:nvSpPr>
        <p:spPr/>
        <p:txBody>
          <a:bodyPr/>
          <a:lstStyle/>
          <a:p>
            <a:fld id="{D4B5ADC2-7248-4799-8E52-477E151C3EE9}" type="slidenum">
              <a:rPr lang="fr-FR" sz="1400" b="1" smtClean="0">
                <a:solidFill>
                  <a:srgbClr val="FFFFFF"/>
                </a:solidFill>
              </a:rPr>
              <a:pPr/>
              <a:t>17</a:t>
            </a:fld>
            <a:endParaRPr lang="fr-FR"/>
          </a:p>
        </p:txBody>
      </p:sp>
    </p:spTree>
    <p:extLst>
      <p:ext uri="{BB962C8B-B14F-4D97-AF65-F5344CB8AC3E}">
        <p14:creationId xmlns:p14="http://schemas.microsoft.com/office/powerpoint/2010/main" val="3699570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ext Box 5"/>
          <p:cNvSpPr txBox="1">
            <a:spLocks noChangeArrowheads="1"/>
          </p:cNvSpPr>
          <p:nvPr>
            <p:custDataLst>
              <p:tags r:id="rId1"/>
            </p:custDataLst>
          </p:nvPr>
        </p:nvSpPr>
        <p:spPr bwMode="auto">
          <a:xfrm>
            <a:off x="3410744" y="1348760"/>
            <a:ext cx="13128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Solution anti</a:t>
            </a:r>
          </a:p>
          <a:p>
            <a:pPr algn="ctr">
              <a:buFontTx/>
              <a:buNone/>
            </a:pPr>
            <a:r>
              <a:rPr lang="fr-FR" altLang="fr-FR" sz="1400" b="0" dirty="0">
                <a:solidFill>
                  <a:schemeClr val="tx1"/>
                </a:solidFill>
                <a:latin typeface="Verdana" pitchFamily="34" charset="0"/>
              </a:rPr>
              <a:t>Symptôme</a:t>
            </a:r>
          </a:p>
        </p:txBody>
      </p:sp>
      <p:sp>
        <p:nvSpPr>
          <p:cNvPr id="106501" name="Text Box 6"/>
          <p:cNvSpPr txBox="1">
            <a:spLocks noChangeArrowheads="1"/>
          </p:cNvSpPr>
          <p:nvPr>
            <p:custDataLst>
              <p:tags r:id="rId2"/>
            </p:custDataLst>
          </p:nvPr>
        </p:nvSpPr>
        <p:spPr bwMode="auto">
          <a:xfrm>
            <a:off x="3492500" y="2997200"/>
            <a:ext cx="1149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dirty="0">
                <a:solidFill>
                  <a:schemeClr val="tx1"/>
                </a:solidFill>
                <a:latin typeface="Verdana" pitchFamily="34" charset="0"/>
              </a:rPr>
              <a:t>Symptôme</a:t>
            </a:r>
          </a:p>
        </p:txBody>
      </p:sp>
      <p:sp>
        <p:nvSpPr>
          <p:cNvPr id="106502" name="Text Box 7"/>
          <p:cNvSpPr txBox="1">
            <a:spLocks noChangeArrowheads="1"/>
          </p:cNvSpPr>
          <p:nvPr>
            <p:custDataLst>
              <p:tags r:id="rId3"/>
            </p:custDataLst>
          </p:nvPr>
        </p:nvSpPr>
        <p:spPr bwMode="auto">
          <a:xfrm>
            <a:off x="3492500" y="4797425"/>
            <a:ext cx="912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dirty="0">
                <a:solidFill>
                  <a:schemeClr val="tx1"/>
                </a:solidFill>
                <a:latin typeface="Verdana" pitchFamily="34" charset="0"/>
              </a:rPr>
              <a:t>Solution</a:t>
            </a:r>
          </a:p>
        </p:txBody>
      </p:sp>
      <p:cxnSp>
        <p:nvCxnSpPr>
          <p:cNvPr id="106503" name="AutoShape 8"/>
          <p:cNvCxnSpPr>
            <a:cxnSpLocks noChangeShapeType="1"/>
            <a:stCxn id="106500" idx="1"/>
            <a:endCxn id="106501" idx="1"/>
          </p:cNvCxnSpPr>
          <p:nvPr>
            <p:custDataLst>
              <p:tags r:id="rId4"/>
            </p:custDataLst>
          </p:nvPr>
        </p:nvCxnSpPr>
        <p:spPr bwMode="auto">
          <a:xfrm rot="10800000" flipH="1" flipV="1">
            <a:off x="3410744" y="1607522"/>
            <a:ext cx="81756" cy="1542077"/>
          </a:xfrm>
          <a:prstGeom prst="curvedConnector3">
            <a:avLst>
              <a:gd name="adj1" fmla="val -636220"/>
            </a:avLst>
          </a:prstGeom>
          <a:noFill/>
          <a:ln w="254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04" name="AutoShape 9"/>
          <p:cNvCxnSpPr>
            <a:cxnSpLocks noChangeShapeType="1"/>
            <a:stCxn id="106501" idx="3"/>
            <a:endCxn id="106500" idx="3"/>
          </p:cNvCxnSpPr>
          <p:nvPr>
            <p:custDataLst>
              <p:tags r:id="rId5"/>
            </p:custDataLst>
          </p:nvPr>
        </p:nvCxnSpPr>
        <p:spPr bwMode="auto">
          <a:xfrm flipV="1">
            <a:off x="4641850" y="1607523"/>
            <a:ext cx="81756" cy="1542077"/>
          </a:xfrm>
          <a:prstGeom prst="curvedConnector3">
            <a:avLst>
              <a:gd name="adj1" fmla="val 638962"/>
            </a:avLst>
          </a:prstGeom>
          <a:noFill/>
          <a:ln w="254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05" name="AutoShape 10"/>
          <p:cNvCxnSpPr>
            <a:cxnSpLocks noChangeShapeType="1"/>
            <a:stCxn id="106501" idx="3"/>
            <a:endCxn id="106502" idx="3"/>
          </p:cNvCxnSpPr>
          <p:nvPr>
            <p:custDataLst>
              <p:tags r:id="rId6"/>
            </p:custDataLst>
          </p:nvPr>
        </p:nvCxnSpPr>
        <p:spPr bwMode="auto">
          <a:xfrm flipH="1">
            <a:off x="4405313" y="3149600"/>
            <a:ext cx="236537" cy="1800225"/>
          </a:xfrm>
          <a:prstGeom prst="curvedConnector3">
            <a:avLst>
              <a:gd name="adj1" fmla="val -210069"/>
            </a:avLst>
          </a:prstGeom>
          <a:noFill/>
          <a:ln w="254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06" name="AutoShape 11"/>
          <p:cNvCxnSpPr>
            <a:cxnSpLocks noChangeShapeType="1"/>
            <a:stCxn id="106502" idx="1"/>
            <a:endCxn id="106501" idx="1"/>
          </p:cNvCxnSpPr>
          <p:nvPr>
            <p:custDataLst>
              <p:tags r:id="rId7"/>
            </p:custDataLst>
          </p:nvPr>
        </p:nvCxnSpPr>
        <p:spPr bwMode="auto">
          <a:xfrm rot="10800000" flipH="1">
            <a:off x="3492500" y="3149600"/>
            <a:ext cx="1588" cy="1800225"/>
          </a:xfrm>
          <a:prstGeom prst="curvedConnector3">
            <a:avLst>
              <a:gd name="adj1" fmla="val -36600000"/>
            </a:avLst>
          </a:prstGeom>
          <a:noFill/>
          <a:ln w="254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507" name="Text Box 12"/>
          <p:cNvSpPr txBox="1">
            <a:spLocks noChangeArrowheads="1"/>
          </p:cNvSpPr>
          <p:nvPr>
            <p:custDataLst>
              <p:tags r:id="rId8"/>
            </p:custDataLst>
          </p:nvPr>
        </p:nvSpPr>
        <p:spPr bwMode="auto">
          <a:xfrm>
            <a:off x="6156325" y="3141663"/>
            <a:ext cx="8731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Effet de</a:t>
            </a:r>
          </a:p>
          <a:p>
            <a:pPr algn="ctr">
              <a:buFontTx/>
              <a:buNone/>
            </a:pPr>
            <a:r>
              <a:rPr lang="fr-FR" altLang="fr-FR" sz="1400" b="0" dirty="0">
                <a:solidFill>
                  <a:schemeClr val="tx1"/>
                </a:solidFill>
                <a:latin typeface="Verdana" pitchFamily="34" charset="0"/>
              </a:rPr>
              <a:t>bord</a:t>
            </a:r>
          </a:p>
        </p:txBody>
      </p:sp>
      <p:cxnSp>
        <p:nvCxnSpPr>
          <p:cNvPr id="106508" name="AutoShape 13"/>
          <p:cNvCxnSpPr>
            <a:cxnSpLocks noChangeShapeType="1"/>
            <a:stCxn id="106500" idx="3"/>
            <a:endCxn id="106507" idx="0"/>
          </p:cNvCxnSpPr>
          <p:nvPr>
            <p:custDataLst>
              <p:tags r:id="rId9"/>
            </p:custDataLst>
          </p:nvPr>
        </p:nvCxnSpPr>
        <p:spPr bwMode="auto">
          <a:xfrm>
            <a:off x="4723606" y="1607523"/>
            <a:ext cx="1869282" cy="1534140"/>
          </a:xfrm>
          <a:prstGeom prst="curvedConnector2">
            <a:avLst/>
          </a:prstGeom>
          <a:noFill/>
          <a:ln w="254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09" name="AutoShape 14"/>
          <p:cNvCxnSpPr>
            <a:cxnSpLocks noChangeShapeType="1"/>
            <a:stCxn id="106507" idx="2"/>
            <a:endCxn id="106502" idx="3"/>
          </p:cNvCxnSpPr>
          <p:nvPr>
            <p:custDataLst>
              <p:tags r:id="rId10"/>
            </p:custDataLst>
          </p:nvPr>
        </p:nvCxnSpPr>
        <p:spPr bwMode="auto">
          <a:xfrm rot="5400000">
            <a:off x="4853782" y="3210719"/>
            <a:ext cx="1290637" cy="2187575"/>
          </a:xfrm>
          <a:prstGeom prst="curvedConnector2">
            <a:avLst/>
          </a:prstGeom>
          <a:noFill/>
          <a:ln w="254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510" name="Text Box 15"/>
          <p:cNvSpPr txBox="1">
            <a:spLocks noChangeArrowheads="1"/>
          </p:cNvSpPr>
          <p:nvPr>
            <p:custDataLst>
              <p:tags r:id="rId11"/>
            </p:custDataLst>
          </p:nvPr>
        </p:nvSpPr>
        <p:spPr bwMode="auto">
          <a:xfrm>
            <a:off x="5292725" y="3789363"/>
            <a:ext cx="62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i="1">
                <a:solidFill>
                  <a:schemeClr val="tx1"/>
                </a:solidFill>
                <a:latin typeface="Verdana" pitchFamily="34" charset="0"/>
              </a:rPr>
              <a:t>Délai</a:t>
            </a:r>
          </a:p>
        </p:txBody>
      </p:sp>
      <p:sp>
        <p:nvSpPr>
          <p:cNvPr id="106511" name="Line 16"/>
          <p:cNvSpPr>
            <a:spLocks noChangeShapeType="1"/>
          </p:cNvSpPr>
          <p:nvPr>
            <p:custDataLst>
              <p:tags r:id="rId12"/>
            </p:custDataLst>
          </p:nvPr>
        </p:nvSpPr>
        <p:spPr bwMode="auto">
          <a:xfrm flipH="1">
            <a:off x="5003800" y="3933825"/>
            <a:ext cx="144463" cy="2159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106512" name="Line 17"/>
          <p:cNvSpPr>
            <a:spLocks noChangeShapeType="1"/>
          </p:cNvSpPr>
          <p:nvPr>
            <p:custDataLst>
              <p:tags r:id="rId13"/>
            </p:custDataLst>
          </p:nvPr>
        </p:nvSpPr>
        <p:spPr bwMode="auto">
          <a:xfrm flipH="1">
            <a:off x="5076825" y="3933825"/>
            <a:ext cx="142875" cy="2159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106513" name="Text Box 18"/>
          <p:cNvSpPr txBox="1">
            <a:spLocks noChangeArrowheads="1"/>
          </p:cNvSpPr>
          <p:nvPr>
            <p:custDataLst>
              <p:tags r:id="rId14"/>
            </p:custDataLst>
          </p:nvPr>
        </p:nvSpPr>
        <p:spPr bwMode="auto">
          <a:xfrm>
            <a:off x="323850" y="5511800"/>
            <a:ext cx="8640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dirty="0">
                <a:solidFill>
                  <a:schemeClr val="tx1"/>
                </a:solidFill>
                <a:latin typeface="Verdana" pitchFamily="34" charset="0"/>
              </a:rPr>
              <a:t>Ne pas en rester au remède anti-symptôme ! Intégrer les effets de bord et les délais (temps de réaction)</a:t>
            </a:r>
          </a:p>
        </p:txBody>
      </p:sp>
      <p:sp>
        <p:nvSpPr>
          <p:cNvPr id="19" name="Text Box 15"/>
          <p:cNvSpPr txBox="1">
            <a:spLocks noChangeArrowheads="1"/>
          </p:cNvSpPr>
          <p:nvPr>
            <p:custDataLst>
              <p:tags r:id="rId15"/>
            </p:custDataLst>
          </p:nvPr>
        </p:nvSpPr>
        <p:spPr bwMode="auto">
          <a:xfrm>
            <a:off x="6401254" y="2206625"/>
            <a:ext cx="62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i="1" dirty="0">
                <a:solidFill>
                  <a:schemeClr val="tx1"/>
                </a:solidFill>
                <a:latin typeface="Verdana" pitchFamily="34" charset="0"/>
              </a:rPr>
              <a:t>Délai</a:t>
            </a:r>
          </a:p>
        </p:txBody>
      </p:sp>
      <p:sp>
        <p:nvSpPr>
          <p:cNvPr id="20" name="Line 16"/>
          <p:cNvSpPr>
            <a:spLocks noChangeShapeType="1"/>
          </p:cNvSpPr>
          <p:nvPr>
            <p:custDataLst>
              <p:tags r:id="rId16"/>
            </p:custDataLst>
          </p:nvPr>
        </p:nvSpPr>
        <p:spPr bwMode="auto">
          <a:xfrm flipH="1">
            <a:off x="6112329" y="2351087"/>
            <a:ext cx="144463" cy="2159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21" name="Line 17"/>
          <p:cNvSpPr>
            <a:spLocks noChangeShapeType="1"/>
          </p:cNvSpPr>
          <p:nvPr>
            <p:custDataLst>
              <p:tags r:id="rId17"/>
            </p:custDataLst>
          </p:nvPr>
        </p:nvSpPr>
        <p:spPr bwMode="auto">
          <a:xfrm flipH="1">
            <a:off x="6185354" y="2351087"/>
            <a:ext cx="142875" cy="2159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22" name="Rectangle 2"/>
          <p:cNvSpPr>
            <a:spLocks noGrp="1" noChangeArrowheads="1"/>
          </p:cNvSpPr>
          <p:nvPr>
            <p:ph type="title"/>
            <p:custDataLst>
              <p:tags r:id="rId18"/>
            </p:custDataLst>
          </p:nvPr>
        </p:nvSpPr>
        <p:spPr>
          <a:xfrm>
            <a:off x="392113" y="31766"/>
            <a:ext cx="8153400" cy="636553"/>
          </a:xfrm>
        </p:spPr>
        <p:txBody>
          <a:bodyPr>
            <a:normAutofit/>
          </a:bodyPr>
          <a:lstStyle/>
          <a:p>
            <a:pPr algn="ctr"/>
            <a:r>
              <a:rPr lang="fr-FR" altLang="fr-FR" sz="2900" dirty="0"/>
              <a:t>L’effet de bord : des exemples</a:t>
            </a:r>
          </a:p>
        </p:txBody>
      </p:sp>
      <p:sp>
        <p:nvSpPr>
          <p:cNvPr id="3" name="Espace réservé du numéro de diapositive 2"/>
          <p:cNvSpPr>
            <a:spLocks noGrp="1"/>
          </p:cNvSpPr>
          <p:nvPr>
            <p:ph type="sldNum" sz="quarter" idx="12"/>
            <p:custDataLst>
              <p:tags r:id="rId19"/>
            </p:custDataLst>
          </p:nvPr>
        </p:nvSpPr>
        <p:spPr/>
        <p:txBody>
          <a:bodyPr/>
          <a:lstStyle/>
          <a:p>
            <a:fld id="{D4B5ADC2-7248-4799-8E52-477E151C3EE9}" type="slidenum">
              <a:rPr lang="fr-FR" sz="1400" b="1" smtClean="0">
                <a:solidFill>
                  <a:srgbClr val="FFFFFF"/>
                </a:solidFill>
              </a:rPr>
              <a:pPr/>
              <a:t>18</a:t>
            </a:fld>
            <a:endParaRPr lang="fr-FR"/>
          </a:p>
        </p:txBody>
      </p:sp>
    </p:spTree>
    <p:extLst>
      <p:ext uri="{BB962C8B-B14F-4D97-AF65-F5344CB8AC3E}">
        <p14:creationId xmlns:p14="http://schemas.microsoft.com/office/powerpoint/2010/main" val="29644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5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5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5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5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5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65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65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65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50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650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650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6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106501" grpId="0"/>
      <p:bldP spid="106502" grpId="0"/>
      <p:bldP spid="106507" grpId="0"/>
      <p:bldP spid="106510" grpId="0"/>
      <p:bldP spid="106511" grpId="0" animBg="1"/>
      <p:bldP spid="106512" grpId="0" animBg="1"/>
      <p:bldP spid="19" grpId="0"/>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4"/>
          <p:cNvSpPr txBox="1">
            <a:spLocks noChangeArrowheads="1"/>
          </p:cNvSpPr>
          <p:nvPr>
            <p:custDataLst>
              <p:tags r:id="rId1"/>
            </p:custDataLst>
          </p:nvPr>
        </p:nvSpPr>
        <p:spPr bwMode="auto">
          <a:xfrm>
            <a:off x="2108428" y="1129844"/>
            <a:ext cx="11668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Rumeur en</a:t>
            </a:r>
          </a:p>
          <a:p>
            <a:pPr algn="ctr">
              <a:buFontTx/>
              <a:buNone/>
            </a:pPr>
            <a:r>
              <a:rPr lang="fr-FR" altLang="fr-FR" sz="1400" b="0" dirty="0">
                <a:solidFill>
                  <a:schemeClr val="tx1"/>
                </a:solidFill>
                <a:latin typeface="Verdana" pitchFamily="34" charset="0"/>
              </a:rPr>
              <a:t>bourse</a:t>
            </a:r>
          </a:p>
        </p:txBody>
      </p:sp>
      <p:sp>
        <p:nvSpPr>
          <p:cNvPr id="114692" name="Text Box 5"/>
          <p:cNvSpPr txBox="1">
            <a:spLocks noChangeArrowheads="1"/>
          </p:cNvSpPr>
          <p:nvPr>
            <p:custDataLst>
              <p:tags r:id="rId2"/>
            </p:custDataLst>
          </p:nvPr>
        </p:nvSpPr>
        <p:spPr bwMode="auto">
          <a:xfrm>
            <a:off x="95573" y="1129844"/>
            <a:ext cx="10953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Bouches à</a:t>
            </a:r>
          </a:p>
          <a:p>
            <a:pPr algn="ctr">
              <a:buFontTx/>
              <a:buNone/>
            </a:pPr>
            <a:r>
              <a:rPr lang="fr-FR" altLang="fr-FR" sz="1400" b="0" dirty="0">
                <a:solidFill>
                  <a:schemeClr val="tx1"/>
                </a:solidFill>
                <a:latin typeface="Verdana" pitchFamily="34" charset="0"/>
              </a:rPr>
              <a:t>oreilles</a:t>
            </a:r>
          </a:p>
        </p:txBody>
      </p:sp>
      <p:sp>
        <p:nvSpPr>
          <p:cNvPr id="114693" name="Text Box 6"/>
          <p:cNvSpPr txBox="1">
            <a:spLocks noChangeArrowheads="1"/>
          </p:cNvSpPr>
          <p:nvPr>
            <p:custDataLst>
              <p:tags r:id="rId3"/>
            </p:custDataLst>
          </p:nvPr>
        </p:nvSpPr>
        <p:spPr bwMode="auto">
          <a:xfrm>
            <a:off x="4075339" y="1090612"/>
            <a:ext cx="979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Vente en</a:t>
            </a:r>
          </a:p>
          <a:p>
            <a:pPr algn="ctr">
              <a:buFontTx/>
              <a:buNone/>
            </a:pPr>
            <a:r>
              <a:rPr lang="fr-FR" altLang="fr-FR" sz="1400" b="0" dirty="0">
                <a:solidFill>
                  <a:schemeClr val="tx1"/>
                </a:solidFill>
                <a:latin typeface="Verdana" pitchFamily="34" charset="0"/>
              </a:rPr>
              <a:t>masse</a:t>
            </a:r>
          </a:p>
        </p:txBody>
      </p:sp>
      <p:sp>
        <p:nvSpPr>
          <p:cNvPr id="114694" name="Line 7"/>
          <p:cNvSpPr>
            <a:spLocks noChangeShapeType="1"/>
          </p:cNvSpPr>
          <p:nvPr>
            <p:custDataLst>
              <p:tags r:id="rId4"/>
            </p:custDataLst>
          </p:nvPr>
        </p:nvSpPr>
        <p:spPr bwMode="auto">
          <a:xfrm>
            <a:off x="1195614" y="1377950"/>
            <a:ext cx="1008063" cy="0"/>
          </a:xfrm>
          <a:prstGeom prst="line">
            <a:avLst/>
          </a:prstGeom>
          <a:noFill/>
          <a:ln w="952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114695" name="Line 8"/>
          <p:cNvSpPr>
            <a:spLocks noChangeShapeType="1"/>
          </p:cNvSpPr>
          <p:nvPr>
            <p:custDataLst>
              <p:tags r:id="rId5"/>
            </p:custDataLst>
          </p:nvPr>
        </p:nvSpPr>
        <p:spPr bwMode="auto">
          <a:xfrm flipV="1">
            <a:off x="3275239" y="1377950"/>
            <a:ext cx="871537" cy="10656"/>
          </a:xfrm>
          <a:prstGeom prst="line">
            <a:avLst/>
          </a:prstGeom>
          <a:noFill/>
          <a:ln w="952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fr-FR"/>
          </a:p>
        </p:txBody>
      </p:sp>
      <p:sp>
        <p:nvSpPr>
          <p:cNvPr id="114696" name="Text Box 9"/>
          <p:cNvSpPr txBox="1">
            <a:spLocks noChangeArrowheads="1"/>
          </p:cNvSpPr>
          <p:nvPr>
            <p:custDataLst>
              <p:tags r:id="rId6"/>
            </p:custDataLst>
          </p:nvPr>
        </p:nvSpPr>
        <p:spPr bwMode="auto">
          <a:xfrm>
            <a:off x="1213077" y="1384300"/>
            <a:ext cx="882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rgbClr val="FF0000"/>
                </a:solidFill>
                <a:latin typeface="Verdana" pitchFamily="34" charset="0"/>
              </a:rPr>
              <a:t>D+D+D</a:t>
            </a:r>
          </a:p>
        </p:txBody>
      </p:sp>
      <p:sp>
        <p:nvSpPr>
          <p:cNvPr id="114697" name="Text Box 10"/>
          <p:cNvSpPr txBox="1">
            <a:spLocks noChangeArrowheads="1"/>
          </p:cNvSpPr>
          <p:nvPr>
            <p:custDataLst>
              <p:tags r:id="rId7"/>
            </p:custDataLst>
          </p:nvPr>
        </p:nvSpPr>
        <p:spPr bwMode="auto">
          <a:xfrm>
            <a:off x="3427639" y="1377950"/>
            <a:ext cx="317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rgbClr val="FF0000"/>
                </a:solidFill>
                <a:latin typeface="Verdana" pitchFamily="34" charset="0"/>
              </a:rPr>
              <a:t>D</a:t>
            </a:r>
          </a:p>
        </p:txBody>
      </p:sp>
      <p:sp>
        <p:nvSpPr>
          <p:cNvPr id="114698" name="Line 11"/>
          <p:cNvSpPr>
            <a:spLocks noChangeShapeType="1"/>
          </p:cNvSpPr>
          <p:nvPr>
            <p:custDataLst>
              <p:tags r:id="rId8"/>
            </p:custDataLst>
          </p:nvPr>
        </p:nvSpPr>
        <p:spPr bwMode="auto">
          <a:xfrm flipV="1">
            <a:off x="854302" y="1887537"/>
            <a:ext cx="0" cy="1728788"/>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114699" name="Line 12"/>
          <p:cNvSpPr>
            <a:spLocks noChangeShapeType="1"/>
          </p:cNvSpPr>
          <p:nvPr>
            <p:custDataLst>
              <p:tags r:id="rId9"/>
            </p:custDataLst>
          </p:nvPr>
        </p:nvSpPr>
        <p:spPr bwMode="auto">
          <a:xfrm>
            <a:off x="781277" y="3687762"/>
            <a:ext cx="2520950" cy="0"/>
          </a:xfrm>
          <a:prstGeom prst="line">
            <a:avLst/>
          </a:prstGeom>
          <a:noFill/>
          <a:ln w="952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114700" name="Text Box 13"/>
          <p:cNvSpPr txBox="1">
            <a:spLocks noChangeArrowheads="1"/>
          </p:cNvSpPr>
          <p:nvPr>
            <p:custDataLst>
              <p:tags r:id="rId10"/>
            </p:custDataLst>
          </p:nvPr>
        </p:nvSpPr>
        <p:spPr bwMode="auto">
          <a:xfrm>
            <a:off x="3302227" y="3327400"/>
            <a:ext cx="773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chemeClr val="tx1"/>
                </a:solidFill>
                <a:latin typeface="Verdana" pitchFamily="34" charset="0"/>
              </a:rPr>
              <a:t>Temps</a:t>
            </a:r>
          </a:p>
        </p:txBody>
      </p:sp>
      <p:sp>
        <p:nvSpPr>
          <p:cNvPr id="114701" name="Text Box 14"/>
          <p:cNvSpPr txBox="1">
            <a:spLocks noChangeArrowheads="1"/>
          </p:cNvSpPr>
          <p:nvPr>
            <p:custDataLst>
              <p:tags r:id="rId11"/>
            </p:custDataLst>
          </p:nvPr>
        </p:nvSpPr>
        <p:spPr bwMode="auto">
          <a:xfrm>
            <a:off x="908277" y="1809750"/>
            <a:ext cx="118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a:solidFill>
                  <a:schemeClr val="tx1"/>
                </a:solidFill>
                <a:latin typeface="Verdana" pitchFamily="34" charset="0"/>
              </a:rPr>
              <a:t>Vente en</a:t>
            </a:r>
          </a:p>
          <a:p>
            <a:pPr>
              <a:buFontTx/>
              <a:buNone/>
            </a:pPr>
            <a:r>
              <a:rPr lang="fr-FR" altLang="fr-FR" sz="1400" b="0">
                <a:solidFill>
                  <a:schemeClr val="tx1"/>
                </a:solidFill>
                <a:latin typeface="Verdana" pitchFamily="34" charset="0"/>
              </a:rPr>
              <a:t>Masse (K€)</a:t>
            </a:r>
          </a:p>
        </p:txBody>
      </p:sp>
      <p:sp>
        <p:nvSpPr>
          <p:cNvPr id="114702" name="Freeform 15"/>
          <p:cNvSpPr>
            <a:spLocks/>
          </p:cNvSpPr>
          <p:nvPr>
            <p:custDataLst>
              <p:tags r:id="rId12"/>
            </p:custDataLst>
          </p:nvPr>
        </p:nvSpPr>
        <p:spPr bwMode="auto">
          <a:xfrm>
            <a:off x="833664" y="2032000"/>
            <a:ext cx="2901950" cy="1582737"/>
          </a:xfrm>
          <a:custGeom>
            <a:avLst/>
            <a:gdLst>
              <a:gd name="T0" fmla="*/ 0 w 1814"/>
              <a:gd name="T1" fmla="*/ 2147483647 h 998"/>
              <a:gd name="T2" fmla="*/ 2147483647 w 1814"/>
              <a:gd name="T3" fmla="*/ 2147483647 h 998"/>
              <a:gd name="T4" fmla="*/ 2147483647 w 1814"/>
              <a:gd name="T5" fmla="*/ 2147483647 h 998"/>
              <a:gd name="T6" fmla="*/ 2147483647 w 1814"/>
              <a:gd name="T7" fmla="*/ 2147483647 h 998"/>
              <a:gd name="T8" fmla="*/ 2147483647 w 1814"/>
              <a:gd name="T9" fmla="*/ 2147483647 h 998"/>
              <a:gd name="T10" fmla="*/ 2147483647 w 1814"/>
              <a:gd name="T11" fmla="*/ 0 h 9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 h="998">
                <a:moveTo>
                  <a:pt x="0" y="998"/>
                </a:moveTo>
                <a:cubicBezTo>
                  <a:pt x="283" y="994"/>
                  <a:pt x="567" y="991"/>
                  <a:pt x="726" y="953"/>
                </a:cubicBezTo>
                <a:cubicBezTo>
                  <a:pt x="885" y="915"/>
                  <a:pt x="899" y="884"/>
                  <a:pt x="952" y="771"/>
                </a:cubicBezTo>
                <a:cubicBezTo>
                  <a:pt x="1005" y="658"/>
                  <a:pt x="967" y="393"/>
                  <a:pt x="1043" y="272"/>
                </a:cubicBezTo>
                <a:cubicBezTo>
                  <a:pt x="1119" y="151"/>
                  <a:pt x="1278" y="91"/>
                  <a:pt x="1406" y="46"/>
                </a:cubicBezTo>
                <a:cubicBezTo>
                  <a:pt x="1534" y="1"/>
                  <a:pt x="1674" y="0"/>
                  <a:pt x="1814" y="0"/>
                </a:cubicBezTo>
              </a:path>
            </a:pathLst>
          </a:custGeom>
          <a:noFill/>
          <a:ln w="254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114703" name="Line 16"/>
          <p:cNvSpPr>
            <a:spLocks noChangeShapeType="1"/>
          </p:cNvSpPr>
          <p:nvPr>
            <p:custDataLst>
              <p:tags r:id="rId13"/>
            </p:custDataLst>
          </p:nvPr>
        </p:nvSpPr>
        <p:spPr bwMode="auto">
          <a:xfrm flipV="1">
            <a:off x="905102" y="3398837"/>
            <a:ext cx="1317625" cy="1588"/>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114704" name="Text Box 17"/>
          <p:cNvSpPr txBox="1">
            <a:spLocks noChangeArrowheads="1"/>
          </p:cNvSpPr>
          <p:nvPr>
            <p:custDataLst>
              <p:tags r:id="rId14"/>
            </p:custDataLst>
          </p:nvPr>
        </p:nvSpPr>
        <p:spPr bwMode="auto">
          <a:xfrm>
            <a:off x="1049564" y="2897187"/>
            <a:ext cx="10525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Verdana" pitchFamily="34" charset="0"/>
              </a:rPr>
              <a:t>Temps de</a:t>
            </a:r>
          </a:p>
          <a:p>
            <a:pPr algn="ctr">
              <a:buFontTx/>
              <a:buNone/>
            </a:pPr>
            <a:r>
              <a:rPr lang="fr-FR" altLang="fr-FR" sz="1400" b="0">
                <a:solidFill>
                  <a:schemeClr val="tx1"/>
                </a:solidFill>
                <a:latin typeface="Verdana" pitchFamily="34" charset="0"/>
              </a:rPr>
              <a:t>réaction</a:t>
            </a:r>
          </a:p>
        </p:txBody>
      </p:sp>
      <p:sp>
        <p:nvSpPr>
          <p:cNvPr id="114706" name="Text Box 19"/>
          <p:cNvSpPr txBox="1">
            <a:spLocks noChangeArrowheads="1"/>
          </p:cNvSpPr>
          <p:nvPr>
            <p:custDataLst>
              <p:tags r:id="rId15"/>
            </p:custDataLst>
          </p:nvPr>
        </p:nvSpPr>
        <p:spPr bwMode="auto">
          <a:xfrm>
            <a:off x="682625" y="4076700"/>
            <a:ext cx="2051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Verdana" pitchFamily="34" charset="0"/>
              </a:rPr>
              <a:t>Résultat prévisionnel</a:t>
            </a:r>
          </a:p>
          <a:p>
            <a:pPr algn="ctr">
              <a:buFontTx/>
              <a:buNone/>
            </a:pPr>
            <a:r>
              <a:rPr lang="fr-FR" altLang="fr-FR" sz="1400" b="0">
                <a:solidFill>
                  <a:schemeClr val="tx1"/>
                </a:solidFill>
                <a:latin typeface="Verdana" pitchFamily="34" charset="0"/>
              </a:rPr>
              <a:t>de la société</a:t>
            </a:r>
          </a:p>
        </p:txBody>
      </p:sp>
      <p:sp>
        <p:nvSpPr>
          <p:cNvPr id="114707" name="Text Box 20"/>
          <p:cNvSpPr txBox="1">
            <a:spLocks noChangeArrowheads="1"/>
          </p:cNvSpPr>
          <p:nvPr>
            <p:custDataLst>
              <p:tags r:id="rId16"/>
            </p:custDataLst>
          </p:nvPr>
        </p:nvSpPr>
        <p:spPr bwMode="auto">
          <a:xfrm>
            <a:off x="2889250" y="5156200"/>
            <a:ext cx="885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Rumeur</a:t>
            </a:r>
          </a:p>
        </p:txBody>
      </p:sp>
      <p:sp>
        <p:nvSpPr>
          <p:cNvPr id="114708" name="Text Box 21"/>
          <p:cNvSpPr txBox="1">
            <a:spLocks noChangeArrowheads="1"/>
          </p:cNvSpPr>
          <p:nvPr>
            <p:custDataLst>
              <p:tags r:id="rId17"/>
            </p:custDataLst>
          </p:nvPr>
        </p:nvSpPr>
        <p:spPr bwMode="auto">
          <a:xfrm>
            <a:off x="898525" y="6092825"/>
            <a:ext cx="16240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Anticipation :</a:t>
            </a:r>
          </a:p>
          <a:p>
            <a:pPr algn="ctr">
              <a:buFontTx/>
              <a:buNone/>
            </a:pPr>
            <a:r>
              <a:rPr lang="fr-FR" altLang="fr-FR" sz="1400" b="0" dirty="0">
                <a:solidFill>
                  <a:schemeClr val="tx1"/>
                </a:solidFill>
                <a:latin typeface="Verdana" pitchFamily="34" charset="0"/>
              </a:rPr>
              <a:t>ventes d’actions</a:t>
            </a:r>
          </a:p>
        </p:txBody>
      </p:sp>
      <p:sp>
        <p:nvSpPr>
          <p:cNvPr id="114709" name="Text Box 22"/>
          <p:cNvSpPr txBox="1">
            <a:spLocks noChangeArrowheads="1"/>
          </p:cNvSpPr>
          <p:nvPr>
            <p:custDataLst>
              <p:tags r:id="rId18"/>
            </p:custDataLst>
          </p:nvPr>
        </p:nvSpPr>
        <p:spPr bwMode="auto">
          <a:xfrm>
            <a:off x="4507139" y="4826000"/>
            <a:ext cx="10953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Verdana" pitchFamily="34" charset="0"/>
              </a:rPr>
              <a:t>Bouches à</a:t>
            </a:r>
          </a:p>
          <a:p>
            <a:pPr algn="ctr">
              <a:buFontTx/>
              <a:buNone/>
            </a:pPr>
            <a:r>
              <a:rPr lang="fr-FR" altLang="fr-FR" sz="1400" b="0" dirty="0">
                <a:solidFill>
                  <a:schemeClr val="tx1"/>
                </a:solidFill>
                <a:latin typeface="Verdana" pitchFamily="34" charset="0"/>
              </a:rPr>
              <a:t>oreilles</a:t>
            </a:r>
          </a:p>
        </p:txBody>
      </p:sp>
      <p:cxnSp>
        <p:nvCxnSpPr>
          <p:cNvPr id="114710" name="AutoShape 23"/>
          <p:cNvCxnSpPr>
            <a:cxnSpLocks noChangeShapeType="1"/>
            <a:stCxn id="114706" idx="3"/>
            <a:endCxn id="114707" idx="0"/>
          </p:cNvCxnSpPr>
          <p:nvPr>
            <p:custDataLst>
              <p:tags r:id="rId19"/>
            </p:custDataLst>
          </p:nvPr>
        </p:nvCxnSpPr>
        <p:spPr bwMode="auto">
          <a:xfrm>
            <a:off x="2733675" y="4335463"/>
            <a:ext cx="598488" cy="820737"/>
          </a:xfrm>
          <a:prstGeom prst="curvedConnector2">
            <a:avLst/>
          </a:prstGeom>
          <a:ln>
            <a:headEnd type="none" w="sm" len="sm"/>
            <a:tailEnd type="triangle" w="lg" len="lg"/>
          </a:ln>
          <a:extLst/>
        </p:spPr>
        <p:style>
          <a:lnRef idx="2">
            <a:schemeClr val="accent2"/>
          </a:lnRef>
          <a:fillRef idx="0">
            <a:schemeClr val="accent2"/>
          </a:fillRef>
          <a:effectRef idx="1">
            <a:schemeClr val="accent2"/>
          </a:effectRef>
          <a:fontRef idx="minor">
            <a:schemeClr val="tx1"/>
          </a:fontRef>
        </p:style>
      </p:cxnSp>
      <p:cxnSp>
        <p:nvCxnSpPr>
          <p:cNvPr id="114711" name="AutoShape 24"/>
          <p:cNvCxnSpPr>
            <a:cxnSpLocks noChangeShapeType="1"/>
          </p:cNvCxnSpPr>
          <p:nvPr>
            <p:custDataLst>
              <p:tags r:id="rId20"/>
            </p:custDataLst>
          </p:nvPr>
        </p:nvCxnSpPr>
        <p:spPr bwMode="auto">
          <a:xfrm rot="5400000">
            <a:off x="2482057" y="5501482"/>
            <a:ext cx="890588" cy="809625"/>
          </a:xfrm>
          <a:prstGeom prst="curvedConnector2">
            <a:avLst/>
          </a:prstGeom>
          <a:ln>
            <a:headEnd type="none" w="sm" len="sm"/>
            <a:tailEnd type="triangle" w="lg" len="lg"/>
          </a:ln>
          <a:extLst/>
        </p:spPr>
        <p:style>
          <a:lnRef idx="2">
            <a:schemeClr val="accent2"/>
          </a:lnRef>
          <a:fillRef idx="0">
            <a:schemeClr val="accent2"/>
          </a:fillRef>
          <a:effectRef idx="1">
            <a:schemeClr val="accent2"/>
          </a:effectRef>
          <a:fontRef idx="minor">
            <a:schemeClr val="tx1"/>
          </a:fontRef>
        </p:style>
      </p:cxnSp>
      <p:cxnSp>
        <p:nvCxnSpPr>
          <p:cNvPr id="114712" name="AutoShape 25"/>
          <p:cNvCxnSpPr>
            <a:cxnSpLocks noChangeShapeType="1"/>
            <a:stCxn id="114708" idx="1"/>
            <a:endCxn id="114706" idx="1"/>
          </p:cNvCxnSpPr>
          <p:nvPr>
            <p:custDataLst>
              <p:tags r:id="rId21"/>
            </p:custDataLst>
          </p:nvPr>
        </p:nvCxnSpPr>
        <p:spPr bwMode="auto">
          <a:xfrm rot="10800000">
            <a:off x="682625" y="4335463"/>
            <a:ext cx="215900" cy="2016125"/>
          </a:xfrm>
          <a:prstGeom prst="curvedConnector3">
            <a:avLst>
              <a:gd name="adj1" fmla="val 356616"/>
            </a:avLst>
          </a:prstGeom>
          <a:noFill/>
          <a:ln w="25400">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713" name="AutoShape 27"/>
          <p:cNvCxnSpPr>
            <a:cxnSpLocks noChangeShapeType="1"/>
            <a:stCxn id="114707" idx="0"/>
            <a:endCxn id="114709" idx="0"/>
          </p:cNvCxnSpPr>
          <p:nvPr>
            <p:custDataLst>
              <p:tags r:id="rId22"/>
            </p:custDataLst>
          </p:nvPr>
        </p:nvCxnSpPr>
        <p:spPr bwMode="auto">
          <a:xfrm rot="5400000" flipH="1" flipV="1">
            <a:off x="4028395" y="4129768"/>
            <a:ext cx="330200" cy="1722664"/>
          </a:xfrm>
          <a:prstGeom prst="curvedConnector3">
            <a:avLst>
              <a:gd name="adj1" fmla="val 169231"/>
            </a:avLst>
          </a:prstGeom>
          <a:ln>
            <a:headEnd type="none" w="sm" len="sm"/>
            <a:tailEnd type="triangle" w="lg" len="lg"/>
          </a:ln>
          <a:extLst/>
        </p:spPr>
        <p:style>
          <a:lnRef idx="2">
            <a:schemeClr val="accent2"/>
          </a:lnRef>
          <a:fillRef idx="0">
            <a:schemeClr val="accent2"/>
          </a:fillRef>
          <a:effectRef idx="1">
            <a:schemeClr val="accent2"/>
          </a:effectRef>
          <a:fontRef idx="minor">
            <a:schemeClr val="tx1"/>
          </a:fontRef>
        </p:style>
      </p:cxnSp>
      <p:cxnSp>
        <p:nvCxnSpPr>
          <p:cNvPr id="114714" name="AutoShape 28"/>
          <p:cNvCxnSpPr>
            <a:cxnSpLocks noChangeShapeType="1"/>
            <a:stCxn id="114709" idx="2"/>
            <a:endCxn id="114707" idx="2"/>
          </p:cNvCxnSpPr>
          <p:nvPr>
            <p:custDataLst>
              <p:tags r:id="rId23"/>
            </p:custDataLst>
          </p:nvPr>
        </p:nvCxnSpPr>
        <p:spPr bwMode="auto">
          <a:xfrm rot="5400000">
            <a:off x="4134758" y="4540930"/>
            <a:ext cx="117475" cy="1722664"/>
          </a:xfrm>
          <a:prstGeom prst="curvedConnector3">
            <a:avLst>
              <a:gd name="adj1" fmla="val 294595"/>
            </a:avLst>
          </a:prstGeom>
          <a:ln>
            <a:headEnd type="none" w="sm" len="sm"/>
            <a:tailEnd type="triangle" w="lg" len="lg"/>
          </a:ln>
          <a:extLst/>
        </p:spPr>
        <p:style>
          <a:lnRef idx="2">
            <a:schemeClr val="accent2"/>
          </a:lnRef>
          <a:fillRef idx="0">
            <a:schemeClr val="accent2"/>
          </a:fillRef>
          <a:effectRef idx="1">
            <a:schemeClr val="accent2"/>
          </a:effectRef>
          <a:fontRef idx="minor">
            <a:schemeClr val="tx1"/>
          </a:fontRef>
        </p:style>
      </p:cxnSp>
      <p:sp>
        <p:nvSpPr>
          <p:cNvPr id="114715" name="Text Box 29"/>
          <p:cNvSpPr txBox="1">
            <a:spLocks noChangeArrowheads="1"/>
          </p:cNvSpPr>
          <p:nvPr>
            <p:custDataLst>
              <p:tags r:id="rId24"/>
            </p:custDataLst>
          </p:nvPr>
        </p:nvSpPr>
        <p:spPr bwMode="auto">
          <a:xfrm>
            <a:off x="3560876" y="4334807"/>
            <a:ext cx="62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i="1" dirty="0">
                <a:solidFill>
                  <a:schemeClr val="tx1"/>
                </a:solidFill>
                <a:latin typeface="Verdana" pitchFamily="34" charset="0"/>
              </a:rPr>
              <a:t>Délai</a:t>
            </a:r>
          </a:p>
        </p:txBody>
      </p:sp>
      <p:sp>
        <p:nvSpPr>
          <p:cNvPr id="114716" name="Line 30"/>
          <p:cNvSpPr>
            <a:spLocks noChangeShapeType="1"/>
          </p:cNvSpPr>
          <p:nvPr>
            <p:custDataLst>
              <p:tags r:id="rId25"/>
            </p:custDataLst>
          </p:nvPr>
        </p:nvSpPr>
        <p:spPr bwMode="auto">
          <a:xfrm flipH="1">
            <a:off x="4062526" y="4479269"/>
            <a:ext cx="144463" cy="2159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114717" name="Line 31"/>
          <p:cNvSpPr>
            <a:spLocks noChangeShapeType="1"/>
          </p:cNvSpPr>
          <p:nvPr>
            <p:custDataLst>
              <p:tags r:id="rId26"/>
            </p:custDataLst>
          </p:nvPr>
        </p:nvSpPr>
        <p:spPr bwMode="auto">
          <a:xfrm flipH="1">
            <a:off x="4135551" y="4479269"/>
            <a:ext cx="142875" cy="2159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fr-FR"/>
          </a:p>
        </p:txBody>
      </p:sp>
      <p:sp>
        <p:nvSpPr>
          <p:cNvPr id="114718" name="Text Box 32"/>
          <p:cNvSpPr txBox="1">
            <a:spLocks noChangeArrowheads="1"/>
          </p:cNvSpPr>
          <p:nvPr>
            <p:custDataLst>
              <p:tags r:id="rId27"/>
            </p:custDataLst>
          </p:nvPr>
        </p:nvSpPr>
        <p:spPr bwMode="auto">
          <a:xfrm>
            <a:off x="5148262" y="1184502"/>
            <a:ext cx="3921125" cy="2857500"/>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dirty="0">
                <a:solidFill>
                  <a:schemeClr val="tx1"/>
                </a:solidFill>
                <a:latin typeface="Verdana" pitchFamily="34" charset="0"/>
              </a:rPr>
              <a:t>Les ventes d’actions sont déterminées</a:t>
            </a:r>
          </a:p>
          <a:p>
            <a:pPr>
              <a:buFontTx/>
              <a:buNone/>
            </a:pPr>
            <a:r>
              <a:rPr lang="fr-FR" altLang="fr-FR" sz="1400" b="0" dirty="0">
                <a:solidFill>
                  <a:schemeClr val="tx1"/>
                </a:solidFill>
                <a:latin typeface="Verdana" pitchFamily="34" charset="0"/>
              </a:rPr>
              <a:t>par la rumeur, elle-même accumule le</a:t>
            </a:r>
          </a:p>
          <a:p>
            <a:pPr>
              <a:buFontTx/>
              <a:buNone/>
            </a:pPr>
            <a:r>
              <a:rPr lang="fr-FR" altLang="fr-FR" sz="1400" b="0" dirty="0">
                <a:solidFill>
                  <a:schemeClr val="tx1"/>
                </a:solidFill>
                <a:latin typeface="Verdana" pitchFamily="34" charset="0"/>
              </a:rPr>
              <a:t>bouches à oreilles. Au bout d’un certain</a:t>
            </a:r>
          </a:p>
          <a:p>
            <a:pPr>
              <a:buFontTx/>
              <a:buNone/>
            </a:pPr>
            <a:r>
              <a:rPr lang="fr-FR" altLang="fr-FR" sz="1400" b="0" dirty="0">
                <a:solidFill>
                  <a:schemeClr val="tx1"/>
                </a:solidFill>
                <a:latin typeface="Verdana" pitchFamily="34" charset="0"/>
              </a:rPr>
              <a:t>temps, un effet de seuil se produit et</a:t>
            </a:r>
          </a:p>
          <a:p>
            <a:pPr>
              <a:buFontTx/>
              <a:buNone/>
            </a:pPr>
            <a:r>
              <a:rPr lang="fr-FR" altLang="fr-FR" sz="1400" b="0" dirty="0">
                <a:solidFill>
                  <a:schemeClr val="tx1"/>
                </a:solidFill>
                <a:latin typeface="Verdana" pitchFamily="34" charset="0"/>
              </a:rPr>
              <a:t>La rumeur se répand alors rapidement.</a:t>
            </a:r>
          </a:p>
          <a:p>
            <a:pPr>
              <a:buFontTx/>
              <a:buNone/>
            </a:pPr>
            <a:endParaRPr lang="fr-FR" altLang="fr-FR" sz="1400" b="0" dirty="0">
              <a:solidFill>
                <a:schemeClr val="tx1"/>
              </a:solidFill>
              <a:latin typeface="Verdana" pitchFamily="34" charset="0"/>
            </a:endParaRPr>
          </a:p>
          <a:p>
            <a:pPr>
              <a:buFontTx/>
              <a:buNone/>
            </a:pPr>
            <a:r>
              <a:rPr lang="fr-FR" altLang="fr-FR" sz="1400" b="0" dirty="0">
                <a:solidFill>
                  <a:schemeClr val="tx1"/>
                </a:solidFill>
                <a:latin typeface="Verdana" pitchFamily="34" charset="0"/>
              </a:rPr>
              <a:t>Il y a un temps de latence ou de réaction</a:t>
            </a:r>
          </a:p>
          <a:p>
            <a:pPr>
              <a:buFontTx/>
              <a:buNone/>
            </a:pPr>
            <a:r>
              <a:rPr lang="fr-FR" altLang="fr-FR" sz="1400" b="0" dirty="0">
                <a:solidFill>
                  <a:schemeClr val="tx1"/>
                </a:solidFill>
                <a:latin typeface="Verdana" pitchFamily="34" charset="0"/>
              </a:rPr>
              <a:t>entre les premières rumeurs et la vente</a:t>
            </a:r>
          </a:p>
          <a:p>
            <a:pPr>
              <a:buFontTx/>
              <a:buNone/>
            </a:pPr>
            <a:r>
              <a:rPr lang="fr-FR" altLang="fr-FR" sz="1400" b="0" dirty="0">
                <a:solidFill>
                  <a:schemeClr val="tx1"/>
                </a:solidFill>
                <a:latin typeface="Verdana" pitchFamily="34" charset="0"/>
              </a:rPr>
              <a:t>en masse des actions.</a:t>
            </a:r>
          </a:p>
          <a:p>
            <a:pPr>
              <a:buFontTx/>
              <a:buNone/>
            </a:pPr>
            <a:endParaRPr lang="fr-FR" altLang="fr-FR" sz="1400" b="0" dirty="0">
              <a:solidFill>
                <a:schemeClr val="tx1"/>
              </a:solidFill>
              <a:latin typeface="Verdana" pitchFamily="34" charset="0"/>
            </a:endParaRPr>
          </a:p>
          <a:p>
            <a:pPr>
              <a:buFontTx/>
              <a:buNone/>
            </a:pPr>
            <a:r>
              <a:rPr lang="fr-FR" altLang="fr-FR" sz="1400" b="0" dirty="0">
                <a:solidFill>
                  <a:schemeClr val="tx1"/>
                </a:solidFill>
                <a:latin typeface="Verdana" pitchFamily="34" charset="0"/>
              </a:rPr>
              <a:t>Ce type de délai est appelé un délai</a:t>
            </a:r>
          </a:p>
          <a:p>
            <a:pPr>
              <a:buFontTx/>
              <a:buNone/>
            </a:pPr>
            <a:r>
              <a:rPr lang="fr-FR" altLang="fr-FR" sz="1400" b="0" dirty="0">
                <a:solidFill>
                  <a:schemeClr val="tx1"/>
                </a:solidFill>
                <a:latin typeface="Verdana" pitchFamily="34" charset="0"/>
              </a:rPr>
              <a:t>inertiel ou délai de 3</a:t>
            </a:r>
            <a:r>
              <a:rPr lang="fr-FR" altLang="fr-FR" sz="1400" b="0" baseline="30000" dirty="0">
                <a:solidFill>
                  <a:schemeClr val="tx1"/>
                </a:solidFill>
                <a:latin typeface="Verdana" pitchFamily="34" charset="0"/>
              </a:rPr>
              <a:t>ème</a:t>
            </a:r>
            <a:r>
              <a:rPr lang="fr-FR" altLang="fr-FR" sz="1400" b="0" dirty="0">
                <a:solidFill>
                  <a:schemeClr val="tx1"/>
                </a:solidFill>
                <a:latin typeface="Verdana" pitchFamily="34" charset="0"/>
              </a:rPr>
              <a:t> ordre (réaction</a:t>
            </a:r>
          </a:p>
          <a:p>
            <a:pPr>
              <a:buFontTx/>
              <a:buNone/>
            </a:pPr>
            <a:r>
              <a:rPr lang="fr-FR" altLang="fr-FR" sz="1400" b="0" dirty="0">
                <a:solidFill>
                  <a:schemeClr val="tx1"/>
                </a:solidFill>
                <a:latin typeface="Verdana" pitchFamily="34" charset="0"/>
              </a:rPr>
              <a:t>avec une forte inertie dans un  1</a:t>
            </a:r>
            <a:r>
              <a:rPr lang="fr-FR" altLang="fr-FR" sz="1400" b="0" baseline="30000" dirty="0">
                <a:solidFill>
                  <a:schemeClr val="tx1"/>
                </a:solidFill>
                <a:latin typeface="Verdana" pitchFamily="34" charset="0"/>
              </a:rPr>
              <a:t>er</a:t>
            </a:r>
            <a:r>
              <a:rPr lang="fr-FR" altLang="fr-FR" sz="1400" b="0" dirty="0">
                <a:solidFill>
                  <a:schemeClr val="tx1"/>
                </a:solidFill>
                <a:latin typeface="Verdana" pitchFamily="34" charset="0"/>
              </a:rPr>
              <a:t> temps)</a:t>
            </a:r>
          </a:p>
        </p:txBody>
      </p:sp>
      <p:sp>
        <p:nvSpPr>
          <p:cNvPr id="32" name="Rectangle 4"/>
          <p:cNvSpPr>
            <a:spLocks noGrp="1" noChangeArrowheads="1"/>
          </p:cNvSpPr>
          <p:nvPr>
            <p:ph type="title"/>
            <p:custDataLst>
              <p:tags r:id="rId28"/>
            </p:custDataLst>
          </p:nvPr>
        </p:nvSpPr>
        <p:spPr>
          <a:xfrm>
            <a:off x="20184" y="-6243"/>
            <a:ext cx="9144000" cy="707918"/>
          </a:xfrm>
        </p:spPr>
        <p:txBody>
          <a:bodyPr>
            <a:noAutofit/>
          </a:bodyPr>
          <a:lstStyle/>
          <a:p>
            <a:pPr algn="ctr"/>
            <a:r>
              <a:rPr lang="fr-FR" altLang="fr-FR" sz="2900" dirty="0"/>
              <a:t>Prise en compte du temps : les délais</a:t>
            </a:r>
          </a:p>
        </p:txBody>
      </p:sp>
      <p:cxnSp>
        <p:nvCxnSpPr>
          <p:cNvPr id="3" name="Connecteur droit 2"/>
          <p:cNvCxnSpPr/>
          <p:nvPr>
            <p:custDataLst>
              <p:tags r:id="rId29"/>
            </p:custDataLst>
          </p:nvPr>
        </p:nvCxnSpPr>
        <p:spPr>
          <a:xfrm>
            <a:off x="2927351" y="5906293"/>
            <a:ext cx="105568" cy="3310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custDataLst>
              <p:tags r:id="rId30"/>
            </p:custDataLst>
          </p:nvPr>
        </p:nvCxnSpPr>
        <p:spPr>
          <a:xfrm>
            <a:off x="3009241" y="5888604"/>
            <a:ext cx="98921" cy="331019"/>
          </a:xfrm>
          <a:prstGeom prst="line">
            <a:avLst/>
          </a:prstGeom>
          <a:ln>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sp>
        <p:nvSpPr>
          <p:cNvPr id="35" name="Text Box 29"/>
          <p:cNvSpPr txBox="1">
            <a:spLocks noChangeArrowheads="1"/>
          </p:cNvSpPr>
          <p:nvPr>
            <p:custDataLst>
              <p:tags r:id="rId31"/>
            </p:custDataLst>
          </p:nvPr>
        </p:nvSpPr>
        <p:spPr bwMode="auto">
          <a:xfrm>
            <a:off x="3146425" y="5932512"/>
            <a:ext cx="62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400" b="0" i="1" dirty="0">
                <a:solidFill>
                  <a:schemeClr val="tx1"/>
                </a:solidFill>
                <a:latin typeface="Verdana" pitchFamily="34" charset="0"/>
              </a:rPr>
              <a:t>Délai</a:t>
            </a:r>
          </a:p>
        </p:txBody>
      </p:sp>
      <p:sp>
        <p:nvSpPr>
          <p:cNvPr id="2" name="ZoneTexte 1"/>
          <p:cNvSpPr txBox="1"/>
          <p:nvPr>
            <p:custDataLst>
              <p:tags r:id="rId32"/>
            </p:custDataLst>
          </p:nvPr>
        </p:nvSpPr>
        <p:spPr>
          <a:xfrm>
            <a:off x="2404076" y="3017449"/>
            <a:ext cx="1295547" cy="276999"/>
          </a:xfrm>
          <a:prstGeom prst="rect">
            <a:avLst/>
          </a:prstGeom>
          <a:noFill/>
        </p:spPr>
        <p:txBody>
          <a:bodyPr wrap="none" rtlCol="0">
            <a:spAutoFit/>
          </a:bodyPr>
          <a:lstStyle/>
          <a:p>
            <a:r>
              <a:rPr lang="fr-FR" sz="1200" dirty="0"/>
              <a:t>Délai d’ordre 3</a:t>
            </a:r>
          </a:p>
        </p:txBody>
      </p:sp>
      <p:sp>
        <p:nvSpPr>
          <p:cNvPr id="4" name="Espace réservé du numéro de diapositive 3"/>
          <p:cNvSpPr>
            <a:spLocks noGrp="1"/>
          </p:cNvSpPr>
          <p:nvPr>
            <p:ph type="sldNum" sz="quarter" idx="12"/>
            <p:custDataLst>
              <p:tags r:id="rId33"/>
            </p:custDataLst>
          </p:nvPr>
        </p:nvSpPr>
        <p:spPr/>
        <p:txBody>
          <a:bodyPr/>
          <a:lstStyle/>
          <a:p>
            <a:fld id="{D4B5ADC2-7248-4799-8E52-477E151C3EE9}" type="slidenum">
              <a:rPr lang="fr-FR" sz="1400" b="1" smtClean="0">
                <a:solidFill>
                  <a:srgbClr val="FFFFFF"/>
                </a:solidFill>
              </a:rPr>
              <a:pPr/>
              <a:t>19</a:t>
            </a:fld>
            <a:endParaRPr lang="fr-FR"/>
          </a:p>
        </p:txBody>
      </p:sp>
    </p:spTree>
    <p:extLst>
      <p:ext uri="{BB962C8B-B14F-4D97-AF65-F5344CB8AC3E}">
        <p14:creationId xmlns:p14="http://schemas.microsoft.com/office/powerpoint/2010/main" val="203645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7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7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7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7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47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47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47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47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47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47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4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6" grpId="0"/>
      <p:bldP spid="114707" grpId="0"/>
      <p:bldP spid="114708" grpId="0"/>
      <p:bldP spid="114709" grpId="0"/>
      <p:bldP spid="114715" grpId="0"/>
      <p:bldP spid="114716" grpId="0" animBg="1"/>
      <p:bldP spid="114717" grpId="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33374" y="227776"/>
            <a:ext cx="8229600" cy="684312"/>
          </a:xfrm>
        </p:spPr>
        <p:txBody>
          <a:bodyPr/>
          <a:lstStyle/>
          <a:p>
            <a:pPr algn="ctr"/>
            <a:r>
              <a:rPr lang="fr-FR" dirty="0"/>
              <a:t>Mes intentions</a:t>
            </a:r>
          </a:p>
        </p:txBody>
      </p:sp>
      <p:sp>
        <p:nvSpPr>
          <p:cNvPr id="3" name="Espace réservé du contenu 2"/>
          <p:cNvSpPr>
            <a:spLocks noGrp="1"/>
          </p:cNvSpPr>
          <p:nvPr>
            <p:ph sz="quarter" idx="1"/>
            <p:custDataLst>
              <p:tags r:id="rId2"/>
            </p:custDataLst>
          </p:nvPr>
        </p:nvSpPr>
        <p:spPr>
          <a:xfrm>
            <a:off x="91690" y="1929191"/>
            <a:ext cx="8712968" cy="4705861"/>
          </a:xfrm>
        </p:spPr>
        <p:txBody>
          <a:bodyPr>
            <a:normAutofit/>
          </a:bodyPr>
          <a:lstStyle/>
          <a:p>
            <a:r>
              <a:rPr lang="fr-FR" sz="2000" dirty="0"/>
              <a:t>Dépasser les représentations simplistes : la cause n’est pas une chose, mais se situe bien souvent dans un processus, dans le système lui-même où causes et effets sont entremêlés !</a:t>
            </a:r>
          </a:p>
          <a:p>
            <a:r>
              <a:rPr lang="fr-FR" sz="2000" dirty="0"/>
              <a:t>Penser le multiple, pour éviter la pensée unique et analyser autrement la complexité afin de mieux la décrypter</a:t>
            </a:r>
          </a:p>
          <a:p>
            <a:r>
              <a:rPr lang="fr-FR" sz="2000" dirty="0"/>
              <a:t>Pour cela présenter une autre démarche de l’esprit :  la Dynamique des Systèmes (« D.S »).</a:t>
            </a:r>
          </a:p>
          <a:p>
            <a:r>
              <a:rPr lang="fr-FR" sz="2000" dirty="0"/>
              <a:t>Modéliser et simuler pour : </a:t>
            </a:r>
          </a:p>
          <a:p>
            <a:pPr lvl="1"/>
            <a:r>
              <a:rPr lang="fr-FR" sz="1700" dirty="0"/>
              <a:t>Générer des hypothèses que l’on n’avait pas imaginées au départ (la simulation ne consiste pas à reproduire uniquement le réel).</a:t>
            </a:r>
          </a:p>
          <a:p>
            <a:pPr lvl="1"/>
            <a:r>
              <a:rPr lang="fr-FR" sz="1700" dirty="0"/>
              <a:t>Faire vivre une situation (cas) afin de mettre en évidence les effets contre-intuitifs entre le court terme et le long terme (effet de bord).</a:t>
            </a:r>
            <a:endParaRPr lang="fr-FR" dirty="0"/>
          </a:p>
        </p:txBody>
      </p:sp>
      <p:pic>
        <p:nvPicPr>
          <p:cNvPr id="2050" name="Picture 2" descr="http://images.huffingtonpost.com/2014-08-15-intention.jpg"/>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6516216" y="61095"/>
            <a:ext cx="2209800" cy="146951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custDataLst>
              <p:tags r:id="rId4"/>
            </p:custDataLst>
          </p:nvPr>
        </p:nvSpPr>
        <p:spPr>
          <a:xfrm rot="574717">
            <a:off x="8234017" y="893818"/>
            <a:ext cx="288032" cy="369332"/>
          </a:xfrm>
          <a:prstGeom prst="rect">
            <a:avLst/>
          </a:prstGeom>
          <a:noFill/>
        </p:spPr>
        <p:txBody>
          <a:bodyPr wrap="square" rtlCol="0">
            <a:spAutoFit/>
          </a:bodyPr>
          <a:lstStyle/>
          <a:p>
            <a:r>
              <a:rPr lang="fr-FR" dirty="0">
                <a:solidFill>
                  <a:schemeClr val="bg1"/>
                </a:solidFill>
              </a:rPr>
              <a:t>S</a:t>
            </a:r>
          </a:p>
        </p:txBody>
      </p:sp>
      <p:sp>
        <p:nvSpPr>
          <p:cNvPr id="4" name="Espace réservé du numéro de diapositive 3"/>
          <p:cNvSpPr>
            <a:spLocks noGrp="1"/>
          </p:cNvSpPr>
          <p:nvPr>
            <p:ph type="sldNum" sz="quarter" idx="12"/>
            <p:custDataLst>
              <p:tags r:id="rId5"/>
            </p:custDataLst>
          </p:nvPr>
        </p:nvSpPr>
        <p:spPr/>
        <p:txBody>
          <a:bodyPr/>
          <a:lstStyle/>
          <a:p>
            <a:fld id="{D4B5ADC2-7248-4799-8E52-477E151C3EE9}" type="slidenum">
              <a:rPr lang="fr-FR" sz="1400" b="1" smtClean="0">
                <a:solidFill>
                  <a:srgbClr val="FFFFFF"/>
                </a:solidFill>
              </a:rPr>
              <a:pPr/>
              <a:t>2</a:t>
            </a:fld>
            <a:endParaRPr lang="fr-FR"/>
          </a:p>
        </p:txBody>
      </p:sp>
      <p:pic>
        <p:nvPicPr>
          <p:cNvPr id="7" name="Image 6"/>
          <p:cNvPicPr>
            <a:picLocks noChangeAspect="1"/>
          </p:cNvPicPr>
          <p:nvPr>
            <p:custDataLst>
              <p:tags r:id="rId6"/>
            </p:custDataLst>
          </p:nvPr>
        </p:nvPicPr>
        <p:blipFill>
          <a:blip r:embed="rId10"/>
          <a:stretch>
            <a:fillRect/>
          </a:stretch>
        </p:blipFill>
        <p:spPr>
          <a:xfrm>
            <a:off x="243280" y="1726256"/>
            <a:ext cx="8546504" cy="4457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607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251520" y="1268760"/>
            <a:ext cx="3626168" cy="222885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custDataLst>
              <p:tags r:id="rId2"/>
            </p:custDataLst>
          </p:nvPr>
        </p:nvPicPr>
        <p:blipFill>
          <a:blip r:embed="rId9"/>
          <a:stretch>
            <a:fillRect/>
          </a:stretch>
        </p:blipFill>
        <p:spPr>
          <a:xfrm>
            <a:off x="4231246" y="4365104"/>
            <a:ext cx="4426458" cy="2003870"/>
          </a:xfrm>
          <a:prstGeom prst="rect">
            <a:avLst/>
          </a:prstGeom>
        </p:spPr>
      </p:pic>
      <p:pic>
        <p:nvPicPr>
          <p:cNvPr id="7" name="Image 6"/>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457200" y="4365104"/>
            <a:ext cx="3248105" cy="2043030"/>
          </a:xfrm>
          <a:prstGeom prst="rect">
            <a:avLst/>
          </a:prstGeom>
          <a:noFill/>
          <a:ln>
            <a:noFill/>
          </a:ln>
        </p:spPr>
      </p:pic>
      <p:sp>
        <p:nvSpPr>
          <p:cNvPr id="8" name="Rectangle 7"/>
          <p:cNvSpPr/>
          <p:nvPr>
            <p:custDataLst>
              <p:tags r:id="rId4"/>
            </p:custDataLst>
          </p:nvPr>
        </p:nvSpPr>
        <p:spPr>
          <a:xfrm>
            <a:off x="5940152" y="1138225"/>
            <a:ext cx="1512168" cy="3231654"/>
          </a:xfrm>
          <a:prstGeom prst="rect">
            <a:avLst/>
          </a:prstGeom>
        </p:spPr>
        <p:txBody>
          <a:bodyPr wrap="square">
            <a:spAutoFit/>
          </a:bodyPr>
          <a:lstStyle/>
          <a:p>
            <a:r>
              <a:rPr lang="fr-FR" sz="1200" dirty="0">
                <a:solidFill>
                  <a:srgbClr val="000000"/>
                </a:solidFill>
                <a:latin typeface="Arial" panose="020B0604020202020204" pitchFamily="34" charset="0"/>
                <a:ea typeface="Times New Roman" panose="02020603050405020304" pitchFamily="18" charset="0"/>
              </a:rPr>
              <a:t>METHOD RK4</a:t>
            </a:r>
            <a:endParaRPr lang="fr-FR" sz="1200" dirty="0">
              <a:latin typeface="Times New Roman" panose="02020603050405020304" pitchFamily="18" charset="0"/>
              <a:ea typeface="Times New Roman" panose="02020603050405020304" pitchFamily="18" charset="0"/>
            </a:endParaRPr>
          </a:p>
          <a:p>
            <a:r>
              <a:rPr lang="fr-FR" sz="1200" dirty="0">
                <a:solidFill>
                  <a:srgbClr val="000000"/>
                </a:solidFill>
                <a:latin typeface="Arial" panose="020B0604020202020204" pitchFamily="34"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r>
              <a:rPr lang="fr-FR" sz="1200" dirty="0">
                <a:solidFill>
                  <a:srgbClr val="000000"/>
                </a:solidFill>
                <a:latin typeface="Arial" panose="020B0604020202020204" pitchFamily="34" charset="0"/>
                <a:ea typeface="Times New Roman" panose="02020603050405020304" pitchFamily="18" charset="0"/>
              </a:rPr>
              <a:t>STARTTIME = 0</a:t>
            </a:r>
            <a:endParaRPr lang="fr-FR" sz="1200" dirty="0">
              <a:latin typeface="Times New Roman" panose="02020603050405020304" pitchFamily="18" charset="0"/>
              <a:ea typeface="Times New Roman" panose="02020603050405020304" pitchFamily="18" charset="0"/>
            </a:endParaRPr>
          </a:p>
          <a:p>
            <a:r>
              <a:rPr lang="fr-FR" sz="1200" dirty="0">
                <a:solidFill>
                  <a:srgbClr val="000000"/>
                </a:solidFill>
                <a:latin typeface="Arial" panose="020B0604020202020204" pitchFamily="34" charset="0"/>
                <a:ea typeface="Times New Roman" panose="02020603050405020304" pitchFamily="18" charset="0"/>
              </a:rPr>
              <a:t>STOPTIME=10</a:t>
            </a:r>
            <a:endParaRPr lang="fr-FR" sz="1200" dirty="0">
              <a:latin typeface="Times New Roman" panose="02020603050405020304" pitchFamily="18" charset="0"/>
              <a:ea typeface="Times New Roman" panose="02020603050405020304" pitchFamily="18" charset="0"/>
            </a:endParaRPr>
          </a:p>
          <a:p>
            <a:r>
              <a:rPr lang="fr-FR" sz="1200" dirty="0">
                <a:solidFill>
                  <a:srgbClr val="000000"/>
                </a:solidFill>
                <a:latin typeface="Arial" panose="020B0604020202020204" pitchFamily="34" charset="0"/>
                <a:ea typeface="Times New Roman" panose="02020603050405020304" pitchFamily="18" charset="0"/>
              </a:rPr>
              <a:t>DT = 0.02</a:t>
            </a:r>
            <a:endParaRPr lang="fr-FR" sz="1200" dirty="0">
              <a:latin typeface="Times New Roman" panose="02020603050405020304" pitchFamily="18" charset="0"/>
              <a:ea typeface="Times New Roman" panose="02020603050405020304" pitchFamily="18" charset="0"/>
            </a:endParaRPr>
          </a:p>
          <a:p>
            <a:r>
              <a:rPr lang="fr-FR" sz="1200" dirty="0">
                <a:solidFill>
                  <a:srgbClr val="000000"/>
                </a:solidFill>
                <a:latin typeface="Arial" panose="020B0604020202020204" pitchFamily="34" charset="0"/>
                <a:ea typeface="Times New Roman" panose="02020603050405020304" pitchFamily="18" charset="0"/>
              </a:rPr>
              <a:t> </a:t>
            </a:r>
          </a:p>
          <a:p>
            <a:r>
              <a:rPr lang="fr-FR" sz="1200" dirty="0">
                <a:solidFill>
                  <a:srgbClr val="000000"/>
                </a:solidFill>
                <a:latin typeface="Arial" panose="020B0604020202020204" pitchFamily="34" charset="0"/>
                <a:ea typeface="Times New Roman" panose="02020603050405020304" pitchFamily="18" charset="0"/>
              </a:rPr>
              <a:t>{Réservoirs}</a:t>
            </a:r>
            <a:endParaRPr lang="fr-FR" sz="1200" dirty="0">
              <a:latin typeface="Times New Roman" panose="02020603050405020304" pitchFamily="18" charset="0"/>
              <a:ea typeface="Times New Roman" panose="02020603050405020304" pitchFamily="18" charset="0"/>
            </a:endParaRPr>
          </a:p>
          <a:p>
            <a:r>
              <a:rPr lang="fr-FR" sz="1200" dirty="0">
                <a:solidFill>
                  <a:srgbClr val="000000"/>
                </a:solidFill>
                <a:latin typeface="Arial" panose="020B0604020202020204" pitchFamily="34" charset="0"/>
                <a:ea typeface="Times New Roman" panose="02020603050405020304" pitchFamily="18" charset="0"/>
              </a:rPr>
              <a:t>d/</a:t>
            </a:r>
            <a:r>
              <a:rPr lang="fr-FR" sz="1200" dirty="0" err="1">
                <a:solidFill>
                  <a:srgbClr val="000000"/>
                </a:solidFill>
                <a:latin typeface="Arial" panose="020B0604020202020204" pitchFamily="34" charset="0"/>
                <a:ea typeface="Times New Roman" panose="02020603050405020304" pitchFamily="18" charset="0"/>
              </a:rPr>
              <a:t>dt</a:t>
            </a:r>
            <a:r>
              <a:rPr lang="fr-FR" sz="1200" dirty="0">
                <a:solidFill>
                  <a:srgbClr val="000000"/>
                </a:solidFill>
                <a:latin typeface="Arial" panose="020B0604020202020204" pitchFamily="34" charset="0"/>
                <a:ea typeface="Times New Roman" panose="02020603050405020304" pitchFamily="18" charset="0"/>
              </a:rPr>
              <a:t> (x) = + in - out</a:t>
            </a:r>
            <a:endParaRPr lang="fr-FR" sz="1200" dirty="0">
              <a:latin typeface="Times New Roman" panose="02020603050405020304" pitchFamily="18" charset="0"/>
              <a:ea typeface="Times New Roman" panose="02020603050405020304" pitchFamily="18" charset="0"/>
            </a:endParaRPr>
          </a:p>
          <a:p>
            <a:r>
              <a:rPr lang="fr-FR" sz="1200" dirty="0">
                <a:solidFill>
                  <a:srgbClr val="000000"/>
                </a:solidFill>
                <a:latin typeface="Arial" panose="020B0604020202020204" pitchFamily="34" charset="0"/>
                <a:ea typeface="Times New Roman" panose="02020603050405020304" pitchFamily="18" charset="0"/>
              </a:rPr>
              <a:t>INIT x = 1</a:t>
            </a:r>
            <a:endParaRPr lang="fr-FR" sz="1200" dirty="0">
              <a:latin typeface="Times New Roman" panose="02020603050405020304" pitchFamily="18" charset="0"/>
              <a:ea typeface="Times New Roman" panose="02020603050405020304" pitchFamily="18" charset="0"/>
            </a:endParaRPr>
          </a:p>
          <a:p>
            <a:r>
              <a:rPr lang="fr-FR" sz="1200" dirty="0">
                <a:solidFill>
                  <a:srgbClr val="000000"/>
                </a:solidFill>
                <a:latin typeface="Arial" panose="020B0604020202020204" pitchFamily="34"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r>
              <a:rPr lang="fr-FR" sz="1200" dirty="0">
                <a:solidFill>
                  <a:srgbClr val="000000"/>
                </a:solidFill>
                <a:latin typeface="Arial" panose="020B0604020202020204" pitchFamily="34" charset="0"/>
                <a:ea typeface="Times New Roman" panose="02020603050405020304" pitchFamily="18" charset="0"/>
              </a:rPr>
              <a:t>   {Flux}</a:t>
            </a:r>
            <a:endParaRPr lang="fr-FR" sz="1200" dirty="0">
              <a:latin typeface="Times New Roman" panose="02020603050405020304" pitchFamily="18" charset="0"/>
              <a:ea typeface="Times New Roman" panose="02020603050405020304" pitchFamily="18" charset="0"/>
            </a:endParaRPr>
          </a:p>
          <a:p>
            <a:r>
              <a:rPr lang="fr-FR" sz="1200" dirty="0">
                <a:solidFill>
                  <a:srgbClr val="000000"/>
                </a:solidFill>
                <a:latin typeface="Arial" panose="020B0604020202020204" pitchFamily="34" charset="0"/>
                <a:ea typeface="Times New Roman" panose="02020603050405020304" pitchFamily="18" charset="0"/>
              </a:rPr>
              <a:t>   in = a*x</a:t>
            </a:r>
            <a:endParaRPr lang="fr-FR" sz="1200" dirty="0">
              <a:latin typeface="Times New Roman" panose="02020603050405020304" pitchFamily="18" charset="0"/>
              <a:ea typeface="Times New Roman" panose="02020603050405020304" pitchFamily="18" charset="0"/>
            </a:endParaRPr>
          </a:p>
          <a:p>
            <a:r>
              <a:rPr lang="fr-FR" sz="1200" dirty="0">
                <a:solidFill>
                  <a:srgbClr val="000000"/>
                </a:solidFill>
                <a:latin typeface="Arial" panose="020B0604020202020204" pitchFamily="34" charset="0"/>
                <a:ea typeface="Times New Roman" panose="02020603050405020304" pitchFamily="18" charset="0"/>
              </a:rPr>
              <a:t>   out = b*x*x</a:t>
            </a:r>
            <a:endParaRPr lang="fr-FR" sz="1200" dirty="0">
              <a:latin typeface="Times New Roman" panose="02020603050405020304" pitchFamily="18" charset="0"/>
              <a:ea typeface="Times New Roman" panose="02020603050405020304" pitchFamily="18" charset="0"/>
            </a:endParaRPr>
          </a:p>
          <a:p>
            <a:r>
              <a:rPr lang="fr-FR" sz="1200" dirty="0">
                <a:solidFill>
                  <a:srgbClr val="000000"/>
                </a:solidFill>
                <a:latin typeface="Arial" panose="020B0604020202020204" pitchFamily="34"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r>
              <a:rPr lang="fr-FR" sz="1200" dirty="0">
                <a:solidFill>
                  <a:srgbClr val="000000"/>
                </a:solidFill>
                <a:latin typeface="Arial" panose="020B0604020202020204" pitchFamily="34" charset="0"/>
                <a:ea typeface="Times New Roman" panose="02020603050405020304" pitchFamily="18" charset="0"/>
              </a:rPr>
              <a:t>   {Fonctions}</a:t>
            </a:r>
            <a:endParaRPr lang="fr-FR" sz="1200" dirty="0">
              <a:latin typeface="Times New Roman" panose="02020603050405020304" pitchFamily="18" charset="0"/>
              <a:ea typeface="Times New Roman" panose="02020603050405020304" pitchFamily="18" charset="0"/>
            </a:endParaRPr>
          </a:p>
          <a:p>
            <a:r>
              <a:rPr lang="fr-FR" sz="1200" dirty="0">
                <a:solidFill>
                  <a:srgbClr val="000000"/>
                </a:solidFill>
                <a:latin typeface="Arial" panose="020B0604020202020204" pitchFamily="34" charset="0"/>
                <a:ea typeface="Times New Roman" panose="02020603050405020304" pitchFamily="18" charset="0"/>
              </a:rPr>
              <a:t>   a = 1</a:t>
            </a:r>
            <a:endParaRPr lang="fr-FR" sz="1200" dirty="0">
              <a:latin typeface="Times New Roman" panose="02020603050405020304" pitchFamily="18" charset="0"/>
              <a:ea typeface="Times New Roman" panose="02020603050405020304" pitchFamily="18" charset="0"/>
            </a:endParaRPr>
          </a:p>
          <a:p>
            <a:r>
              <a:rPr lang="fr-FR" sz="1200" dirty="0">
                <a:solidFill>
                  <a:srgbClr val="000000"/>
                </a:solidFill>
                <a:latin typeface="Arial" panose="020B0604020202020204" pitchFamily="34" charset="0"/>
                <a:ea typeface="Times New Roman" panose="02020603050405020304" pitchFamily="18" charset="0"/>
              </a:rPr>
              <a:t>   b = 0.4</a:t>
            </a:r>
            <a:endParaRPr lang="fr-FR" sz="1200" dirty="0"/>
          </a:p>
        </p:txBody>
      </p:sp>
      <p:sp>
        <p:nvSpPr>
          <p:cNvPr id="11" name="Titre 1"/>
          <p:cNvSpPr txBox="1">
            <a:spLocks/>
          </p:cNvSpPr>
          <p:nvPr>
            <p:custDataLst>
              <p:tags r:id="rId5"/>
            </p:custDataLst>
          </p:nvPr>
        </p:nvSpPr>
        <p:spPr>
          <a:xfrm>
            <a:off x="433874" y="1825"/>
            <a:ext cx="8229600" cy="729734"/>
          </a:xfrm>
          <a:prstGeom prst="rect">
            <a:avLst/>
          </a:prstGeom>
        </p:spPr>
        <p:txBody>
          <a:bodyPr/>
          <a:lstStyle>
            <a:lvl1pPr algn="l" rtl="0" eaLnBrk="1" latinLnBrk="0" hangingPunct="1">
              <a:spcBef>
                <a:spcPct val="0"/>
              </a:spcBef>
              <a:buNone/>
              <a:defRPr lang="fr-FR" sz="3200" kern="1200">
                <a:solidFill>
                  <a:schemeClr val="tx2"/>
                </a:solidFill>
                <a:latin typeface="+mj-lt"/>
                <a:ea typeface="+mj-ea"/>
                <a:cs typeface="+mj-cs"/>
              </a:defRPr>
            </a:lvl1pPr>
          </a:lstStyle>
          <a:p>
            <a:pPr algn="ctr"/>
            <a:r>
              <a:rPr lang="fr-FR" sz="2900" dirty="0"/>
              <a:t>Après le diagramme causal : </a:t>
            </a:r>
          </a:p>
          <a:p>
            <a:pPr algn="ctr"/>
            <a:r>
              <a:rPr lang="fr-FR" sz="2900" dirty="0"/>
              <a:t>le Diagramme dynamique</a:t>
            </a:r>
          </a:p>
        </p:txBody>
      </p:sp>
      <p:sp>
        <p:nvSpPr>
          <p:cNvPr id="2" name="Espace réservé du numéro de diapositive 1"/>
          <p:cNvSpPr>
            <a:spLocks noGrp="1"/>
          </p:cNvSpPr>
          <p:nvPr>
            <p:ph type="sldNum" sz="quarter" idx="12"/>
            <p:custDataLst>
              <p:tags r:id="rId6"/>
            </p:custDataLst>
          </p:nvPr>
        </p:nvSpPr>
        <p:spPr/>
        <p:txBody>
          <a:bodyPr/>
          <a:lstStyle/>
          <a:p>
            <a:fld id="{D4B5ADC2-7248-4799-8E52-477E151C3EE9}" type="slidenum">
              <a:rPr lang="fr-FR" sz="1400" b="1" smtClean="0">
                <a:solidFill>
                  <a:srgbClr val="FFFFFF"/>
                </a:solidFill>
              </a:rPr>
              <a:pPr/>
              <a:t>20</a:t>
            </a:fld>
            <a:endParaRPr lang="fr-FR"/>
          </a:p>
        </p:txBody>
      </p:sp>
    </p:spTree>
    <p:extLst>
      <p:ext uri="{BB962C8B-B14F-4D97-AF65-F5344CB8AC3E}">
        <p14:creationId xmlns:p14="http://schemas.microsoft.com/office/powerpoint/2010/main" val="162622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custDataLst>
              <p:tags r:id="rId1"/>
            </p:custDataLst>
          </p:nvPr>
        </p:nvPicPr>
        <p:blipFill>
          <a:blip r:embed="rId15">
            <a:extLst>
              <a:ext uri="{28A0092B-C50C-407E-A947-70E740481C1C}">
                <a14:useLocalDpi xmlns:a14="http://schemas.microsoft.com/office/drawing/2010/main" val="0"/>
              </a:ext>
            </a:extLst>
          </a:blip>
          <a:srcRect/>
          <a:stretch>
            <a:fillRect/>
          </a:stretch>
        </p:blipFill>
        <p:spPr bwMode="auto">
          <a:xfrm>
            <a:off x="1619672" y="1124744"/>
            <a:ext cx="6035040" cy="4034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custDataLst>
              <p:tags r:id="rId2"/>
            </p:custDataLst>
          </p:nvPr>
        </p:nvSpPr>
        <p:spPr>
          <a:xfrm>
            <a:off x="-35722" y="5260558"/>
            <a:ext cx="9345828" cy="1200329"/>
          </a:xfrm>
          <a:prstGeom prst="rect">
            <a:avLst/>
          </a:prstGeom>
          <a:noFill/>
        </p:spPr>
        <p:txBody>
          <a:bodyPr wrap="none" rtlCol="0">
            <a:spAutoFit/>
          </a:bodyPr>
          <a:lstStyle/>
          <a:p>
            <a:r>
              <a:rPr lang="fr-FR" b="1" dirty="0"/>
              <a:t>Variable d’état</a:t>
            </a:r>
            <a:r>
              <a:rPr lang="fr-FR" dirty="0"/>
              <a:t> : cumul les valeurs et si on arrête le système, conserve les valeurs</a:t>
            </a:r>
          </a:p>
          <a:p>
            <a:r>
              <a:rPr lang="fr-FR" b="1" dirty="0"/>
              <a:t>Variable de flux </a:t>
            </a:r>
            <a:r>
              <a:rPr lang="fr-FR" dirty="0"/>
              <a:t>: agissent sur les états et si on arrête le système, la variable = à 0</a:t>
            </a:r>
          </a:p>
          <a:p>
            <a:r>
              <a:rPr lang="fr-FR" b="1" dirty="0"/>
              <a:t>Variable auxiliaire </a:t>
            </a:r>
            <a:r>
              <a:rPr lang="fr-FR" dirty="0"/>
              <a:t>: variable intermédiaire entre variable d’état et variable de flux</a:t>
            </a:r>
          </a:p>
          <a:p>
            <a:r>
              <a:rPr lang="fr-FR" b="1" dirty="0"/>
              <a:t>Constante</a:t>
            </a:r>
            <a:r>
              <a:rPr lang="fr-FR" dirty="0"/>
              <a:t> : conserve leur valeur tout au long de la simulation</a:t>
            </a:r>
          </a:p>
        </p:txBody>
      </p:sp>
      <p:sp>
        <p:nvSpPr>
          <p:cNvPr id="7" name="ZoneTexte 6"/>
          <p:cNvSpPr txBox="1"/>
          <p:nvPr>
            <p:custDataLst>
              <p:tags r:id="rId3"/>
            </p:custDataLst>
          </p:nvPr>
        </p:nvSpPr>
        <p:spPr>
          <a:xfrm>
            <a:off x="323529" y="1431545"/>
            <a:ext cx="997514" cy="646331"/>
          </a:xfrm>
          <a:prstGeom prst="rect">
            <a:avLst/>
          </a:prstGeom>
          <a:noFill/>
        </p:spPr>
        <p:txBody>
          <a:bodyPr wrap="square" rtlCol="0">
            <a:spAutoFit/>
          </a:bodyPr>
          <a:lstStyle/>
          <a:p>
            <a:r>
              <a:rPr lang="fr-FR" dirty="0"/>
              <a:t>Variable</a:t>
            </a:r>
          </a:p>
          <a:p>
            <a:pPr algn="ctr"/>
            <a:r>
              <a:rPr lang="fr-FR" dirty="0"/>
              <a:t>état</a:t>
            </a:r>
          </a:p>
        </p:txBody>
      </p:sp>
      <p:cxnSp>
        <p:nvCxnSpPr>
          <p:cNvPr id="9" name="Connecteur droit avec flèche 8"/>
          <p:cNvCxnSpPr/>
          <p:nvPr>
            <p:custDataLst>
              <p:tags r:id="rId4"/>
            </p:custDataLst>
          </p:nvPr>
        </p:nvCxnSpPr>
        <p:spPr>
          <a:xfrm flipV="1">
            <a:off x="1321043" y="1647569"/>
            <a:ext cx="1101810" cy="107141"/>
          </a:xfrm>
          <a:prstGeom prst="straightConnector1">
            <a:avLst/>
          </a:prstGeom>
          <a:ln>
            <a:prstDash val="dash"/>
            <a:tailEnd type="arrow"/>
          </a:ln>
        </p:spPr>
        <p:style>
          <a:lnRef idx="2">
            <a:schemeClr val="accent2"/>
          </a:lnRef>
          <a:fillRef idx="0">
            <a:schemeClr val="accent2"/>
          </a:fillRef>
          <a:effectRef idx="1">
            <a:schemeClr val="accent2"/>
          </a:effectRef>
          <a:fontRef idx="minor">
            <a:schemeClr val="tx1"/>
          </a:fontRef>
        </p:style>
      </p:cxnSp>
      <p:sp>
        <p:nvSpPr>
          <p:cNvPr id="10" name="ZoneTexte 9"/>
          <p:cNvSpPr txBox="1"/>
          <p:nvPr>
            <p:custDataLst>
              <p:tags r:id="rId5"/>
            </p:custDataLst>
          </p:nvPr>
        </p:nvSpPr>
        <p:spPr>
          <a:xfrm>
            <a:off x="323528" y="2204864"/>
            <a:ext cx="986421" cy="646331"/>
          </a:xfrm>
          <a:prstGeom prst="rect">
            <a:avLst/>
          </a:prstGeom>
          <a:noFill/>
        </p:spPr>
        <p:txBody>
          <a:bodyPr wrap="square" rtlCol="0">
            <a:spAutoFit/>
          </a:bodyPr>
          <a:lstStyle/>
          <a:p>
            <a:r>
              <a:rPr lang="fr-FR" dirty="0"/>
              <a:t>Variable</a:t>
            </a:r>
          </a:p>
          <a:p>
            <a:pPr algn="ctr"/>
            <a:r>
              <a:rPr lang="fr-FR" dirty="0"/>
              <a:t>flux</a:t>
            </a:r>
          </a:p>
        </p:txBody>
      </p:sp>
      <p:cxnSp>
        <p:nvCxnSpPr>
          <p:cNvPr id="12" name="Connecteur droit avec flèche 11"/>
          <p:cNvCxnSpPr>
            <a:stCxn id="10" idx="3"/>
          </p:cNvCxnSpPr>
          <p:nvPr>
            <p:custDataLst>
              <p:tags r:id="rId6"/>
            </p:custDataLst>
          </p:nvPr>
        </p:nvCxnSpPr>
        <p:spPr>
          <a:xfrm flipV="1">
            <a:off x="1309949" y="1663934"/>
            <a:ext cx="2397955" cy="864096"/>
          </a:xfrm>
          <a:prstGeom prst="straightConnector1">
            <a:avLst/>
          </a:prstGeom>
          <a:ln>
            <a:prstDash val="dash"/>
            <a:tailEnd type="arrow"/>
          </a:ln>
        </p:spPr>
        <p:style>
          <a:lnRef idx="2">
            <a:schemeClr val="accent2"/>
          </a:lnRef>
          <a:fillRef idx="0">
            <a:schemeClr val="accent2"/>
          </a:fillRef>
          <a:effectRef idx="1">
            <a:schemeClr val="accent2"/>
          </a:effectRef>
          <a:fontRef idx="minor">
            <a:schemeClr val="tx1"/>
          </a:fontRef>
        </p:style>
      </p:cxnSp>
      <p:sp>
        <p:nvSpPr>
          <p:cNvPr id="13" name="ZoneTexte 12"/>
          <p:cNvSpPr txBox="1"/>
          <p:nvPr>
            <p:custDataLst>
              <p:tags r:id="rId7"/>
            </p:custDataLst>
          </p:nvPr>
        </p:nvSpPr>
        <p:spPr>
          <a:xfrm>
            <a:off x="7654712" y="2149873"/>
            <a:ext cx="1156086" cy="646331"/>
          </a:xfrm>
          <a:prstGeom prst="rect">
            <a:avLst/>
          </a:prstGeom>
          <a:noFill/>
        </p:spPr>
        <p:txBody>
          <a:bodyPr wrap="none" rtlCol="0">
            <a:spAutoFit/>
          </a:bodyPr>
          <a:lstStyle/>
          <a:p>
            <a:r>
              <a:rPr lang="fr-FR" dirty="0"/>
              <a:t>Variable</a:t>
            </a:r>
          </a:p>
          <a:p>
            <a:r>
              <a:rPr lang="fr-FR" dirty="0"/>
              <a:t>auxiliaire</a:t>
            </a:r>
          </a:p>
        </p:txBody>
      </p:sp>
      <p:cxnSp>
        <p:nvCxnSpPr>
          <p:cNvPr id="15" name="Connecteur droit avec flèche 14"/>
          <p:cNvCxnSpPr>
            <a:stCxn id="13" idx="1"/>
          </p:cNvCxnSpPr>
          <p:nvPr>
            <p:custDataLst>
              <p:tags r:id="rId8"/>
            </p:custDataLst>
          </p:nvPr>
        </p:nvCxnSpPr>
        <p:spPr>
          <a:xfrm flipH="1">
            <a:off x="5652120" y="2473039"/>
            <a:ext cx="2002592" cy="669100"/>
          </a:xfrm>
          <a:prstGeom prst="straightConnector1">
            <a:avLst/>
          </a:prstGeom>
          <a:ln>
            <a:prstDash val="dash"/>
            <a:tailEnd type="arrow"/>
          </a:ln>
        </p:spPr>
        <p:style>
          <a:lnRef idx="2">
            <a:schemeClr val="accent2"/>
          </a:lnRef>
          <a:fillRef idx="0">
            <a:schemeClr val="accent2"/>
          </a:fillRef>
          <a:effectRef idx="1">
            <a:schemeClr val="accent2"/>
          </a:effectRef>
          <a:fontRef idx="minor">
            <a:schemeClr val="tx1"/>
          </a:fontRef>
        </p:style>
      </p:cxnSp>
      <p:sp>
        <p:nvSpPr>
          <p:cNvPr id="18" name="ZoneTexte 17"/>
          <p:cNvSpPr txBox="1"/>
          <p:nvPr>
            <p:custDataLst>
              <p:tags r:id="rId9"/>
            </p:custDataLst>
          </p:nvPr>
        </p:nvSpPr>
        <p:spPr>
          <a:xfrm>
            <a:off x="7661155" y="1607662"/>
            <a:ext cx="1359668" cy="369332"/>
          </a:xfrm>
          <a:prstGeom prst="rect">
            <a:avLst/>
          </a:prstGeom>
          <a:noFill/>
        </p:spPr>
        <p:txBody>
          <a:bodyPr wrap="none" rtlCol="0">
            <a:spAutoFit/>
          </a:bodyPr>
          <a:lstStyle/>
          <a:p>
            <a:r>
              <a:rPr lang="fr-FR" dirty="0"/>
              <a:t>Constante</a:t>
            </a:r>
          </a:p>
        </p:txBody>
      </p:sp>
      <p:cxnSp>
        <p:nvCxnSpPr>
          <p:cNvPr id="20" name="Connecteur droit avec flèche 19"/>
          <p:cNvCxnSpPr>
            <a:stCxn id="18" idx="2"/>
          </p:cNvCxnSpPr>
          <p:nvPr>
            <p:custDataLst>
              <p:tags r:id="rId10"/>
            </p:custDataLst>
          </p:nvPr>
        </p:nvCxnSpPr>
        <p:spPr>
          <a:xfrm flipH="1">
            <a:off x="6653417" y="1976994"/>
            <a:ext cx="1687572" cy="496044"/>
          </a:xfrm>
          <a:prstGeom prst="straightConnector1">
            <a:avLst/>
          </a:prstGeom>
          <a:ln>
            <a:prstDash val="dash"/>
            <a:tailEnd type="arrow"/>
          </a:ln>
        </p:spPr>
        <p:style>
          <a:lnRef idx="2">
            <a:schemeClr val="accent2"/>
          </a:lnRef>
          <a:fillRef idx="0">
            <a:schemeClr val="accent2"/>
          </a:fillRef>
          <a:effectRef idx="1">
            <a:schemeClr val="accent2"/>
          </a:effectRef>
          <a:fontRef idx="minor">
            <a:schemeClr val="tx1"/>
          </a:fontRef>
        </p:style>
      </p:cxnSp>
      <p:sp>
        <p:nvSpPr>
          <p:cNvPr id="25" name="ZoneTexte 24"/>
          <p:cNvSpPr txBox="1"/>
          <p:nvPr>
            <p:custDataLst>
              <p:tags r:id="rId11"/>
            </p:custDataLst>
          </p:nvPr>
        </p:nvSpPr>
        <p:spPr>
          <a:xfrm>
            <a:off x="5051067" y="4558289"/>
            <a:ext cx="2237664" cy="584775"/>
          </a:xfrm>
          <a:prstGeom prst="rect">
            <a:avLst/>
          </a:prstGeom>
          <a:noFill/>
        </p:spPr>
        <p:txBody>
          <a:bodyPr wrap="none" rtlCol="0">
            <a:spAutoFit/>
          </a:bodyPr>
          <a:lstStyle/>
          <a:p>
            <a:r>
              <a:rPr lang="fr-FR" sz="1600" dirty="0"/>
              <a:t>Diagramme dynamique</a:t>
            </a:r>
          </a:p>
          <a:p>
            <a:pPr algn="ctr"/>
            <a:r>
              <a:rPr lang="fr-FR" sz="1600" dirty="0"/>
              <a:t>du « bouche à oreille »</a:t>
            </a:r>
          </a:p>
        </p:txBody>
      </p:sp>
      <p:sp>
        <p:nvSpPr>
          <p:cNvPr id="16" name="Titre 1"/>
          <p:cNvSpPr txBox="1">
            <a:spLocks/>
          </p:cNvSpPr>
          <p:nvPr>
            <p:custDataLst>
              <p:tags r:id="rId12"/>
            </p:custDataLst>
          </p:nvPr>
        </p:nvSpPr>
        <p:spPr>
          <a:xfrm>
            <a:off x="522392" y="66890"/>
            <a:ext cx="8229600" cy="729734"/>
          </a:xfrm>
          <a:prstGeom prst="rect">
            <a:avLst/>
          </a:prstGeom>
        </p:spPr>
        <p:txBody>
          <a:bodyPr/>
          <a:lstStyle>
            <a:lvl1pPr algn="l" rtl="0" eaLnBrk="1" latinLnBrk="0" hangingPunct="1">
              <a:spcBef>
                <a:spcPct val="0"/>
              </a:spcBef>
              <a:buNone/>
              <a:defRPr lang="fr-FR" sz="3200" kern="1200">
                <a:solidFill>
                  <a:schemeClr val="tx2"/>
                </a:solidFill>
                <a:latin typeface="+mj-lt"/>
                <a:ea typeface="+mj-ea"/>
                <a:cs typeface="+mj-cs"/>
              </a:defRPr>
            </a:lvl1pPr>
          </a:lstStyle>
          <a:p>
            <a:pPr algn="ctr"/>
            <a:r>
              <a:rPr lang="fr-FR" sz="2900" dirty="0"/>
              <a:t>Un exemple de diagramme dynamique</a:t>
            </a:r>
          </a:p>
        </p:txBody>
      </p:sp>
      <p:sp>
        <p:nvSpPr>
          <p:cNvPr id="5" name="Espace réservé du numéro de diapositive 4"/>
          <p:cNvSpPr>
            <a:spLocks noGrp="1"/>
          </p:cNvSpPr>
          <p:nvPr>
            <p:ph type="sldNum" sz="quarter" idx="12"/>
            <p:custDataLst>
              <p:tags r:id="rId13"/>
            </p:custDataLst>
          </p:nvPr>
        </p:nvSpPr>
        <p:spPr/>
        <p:txBody>
          <a:bodyPr/>
          <a:lstStyle/>
          <a:p>
            <a:fld id="{D4B5ADC2-7248-4799-8E52-477E151C3EE9}" type="slidenum">
              <a:rPr lang="fr-FR" sz="1400" b="1" smtClean="0">
                <a:solidFill>
                  <a:srgbClr val="FFFFFF"/>
                </a:solidFill>
              </a:rPr>
              <a:pPr/>
              <a:t>21</a:t>
            </a:fld>
            <a:endParaRPr lang="fr-FR"/>
          </a:p>
        </p:txBody>
      </p:sp>
    </p:spTree>
    <p:extLst>
      <p:ext uri="{BB962C8B-B14F-4D97-AF65-F5344CB8AC3E}">
        <p14:creationId xmlns:p14="http://schemas.microsoft.com/office/powerpoint/2010/main" val="101868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8"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4"/>
          <a:tile tx="0" ty="0" sx="100000" sy="100000" flip="none" algn="tl"/>
        </a:blipFill>
        <a:effectLst/>
      </p:bgPr>
    </p:bg>
    <p:spTree>
      <p:nvGrpSpPr>
        <p:cNvPr id="1" name=""/>
        <p:cNvGrpSpPr/>
        <p:nvPr/>
      </p:nvGrpSpPr>
      <p:grpSpPr>
        <a:xfrm>
          <a:off x="0" y="0"/>
          <a:ext cx="0" cy="0"/>
          <a:chOff x="0" y="0"/>
          <a:chExt cx="0" cy="0"/>
        </a:xfrm>
      </p:grpSpPr>
      <p:pic>
        <p:nvPicPr>
          <p:cNvPr id="32771" name="Picture 3"/>
          <p:cNvPicPr>
            <a:picLocks noChangeAspect="1" noChangeArrowheads="1"/>
          </p:cNvPicPr>
          <p:nvPr>
            <p:custDataLst>
              <p:tags r:id="rId1"/>
            </p:custDataLst>
          </p:nvPr>
        </p:nvPicPr>
        <p:blipFill>
          <a:blip r:embed="rId15">
            <a:extLst>
              <a:ext uri="{28A0092B-C50C-407E-A947-70E740481C1C}">
                <a14:useLocalDpi xmlns:a14="http://schemas.microsoft.com/office/drawing/2010/main" val="0"/>
              </a:ext>
            </a:extLst>
          </a:blip>
          <a:srcRect t="24490"/>
          <a:stretch>
            <a:fillRect/>
          </a:stretch>
        </p:blipFill>
        <p:spPr bwMode="auto">
          <a:xfrm>
            <a:off x="4036715" y="1715796"/>
            <a:ext cx="1773237" cy="103118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custDataLst>
              <p:tags r:id="rId2"/>
            </p:custDataLst>
          </p:nvPr>
        </p:nvSpPr>
        <p:spPr bwMode="auto">
          <a:xfrm>
            <a:off x="626757" y="1946851"/>
            <a:ext cx="30038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None/>
            </a:pPr>
            <a:r>
              <a:rPr lang="en-US" altLang="en-US" sz="1800" b="1" dirty="0">
                <a:latin typeface="Helvetica" pitchFamily="34" charset="0"/>
              </a:rPr>
              <a:t>1) </a:t>
            </a:r>
            <a:r>
              <a:rPr lang="en-US" altLang="en-US" sz="1800" b="1" dirty="0" err="1">
                <a:latin typeface="Helvetica" pitchFamily="34" charset="0"/>
              </a:rPr>
              <a:t>Métaphore</a:t>
            </a:r>
            <a:r>
              <a:rPr lang="en-US" altLang="en-US" sz="1800" b="1" dirty="0">
                <a:latin typeface="Helvetica" pitchFamily="34" charset="0"/>
              </a:rPr>
              <a:t> </a:t>
            </a:r>
            <a:r>
              <a:rPr lang="en-US" altLang="en-US" sz="1800" b="1" dirty="0" err="1">
                <a:latin typeface="Helvetica" pitchFamily="34" charset="0"/>
              </a:rPr>
              <a:t>hydraulique</a:t>
            </a:r>
            <a:endParaRPr lang="en-US" altLang="en-US" sz="1800" b="1" dirty="0">
              <a:latin typeface="Times" pitchFamily="18" charset="0"/>
            </a:endParaRPr>
          </a:p>
        </p:txBody>
      </p:sp>
      <p:sp>
        <p:nvSpPr>
          <p:cNvPr id="32773" name="Text Box 5"/>
          <p:cNvSpPr txBox="1">
            <a:spLocks noChangeArrowheads="1"/>
          </p:cNvSpPr>
          <p:nvPr>
            <p:custDataLst>
              <p:tags r:id="rId3"/>
            </p:custDataLst>
          </p:nvPr>
        </p:nvSpPr>
        <p:spPr bwMode="auto">
          <a:xfrm>
            <a:off x="650701" y="2828834"/>
            <a:ext cx="426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None/>
            </a:pPr>
            <a:r>
              <a:rPr lang="en-US" altLang="en-US" sz="1800" b="1" dirty="0">
                <a:latin typeface="Helvetica" pitchFamily="34" charset="0"/>
              </a:rPr>
              <a:t>2) Stock et </a:t>
            </a:r>
            <a:r>
              <a:rPr lang="en-US" altLang="en-US" sz="1800" b="1" dirty="0" err="1">
                <a:latin typeface="Helvetica" pitchFamily="34" charset="0"/>
              </a:rPr>
              <a:t>diagramme</a:t>
            </a:r>
            <a:r>
              <a:rPr lang="en-US" altLang="en-US" sz="1800" b="1" dirty="0">
                <a:latin typeface="Helvetica" pitchFamily="34" charset="0"/>
              </a:rPr>
              <a:t> de flux:</a:t>
            </a:r>
            <a:endParaRPr lang="en-US" altLang="en-US" sz="1800" b="1" dirty="0">
              <a:latin typeface="Times" pitchFamily="18" charset="0"/>
            </a:endParaRPr>
          </a:p>
        </p:txBody>
      </p:sp>
      <p:sp>
        <p:nvSpPr>
          <p:cNvPr id="32774" name="Text Box 6"/>
          <p:cNvSpPr txBox="1">
            <a:spLocks noChangeArrowheads="1"/>
          </p:cNvSpPr>
          <p:nvPr>
            <p:custDataLst>
              <p:tags r:id="rId4"/>
            </p:custDataLst>
          </p:nvPr>
        </p:nvSpPr>
        <p:spPr bwMode="auto">
          <a:xfrm>
            <a:off x="650701" y="4507679"/>
            <a:ext cx="426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b="1" dirty="0">
                <a:latin typeface="Helvetica" pitchFamily="34" charset="0"/>
              </a:rPr>
              <a:t>3) Equation (</a:t>
            </a:r>
            <a:r>
              <a:rPr lang="en-US" altLang="en-US" sz="1800" b="1" dirty="0" err="1">
                <a:latin typeface="Helvetica" pitchFamily="34" charset="0"/>
              </a:rPr>
              <a:t>intégrale</a:t>
            </a:r>
            <a:r>
              <a:rPr lang="en-US" altLang="en-US" sz="1800" b="1" dirty="0">
                <a:latin typeface="Helvetica" pitchFamily="34" charset="0"/>
              </a:rPr>
              <a:t>):</a:t>
            </a:r>
            <a:endParaRPr lang="en-US" altLang="en-US" sz="1800" b="1" dirty="0">
              <a:latin typeface="Times" pitchFamily="18" charset="0"/>
            </a:endParaRPr>
          </a:p>
        </p:txBody>
      </p:sp>
      <p:sp>
        <p:nvSpPr>
          <p:cNvPr id="32775" name="Text Box 7"/>
          <p:cNvSpPr txBox="1">
            <a:spLocks noChangeArrowheads="1"/>
          </p:cNvSpPr>
          <p:nvPr>
            <p:custDataLst>
              <p:tags r:id="rId5"/>
            </p:custDataLst>
          </p:nvPr>
        </p:nvSpPr>
        <p:spPr bwMode="auto">
          <a:xfrm>
            <a:off x="623809" y="5628749"/>
            <a:ext cx="426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b="1" dirty="0">
                <a:latin typeface="Helvetica" pitchFamily="34" charset="0"/>
              </a:rPr>
              <a:t>4) Equation </a:t>
            </a:r>
            <a:r>
              <a:rPr lang="en-US" altLang="en-US" sz="1800" b="1" dirty="0" err="1">
                <a:latin typeface="Helvetica" pitchFamily="34" charset="0"/>
              </a:rPr>
              <a:t>différentielle</a:t>
            </a:r>
            <a:r>
              <a:rPr lang="en-US" altLang="en-US" sz="1800" b="1" dirty="0">
                <a:latin typeface="Helvetica" pitchFamily="34" charset="0"/>
              </a:rPr>
              <a:t>:</a:t>
            </a:r>
            <a:endParaRPr lang="en-US" altLang="en-US" sz="1800" b="1" dirty="0">
              <a:latin typeface="Times" pitchFamily="18" charset="0"/>
            </a:endParaRPr>
          </a:p>
        </p:txBody>
      </p:sp>
      <p:grpSp>
        <p:nvGrpSpPr>
          <p:cNvPr id="2" name="Group 8"/>
          <p:cNvGrpSpPr>
            <a:grpSpLocks/>
          </p:cNvGrpSpPr>
          <p:nvPr>
            <p:custDataLst>
              <p:tags r:id="rId6"/>
            </p:custDataLst>
          </p:nvPr>
        </p:nvGrpSpPr>
        <p:grpSpPr bwMode="auto">
          <a:xfrm>
            <a:off x="1490583" y="4804200"/>
            <a:ext cx="5497513" cy="981075"/>
            <a:chOff x="624" y="1531"/>
            <a:chExt cx="3463" cy="618"/>
          </a:xfrm>
        </p:grpSpPr>
        <p:sp>
          <p:nvSpPr>
            <p:cNvPr id="155662" name="Text Box 9"/>
            <p:cNvSpPr txBox="1">
              <a:spLocks noChangeArrowheads="1"/>
            </p:cNvSpPr>
            <p:nvPr/>
          </p:nvSpPr>
          <p:spPr bwMode="auto">
            <a:xfrm>
              <a:off x="624" y="1658"/>
              <a:ext cx="346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dirty="0">
                  <a:latin typeface="Times New Roman" pitchFamily="18" charset="0"/>
                </a:rPr>
                <a:t>Stock (t) = Stock (t</a:t>
              </a:r>
              <a:r>
                <a:rPr lang="en-US" altLang="fr-FR" sz="1800" b="1" baseline="-25000" dirty="0">
                  <a:latin typeface="Times New Roman" pitchFamily="18" charset="0"/>
                </a:rPr>
                <a:t>o</a:t>
              </a:r>
              <a:r>
                <a:rPr lang="en-US" altLang="fr-FR" sz="1800" b="1" dirty="0">
                  <a:latin typeface="Times New Roman" pitchFamily="18" charset="0"/>
                </a:rPr>
                <a:t>) +</a:t>
              </a:r>
              <a:r>
                <a:rPr lang="en-US" altLang="fr-FR" sz="2400" b="1" dirty="0">
                  <a:latin typeface="Times New Roman" pitchFamily="18" charset="0"/>
                </a:rPr>
                <a:t>     </a:t>
              </a:r>
              <a:r>
                <a:rPr lang="en-US" altLang="fr-FR" sz="1800" b="1" dirty="0">
                  <a:latin typeface="Times New Roman" pitchFamily="18" charset="0"/>
                </a:rPr>
                <a:t>[ Entrée(s) – Sorties(s) ] </a:t>
              </a:r>
              <a:r>
                <a:rPr lang="en-US" altLang="fr-FR" sz="1800" b="1" dirty="0" err="1">
                  <a:latin typeface="Times New Roman" pitchFamily="18" charset="0"/>
                </a:rPr>
                <a:t>dt</a:t>
              </a:r>
              <a:r>
                <a:rPr lang="en-US" altLang="fr-FR" sz="1800" b="1" dirty="0">
                  <a:latin typeface="MS Shell Dlg" pitchFamily="34" charset="0"/>
                </a:rPr>
                <a:t> </a:t>
              </a:r>
              <a:endParaRPr lang="en-US" altLang="fr-FR" sz="1800" b="1" dirty="0">
                <a:latin typeface="Times New Roman" pitchFamily="18" charset="0"/>
              </a:endParaRPr>
            </a:p>
          </p:txBody>
        </p:sp>
        <p:grpSp>
          <p:nvGrpSpPr>
            <p:cNvPr id="155663" name="Group 10"/>
            <p:cNvGrpSpPr>
              <a:grpSpLocks/>
            </p:cNvGrpSpPr>
            <p:nvPr/>
          </p:nvGrpSpPr>
          <p:grpSpPr bwMode="auto">
            <a:xfrm>
              <a:off x="2123" y="1531"/>
              <a:ext cx="643" cy="618"/>
              <a:chOff x="2176" y="2600"/>
              <a:chExt cx="558" cy="481"/>
            </a:xfrm>
          </p:grpSpPr>
          <p:sp>
            <p:nvSpPr>
              <p:cNvPr id="155664" name="Text Box 11"/>
              <p:cNvSpPr txBox="1">
                <a:spLocks noChangeArrowheads="1"/>
              </p:cNvSpPr>
              <p:nvPr/>
            </p:nvSpPr>
            <p:spPr bwMode="auto">
              <a:xfrm>
                <a:off x="2176" y="2701"/>
                <a:ext cx="16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3600" b="1" dirty="0">
                    <a:latin typeface="Symbol" pitchFamily="18" charset="2"/>
                  </a:rPr>
                  <a:t>ò</a:t>
                </a:r>
                <a:endParaRPr lang="en-US" altLang="fr-FR" sz="3600" b="1" dirty="0">
                  <a:latin typeface="Times New Roman" pitchFamily="18" charset="0"/>
                </a:endParaRPr>
              </a:p>
            </p:txBody>
          </p:sp>
          <p:sp>
            <p:nvSpPr>
              <p:cNvPr id="155665" name="Text Box 12"/>
              <p:cNvSpPr txBox="1">
                <a:spLocks noChangeArrowheads="1"/>
              </p:cNvSpPr>
              <p:nvPr/>
            </p:nvSpPr>
            <p:spPr bwMode="auto">
              <a:xfrm>
                <a:off x="2254" y="2900"/>
                <a:ext cx="4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dirty="0">
                    <a:latin typeface="Times New Roman" pitchFamily="18" charset="0"/>
                  </a:rPr>
                  <a:t>t</a:t>
                </a:r>
                <a:r>
                  <a:rPr lang="en-US" altLang="fr-FR" sz="1800" b="1" baseline="-25000" dirty="0">
                    <a:latin typeface="Times New Roman" pitchFamily="18" charset="0"/>
                  </a:rPr>
                  <a:t>0</a:t>
                </a:r>
                <a:endParaRPr lang="en-US" altLang="fr-FR" sz="1800" b="1" dirty="0">
                  <a:latin typeface="Times New Roman" pitchFamily="18" charset="0"/>
                </a:endParaRPr>
              </a:p>
            </p:txBody>
          </p:sp>
          <p:sp>
            <p:nvSpPr>
              <p:cNvPr id="155666" name="Text Box 13"/>
              <p:cNvSpPr txBox="1">
                <a:spLocks noChangeArrowheads="1"/>
              </p:cNvSpPr>
              <p:nvPr/>
            </p:nvSpPr>
            <p:spPr bwMode="auto">
              <a:xfrm>
                <a:off x="2267" y="2600"/>
                <a:ext cx="14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dirty="0">
                    <a:latin typeface="Times New Roman" pitchFamily="18" charset="0"/>
                  </a:rPr>
                  <a:t>t</a:t>
                </a:r>
              </a:p>
            </p:txBody>
          </p:sp>
        </p:grpSp>
      </p:grpSp>
      <p:sp>
        <p:nvSpPr>
          <p:cNvPr id="32783" name="Text Box 15"/>
          <p:cNvSpPr txBox="1">
            <a:spLocks noChangeArrowheads="1"/>
          </p:cNvSpPr>
          <p:nvPr>
            <p:custDataLst>
              <p:tags r:id="rId7"/>
            </p:custDataLst>
          </p:nvPr>
        </p:nvSpPr>
        <p:spPr bwMode="auto">
          <a:xfrm>
            <a:off x="1286243" y="6181634"/>
            <a:ext cx="646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dirty="0">
                <a:latin typeface="Times New Roman" pitchFamily="18" charset="0"/>
              </a:rPr>
              <a:t>d(Stock)/</a:t>
            </a:r>
            <a:r>
              <a:rPr lang="en-US" altLang="fr-FR" sz="1800" b="1" dirty="0" err="1">
                <a:latin typeface="Times New Roman" pitchFamily="18" charset="0"/>
              </a:rPr>
              <a:t>dt</a:t>
            </a:r>
            <a:r>
              <a:rPr lang="en-US" altLang="fr-FR" sz="1800" b="1" dirty="0">
                <a:latin typeface="Times New Roman" pitchFamily="18" charset="0"/>
              </a:rPr>
              <a:t> (t) = variation </a:t>
            </a:r>
            <a:r>
              <a:rPr lang="en-US" altLang="fr-FR" sz="1800" b="1" dirty="0" err="1">
                <a:latin typeface="Times New Roman" pitchFamily="18" charset="0"/>
              </a:rPr>
              <a:t>nette</a:t>
            </a:r>
            <a:r>
              <a:rPr lang="en-US" altLang="fr-FR" sz="1800" b="1" dirty="0">
                <a:latin typeface="Times New Roman" pitchFamily="18" charset="0"/>
              </a:rPr>
              <a:t> du stock = Entrée (t) – Sortie (t)</a:t>
            </a:r>
          </a:p>
        </p:txBody>
      </p:sp>
      <p:sp>
        <p:nvSpPr>
          <p:cNvPr id="155660" name="Text Box 17"/>
          <p:cNvSpPr txBox="1">
            <a:spLocks noChangeArrowheads="1"/>
          </p:cNvSpPr>
          <p:nvPr>
            <p:custDataLst>
              <p:tags r:id="rId8"/>
            </p:custDataLst>
          </p:nvPr>
        </p:nvSpPr>
        <p:spPr bwMode="auto">
          <a:xfrm>
            <a:off x="1922901" y="1250032"/>
            <a:ext cx="56945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000" b="1" dirty="0">
                <a:latin typeface="Times New Roman" pitchFamily="18" charset="0"/>
              </a:rPr>
              <a:t>4 </a:t>
            </a:r>
            <a:r>
              <a:rPr lang="en-US" altLang="fr-FR" sz="2000" b="1" dirty="0" err="1">
                <a:latin typeface="Times New Roman" pitchFamily="18" charset="0"/>
              </a:rPr>
              <a:t>représentations</a:t>
            </a:r>
            <a:r>
              <a:rPr lang="en-US" altLang="fr-FR" sz="2000" b="1" dirty="0">
                <a:latin typeface="Times New Roman" pitchFamily="18" charset="0"/>
              </a:rPr>
              <a:t> pour un </a:t>
            </a:r>
            <a:r>
              <a:rPr lang="en-US" altLang="fr-FR" sz="2000" b="1" dirty="0" err="1">
                <a:latin typeface="Times New Roman" pitchFamily="18" charset="0"/>
              </a:rPr>
              <a:t>formalisme</a:t>
            </a:r>
            <a:r>
              <a:rPr lang="en-US" altLang="fr-FR" sz="2000" b="1" dirty="0">
                <a:latin typeface="Times New Roman" pitchFamily="18" charset="0"/>
              </a:rPr>
              <a:t> </a:t>
            </a:r>
            <a:r>
              <a:rPr lang="en-US" altLang="fr-FR" sz="2000" b="1" dirty="0" err="1">
                <a:latin typeface="Times New Roman" pitchFamily="18" charset="0"/>
              </a:rPr>
              <a:t>assez</a:t>
            </a:r>
            <a:r>
              <a:rPr lang="en-US" altLang="fr-FR" sz="2000" b="1" dirty="0">
                <a:latin typeface="Times New Roman" pitchFamily="18" charset="0"/>
              </a:rPr>
              <a:t> simple</a:t>
            </a:r>
          </a:p>
        </p:txBody>
      </p:sp>
      <p:pic>
        <p:nvPicPr>
          <p:cNvPr id="3074" name="Picture 2"/>
          <p:cNvPicPr>
            <a:picLocks noChangeAspect="1" noChangeArrowheads="1"/>
          </p:cNvPicPr>
          <p:nvPr>
            <p:custDataLst>
              <p:tags r:id="rId9"/>
            </p:custDataLst>
          </p:nvPr>
        </p:nvPicPr>
        <p:blipFill>
          <a:blip r:embed="rId16">
            <a:extLst>
              <a:ext uri="{28A0092B-C50C-407E-A947-70E740481C1C}">
                <a14:useLocalDpi xmlns:a14="http://schemas.microsoft.com/office/drawing/2010/main" val="0"/>
              </a:ext>
            </a:extLst>
          </a:blip>
          <a:srcRect/>
          <a:stretch>
            <a:fillRect/>
          </a:stretch>
        </p:blipFill>
        <p:spPr bwMode="auto">
          <a:xfrm>
            <a:off x="2784301" y="3212976"/>
            <a:ext cx="4655628" cy="12251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custDataLst>
              <p:tags r:id="rId10"/>
            </p:custDataLst>
          </p:nvPr>
        </p:nvSpPr>
        <p:spPr>
          <a:xfrm>
            <a:off x="7467517" y="3735531"/>
            <a:ext cx="1117998" cy="369332"/>
          </a:xfrm>
          <a:prstGeom prst="rect">
            <a:avLst/>
          </a:prstGeom>
          <a:noFill/>
        </p:spPr>
        <p:txBody>
          <a:bodyPr wrap="none" rtlCol="0">
            <a:spAutoFit/>
          </a:bodyPr>
          <a:lstStyle/>
          <a:p>
            <a:r>
              <a:rPr lang="fr-FR" b="1" dirty="0"/>
              <a:t>Processu</a:t>
            </a:r>
            <a:r>
              <a:rPr lang="fr-FR" dirty="0"/>
              <a:t>s</a:t>
            </a:r>
          </a:p>
        </p:txBody>
      </p:sp>
      <p:sp>
        <p:nvSpPr>
          <p:cNvPr id="19" name="Titre 1"/>
          <p:cNvSpPr txBox="1">
            <a:spLocks/>
          </p:cNvSpPr>
          <p:nvPr>
            <p:custDataLst>
              <p:tags r:id="rId11"/>
            </p:custDataLst>
          </p:nvPr>
        </p:nvSpPr>
        <p:spPr>
          <a:xfrm>
            <a:off x="323528" y="-15519"/>
            <a:ext cx="8229600" cy="729734"/>
          </a:xfrm>
          <a:prstGeom prst="rect">
            <a:avLst/>
          </a:prstGeom>
        </p:spPr>
        <p:txBody>
          <a:bodyPr/>
          <a:lstStyle>
            <a:lvl1pPr algn="l" rtl="0" eaLnBrk="1" latinLnBrk="0" hangingPunct="1">
              <a:spcBef>
                <a:spcPct val="0"/>
              </a:spcBef>
              <a:buNone/>
              <a:defRPr lang="fr-FR" sz="3200" kern="1200">
                <a:solidFill>
                  <a:schemeClr val="tx2"/>
                </a:solidFill>
                <a:latin typeface="+mj-lt"/>
                <a:ea typeface="+mj-ea"/>
                <a:cs typeface="+mj-cs"/>
              </a:defRPr>
            </a:lvl1pPr>
          </a:lstStyle>
          <a:p>
            <a:pPr algn="ctr"/>
            <a:r>
              <a:rPr lang="fr-FR" dirty="0"/>
              <a:t>Les fondements </a:t>
            </a:r>
            <a:r>
              <a:rPr lang="fr-FR" sz="2900" dirty="0"/>
              <a:t>mathématiques pour ceux qui veulent aller plus loin !</a:t>
            </a:r>
          </a:p>
        </p:txBody>
      </p:sp>
      <p:sp>
        <p:nvSpPr>
          <p:cNvPr id="4" name="Espace réservé du numéro de diapositive 3"/>
          <p:cNvSpPr>
            <a:spLocks noGrp="1"/>
          </p:cNvSpPr>
          <p:nvPr>
            <p:ph type="sldNum" sz="quarter" idx="12"/>
            <p:custDataLst>
              <p:tags r:id="rId12"/>
            </p:custDataLst>
          </p:nvPr>
        </p:nvSpPr>
        <p:spPr/>
        <p:txBody>
          <a:bodyPr/>
          <a:lstStyle/>
          <a:p>
            <a:fld id="{147C1B20-DEF4-46E3-B77F-0FB6B8193D90}" type="slidenum">
              <a:rPr lang="fr-FR" smtClean="0"/>
              <a:pPr/>
              <a:t>22</a:t>
            </a:fld>
            <a:endParaRPr lang="fr-FR"/>
          </a:p>
        </p:txBody>
      </p:sp>
    </p:spTree>
    <p:extLst>
      <p:ext uri="{BB962C8B-B14F-4D97-AF65-F5344CB8AC3E}">
        <p14:creationId xmlns:p14="http://schemas.microsoft.com/office/powerpoint/2010/main" val="1014629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32771"/>
                                        </p:tgtEl>
                                        <p:attrNameLst>
                                          <p:attrName>style.visibility</p:attrName>
                                        </p:attrNameLst>
                                      </p:cBhvr>
                                      <p:to>
                                        <p:strVal val="visible"/>
                                      </p:to>
                                    </p:set>
                                    <p:animEffect transition="in" filter="dissolve">
                                      <p:cBhvr>
                                        <p:cTn id="10" dur="500"/>
                                        <p:tgtEl>
                                          <p:spTgt spid="3277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773"/>
                                        </p:tgtEl>
                                        <p:attrNameLst>
                                          <p:attrName>style.visibility</p:attrName>
                                        </p:attrNameLst>
                                      </p:cBhvr>
                                      <p:to>
                                        <p:strVal val="visible"/>
                                      </p:to>
                                    </p:set>
                                    <p:animEffect transition="in" filter="wipe(left)">
                                      <p:cBhvr>
                                        <p:cTn id="15" dur="500"/>
                                        <p:tgtEl>
                                          <p:spTgt spid="3277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774"/>
                                        </p:tgtEl>
                                        <p:attrNameLst>
                                          <p:attrName>style.visibility</p:attrName>
                                        </p:attrNameLst>
                                      </p:cBhvr>
                                      <p:to>
                                        <p:strVal val="visible"/>
                                      </p:to>
                                    </p:set>
                                    <p:animEffect transition="in" filter="wipe(left)">
                                      <p:cBhvr>
                                        <p:cTn id="28" dur="500"/>
                                        <p:tgtEl>
                                          <p:spTgt spid="32774"/>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775"/>
                                        </p:tgtEl>
                                        <p:attrNameLst>
                                          <p:attrName>style.visibility</p:attrName>
                                        </p:attrNameLst>
                                      </p:cBhvr>
                                      <p:to>
                                        <p:strVal val="visible"/>
                                      </p:to>
                                    </p:set>
                                    <p:animEffect transition="in" filter="wipe(left)">
                                      <p:cBhvr>
                                        <p:cTn id="37" dur="500"/>
                                        <p:tgtEl>
                                          <p:spTgt spid="32775"/>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32783"/>
                                        </p:tgtEl>
                                        <p:attrNameLst>
                                          <p:attrName>style.visibility</p:attrName>
                                        </p:attrNameLst>
                                      </p:cBhvr>
                                      <p:to>
                                        <p:strVal val="visible"/>
                                      </p:to>
                                    </p:set>
                                    <p:animEffect transition="in" filter="wipe(left)">
                                      <p:cBhvr>
                                        <p:cTn id="41" dur="500"/>
                                        <p:tgtEl>
                                          <p:spTgt spid="32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autoUpdateAnimBg="0"/>
      <p:bldP spid="32774" grpId="0" autoUpdateAnimBg="0"/>
      <p:bldP spid="32775" grpId="0" autoUpdateAnimBg="0"/>
      <p:bldP spid="32783" grpId="0" autoUpdateAnimBg="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C9F930D6-310B-4F4F-8CB8-6E7CDFDFA73E}" type="slidenum">
              <a:rPr lang="fr-FR" smtClean="0"/>
              <a:pPr/>
              <a:t>23</a:t>
            </a:fld>
            <a:endParaRPr lang="fr-FR"/>
          </a:p>
        </p:txBody>
      </p:sp>
      <p:pic>
        <p:nvPicPr>
          <p:cNvPr id="4098" name="Picture 2"/>
          <p:cNvPicPr>
            <a:picLocks noChangeAspect="1" noChangeArrowheads="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bwMode="auto">
          <a:xfrm>
            <a:off x="539552" y="942152"/>
            <a:ext cx="5486400" cy="579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custDataLst>
              <p:tags r:id="rId3"/>
            </p:custDataLst>
          </p:nvPr>
        </p:nvSpPr>
        <p:spPr>
          <a:xfrm>
            <a:off x="0" y="332656"/>
            <a:ext cx="9144000" cy="849660"/>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defRPr/>
            </a:pPr>
            <a:endParaRPr lang="fr-FR" altLang="fr-FR" sz="2400" dirty="0">
              <a:effectLst/>
            </a:endParaRPr>
          </a:p>
        </p:txBody>
      </p:sp>
      <p:sp>
        <p:nvSpPr>
          <p:cNvPr id="5" name="Rectangle 4"/>
          <p:cNvSpPr/>
          <p:nvPr>
            <p:custDataLst>
              <p:tags r:id="rId4"/>
            </p:custDataLst>
          </p:nvPr>
        </p:nvSpPr>
        <p:spPr>
          <a:xfrm>
            <a:off x="1859813" y="572820"/>
            <a:ext cx="5508239" cy="369332"/>
          </a:xfrm>
          <a:prstGeom prst="rect">
            <a:avLst/>
          </a:prstGeom>
        </p:spPr>
        <p:txBody>
          <a:bodyPr wrap="none">
            <a:spAutoFit/>
          </a:bodyPr>
          <a:lstStyle/>
          <a:p>
            <a:r>
              <a:rPr lang="fr-FR" b="1" dirty="0"/>
              <a:t>Construire le « Cockpit » ou tableau de pilotage</a:t>
            </a:r>
            <a:endParaRPr lang="fr-FR" dirty="0"/>
          </a:p>
        </p:txBody>
      </p:sp>
      <p:pic>
        <p:nvPicPr>
          <p:cNvPr id="9" name="Picture 2"/>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7359255" y="2045286"/>
            <a:ext cx="816935" cy="712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èche droite 9"/>
          <p:cNvSpPr/>
          <p:nvPr>
            <p:custDataLst>
              <p:tags r:id="rId6"/>
            </p:custDataLst>
          </p:nvPr>
        </p:nvSpPr>
        <p:spPr>
          <a:xfrm rot="9002212">
            <a:off x="6053496" y="3313811"/>
            <a:ext cx="1523137" cy="15702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8" name="Organigramme : Disque magnétique 7"/>
          <p:cNvSpPr/>
          <p:nvPr>
            <p:custDataLst>
              <p:tags r:id="rId7"/>
            </p:custDataLst>
          </p:nvPr>
        </p:nvSpPr>
        <p:spPr>
          <a:xfrm>
            <a:off x="7515858" y="3079984"/>
            <a:ext cx="660332" cy="9122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custDataLst>
              <p:tags r:id="rId8"/>
            </p:custDataLst>
          </p:nvPr>
        </p:nvSpPr>
        <p:spPr>
          <a:xfrm>
            <a:off x="6469129" y="3992261"/>
            <a:ext cx="2597186" cy="584775"/>
          </a:xfrm>
          <a:prstGeom prst="rect">
            <a:avLst/>
          </a:prstGeom>
          <a:noFill/>
        </p:spPr>
        <p:txBody>
          <a:bodyPr wrap="none" rtlCol="0">
            <a:spAutoFit/>
          </a:bodyPr>
          <a:lstStyle/>
          <a:p>
            <a:r>
              <a:rPr lang="fr-FR" sz="1600" dirty="0"/>
              <a:t>Importation, exportation</a:t>
            </a:r>
          </a:p>
          <a:p>
            <a:r>
              <a:rPr lang="fr-FR" sz="1600" dirty="0"/>
              <a:t>s’il y a lieu des données</a:t>
            </a:r>
          </a:p>
        </p:txBody>
      </p:sp>
      <p:sp>
        <p:nvSpPr>
          <p:cNvPr id="13" name="Titre 1"/>
          <p:cNvSpPr>
            <a:spLocks noGrp="1"/>
          </p:cNvSpPr>
          <p:nvPr>
            <p:ph type="title"/>
            <p:custDataLst>
              <p:tags r:id="rId9"/>
            </p:custDataLst>
          </p:nvPr>
        </p:nvSpPr>
        <p:spPr>
          <a:xfrm>
            <a:off x="-3674" y="-399617"/>
            <a:ext cx="9147674" cy="990600"/>
          </a:xfrm>
        </p:spPr>
        <p:txBody>
          <a:bodyPr>
            <a:noAutofit/>
          </a:bodyPr>
          <a:lstStyle/>
          <a:p>
            <a:pPr algn="ctr"/>
            <a:r>
              <a:rPr lang="fr-FR" sz="2900" dirty="0"/>
              <a:t>La dynamique des systèmes sur le terrain</a:t>
            </a:r>
          </a:p>
        </p:txBody>
      </p:sp>
    </p:spTree>
    <p:extLst>
      <p:ext uri="{BB962C8B-B14F-4D97-AF65-F5344CB8AC3E}">
        <p14:creationId xmlns:p14="http://schemas.microsoft.com/office/powerpoint/2010/main" val="66279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p:txBody>
          <a:bodyPr/>
          <a:lstStyle/>
          <a:p>
            <a:fld id="{C9F930D6-310B-4F4F-8CB8-6E7CDFDFA73E}" type="slidenum">
              <a:rPr lang="fr-FR" smtClean="0"/>
              <a:pPr/>
              <a:t>24</a:t>
            </a:fld>
            <a:endParaRPr lang="fr-FR"/>
          </a:p>
        </p:txBody>
      </p:sp>
      <p:pic>
        <p:nvPicPr>
          <p:cNvPr id="5" name="Image 4"/>
          <p:cNvPicPr>
            <a:picLocks noChangeAspect="1"/>
          </p:cNvPicPr>
          <p:nvPr>
            <p:custDataLst>
              <p:tags r:id="rId2"/>
            </p:custDataLst>
          </p:nvPr>
        </p:nvPicPr>
        <p:blipFill>
          <a:blip r:embed="rId19">
            <a:extLst>
              <a:ext uri="{28A0092B-C50C-407E-A947-70E740481C1C}">
                <a14:useLocalDpi xmlns:a14="http://schemas.microsoft.com/office/drawing/2010/main" val="0"/>
              </a:ext>
            </a:extLst>
          </a:blip>
          <a:stretch>
            <a:fillRect/>
          </a:stretch>
        </p:blipFill>
        <p:spPr>
          <a:xfrm>
            <a:off x="5004047" y="1280921"/>
            <a:ext cx="3982212" cy="5240274"/>
          </a:xfrm>
          <a:prstGeom prst="rect">
            <a:avLst/>
          </a:prstGeom>
          <a:ln>
            <a:noFill/>
          </a:ln>
          <a:effectLst>
            <a:outerShdw blurRad="292100" dist="139700" dir="2700000" algn="tl" rotWithShape="0">
              <a:srgbClr val="333333">
                <a:alpha val="65000"/>
              </a:srgbClr>
            </a:outerShdw>
          </a:effectLst>
        </p:spPr>
      </p:pic>
      <p:pic>
        <p:nvPicPr>
          <p:cNvPr id="3074" name="Picture 2" descr="SAP"/>
          <p:cNvPicPr>
            <a:picLocks noChangeAspect="1" noChangeArrowheads="1"/>
          </p:cNvPicPr>
          <p:nvPr>
            <p:custDataLst>
              <p:tags r:id="rId3"/>
            </p:custDataLst>
          </p:nvPr>
        </p:nvPicPr>
        <p:blipFill>
          <a:blip r:embed="rId20">
            <a:extLst>
              <a:ext uri="{28A0092B-C50C-407E-A947-70E740481C1C}">
                <a14:useLocalDpi xmlns:a14="http://schemas.microsoft.com/office/drawing/2010/main" val="0"/>
              </a:ext>
            </a:extLst>
          </a:blip>
          <a:srcRect/>
          <a:stretch>
            <a:fillRect/>
          </a:stretch>
        </p:blipFill>
        <p:spPr bwMode="auto">
          <a:xfrm>
            <a:off x="188098" y="3520237"/>
            <a:ext cx="1359566" cy="67978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ZoneTexte 5"/>
          <p:cNvSpPr txBox="1"/>
          <p:nvPr>
            <p:custDataLst>
              <p:tags r:id="rId4"/>
            </p:custDataLst>
          </p:nvPr>
        </p:nvSpPr>
        <p:spPr>
          <a:xfrm>
            <a:off x="2195736" y="2284002"/>
            <a:ext cx="2076209" cy="1200329"/>
          </a:xfrm>
          <a:prstGeom prst="rect">
            <a:avLst/>
          </a:prstGeom>
          <a:noFill/>
        </p:spPr>
        <p:txBody>
          <a:bodyPr wrap="none" rtlCol="0">
            <a:spAutoFit/>
          </a:bodyPr>
          <a:lstStyle/>
          <a:p>
            <a:pPr algn="ctr"/>
            <a:r>
              <a:rPr lang="fr-FR" dirty="0"/>
              <a:t>Modélisation des</a:t>
            </a:r>
          </a:p>
          <a:p>
            <a:pPr algn="ctr"/>
            <a:r>
              <a:rPr lang="fr-FR" dirty="0"/>
              <a:t>Processus par la </a:t>
            </a:r>
          </a:p>
          <a:p>
            <a:pPr algn="ctr"/>
            <a:r>
              <a:rPr lang="fr-FR" dirty="0"/>
              <a:t>Dynamique des</a:t>
            </a:r>
          </a:p>
          <a:p>
            <a:pPr algn="ctr"/>
            <a:r>
              <a:rPr lang="fr-FR" dirty="0"/>
              <a:t>Systèmes</a:t>
            </a:r>
          </a:p>
        </p:txBody>
      </p:sp>
      <p:sp>
        <p:nvSpPr>
          <p:cNvPr id="8" name="ZoneTexte 7"/>
          <p:cNvSpPr txBox="1"/>
          <p:nvPr>
            <p:custDataLst>
              <p:tags r:id="rId5"/>
            </p:custDataLst>
          </p:nvPr>
        </p:nvSpPr>
        <p:spPr>
          <a:xfrm>
            <a:off x="395536" y="3059617"/>
            <a:ext cx="583814" cy="369332"/>
          </a:xfrm>
          <a:prstGeom prst="rect">
            <a:avLst/>
          </a:prstGeom>
          <a:noFill/>
        </p:spPr>
        <p:txBody>
          <a:bodyPr wrap="none" rtlCol="0">
            <a:spAutoFit/>
          </a:bodyPr>
          <a:lstStyle/>
          <a:p>
            <a:r>
              <a:rPr lang="fr-FR" dirty="0"/>
              <a:t>ERP</a:t>
            </a:r>
          </a:p>
        </p:txBody>
      </p:sp>
      <p:sp>
        <p:nvSpPr>
          <p:cNvPr id="9" name="Flèche courbée vers la droite 8"/>
          <p:cNvSpPr/>
          <p:nvPr>
            <p:custDataLst>
              <p:tags r:id="rId6"/>
            </p:custDataLst>
          </p:nvPr>
        </p:nvSpPr>
        <p:spPr>
          <a:xfrm>
            <a:off x="2660952" y="3567008"/>
            <a:ext cx="438154" cy="679785"/>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12" name="Flèche courbée vers la droite 11"/>
          <p:cNvSpPr/>
          <p:nvPr>
            <p:custDataLst>
              <p:tags r:id="rId7"/>
            </p:custDataLst>
          </p:nvPr>
        </p:nvSpPr>
        <p:spPr>
          <a:xfrm rot="10800000">
            <a:off x="3155324" y="3541862"/>
            <a:ext cx="438154" cy="679785"/>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solidFill>
                <a:schemeClr val="tx1"/>
              </a:solidFill>
            </a:endParaRPr>
          </a:p>
        </p:txBody>
      </p:sp>
      <p:sp>
        <p:nvSpPr>
          <p:cNvPr id="11" name="Flèche droite 10"/>
          <p:cNvSpPr/>
          <p:nvPr>
            <p:custDataLst>
              <p:tags r:id="rId8"/>
            </p:custDataLst>
          </p:nvPr>
        </p:nvSpPr>
        <p:spPr>
          <a:xfrm>
            <a:off x="1403734" y="3792586"/>
            <a:ext cx="1152128" cy="21694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4" name="Flèche droite 13"/>
          <p:cNvSpPr/>
          <p:nvPr>
            <p:custDataLst>
              <p:tags r:id="rId9"/>
            </p:custDataLst>
          </p:nvPr>
        </p:nvSpPr>
        <p:spPr>
          <a:xfrm>
            <a:off x="3695881" y="3817732"/>
            <a:ext cx="1152128" cy="21694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3" name="Rectangle 12"/>
          <p:cNvSpPr/>
          <p:nvPr>
            <p:custDataLst>
              <p:tags r:id="rId10"/>
            </p:custDataLst>
          </p:nvPr>
        </p:nvSpPr>
        <p:spPr>
          <a:xfrm>
            <a:off x="5724128" y="1340768"/>
            <a:ext cx="2693366" cy="369332"/>
          </a:xfrm>
          <a:prstGeom prst="rect">
            <a:avLst/>
          </a:prstGeom>
        </p:spPr>
        <p:txBody>
          <a:bodyPr wrap="none">
            <a:spAutoFit/>
          </a:bodyPr>
          <a:lstStyle/>
          <a:p>
            <a:r>
              <a:rPr lang="fr-FR" b="1" dirty="0"/>
              <a:t>Management Cockpit</a:t>
            </a:r>
          </a:p>
        </p:txBody>
      </p:sp>
      <p:sp>
        <p:nvSpPr>
          <p:cNvPr id="15" name="Titre 1"/>
          <p:cNvSpPr>
            <a:spLocks noGrp="1"/>
          </p:cNvSpPr>
          <p:nvPr>
            <p:ph type="title"/>
            <p:custDataLst>
              <p:tags r:id="rId11"/>
            </p:custDataLst>
          </p:nvPr>
        </p:nvSpPr>
        <p:spPr>
          <a:xfrm>
            <a:off x="-3674" y="-399617"/>
            <a:ext cx="9147674" cy="990600"/>
          </a:xfrm>
        </p:spPr>
        <p:txBody>
          <a:bodyPr>
            <a:noAutofit/>
          </a:bodyPr>
          <a:lstStyle/>
          <a:p>
            <a:pPr algn="ctr"/>
            <a:r>
              <a:rPr lang="fr-FR" sz="2900" dirty="0"/>
              <a:t>La dynamique des systèmes sur le terrain</a:t>
            </a:r>
          </a:p>
        </p:txBody>
      </p:sp>
      <p:sp>
        <p:nvSpPr>
          <p:cNvPr id="4" name="ZoneTexte 3"/>
          <p:cNvSpPr txBox="1"/>
          <p:nvPr>
            <p:custDataLst>
              <p:tags r:id="rId12"/>
            </p:custDataLst>
          </p:nvPr>
        </p:nvSpPr>
        <p:spPr>
          <a:xfrm>
            <a:off x="979350" y="5049034"/>
            <a:ext cx="3429785" cy="923330"/>
          </a:xfrm>
          <a:prstGeom prst="rect">
            <a:avLst/>
          </a:prstGeom>
          <a:noFill/>
        </p:spPr>
        <p:txBody>
          <a:bodyPr wrap="none" rtlCol="0">
            <a:spAutoFit/>
          </a:bodyPr>
          <a:lstStyle/>
          <a:p>
            <a:r>
              <a:rPr lang="fr-FR" b="1" dirty="0"/>
              <a:t>Management Cockpit </a:t>
            </a:r>
            <a:r>
              <a:rPr lang="fr-FR" dirty="0"/>
              <a:t>:</a:t>
            </a:r>
          </a:p>
          <a:p>
            <a:r>
              <a:rPr lang="fr-FR" dirty="0"/>
              <a:t>Le pilotage prospectif de la gestion</a:t>
            </a:r>
          </a:p>
          <a:p>
            <a:r>
              <a:rPr lang="fr-FR" dirty="0"/>
              <a:t>et la prise de décision collective</a:t>
            </a:r>
          </a:p>
        </p:txBody>
      </p:sp>
      <p:pic>
        <p:nvPicPr>
          <p:cNvPr id="2" name="Picture 2"/>
          <p:cNvPicPr>
            <a:picLocks noChangeAspect="1" noChangeArrowheads="1"/>
          </p:cNvPicPr>
          <p:nvPr>
            <p:custDataLst>
              <p:tags r:id="rId13"/>
            </p:custDataLst>
          </p:nvPr>
        </p:nvPicPr>
        <p:blipFill>
          <a:blip r:embed="rId21">
            <a:extLst>
              <a:ext uri="{28A0092B-C50C-407E-A947-70E740481C1C}">
                <a14:useLocalDpi xmlns:a14="http://schemas.microsoft.com/office/drawing/2010/main" val="0"/>
              </a:ext>
            </a:extLst>
          </a:blip>
          <a:srcRect/>
          <a:stretch>
            <a:fillRect/>
          </a:stretch>
        </p:blipFill>
        <p:spPr bwMode="auto">
          <a:xfrm>
            <a:off x="395536" y="1634681"/>
            <a:ext cx="816935" cy="712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lèche droite 15"/>
          <p:cNvSpPr/>
          <p:nvPr>
            <p:custDataLst>
              <p:tags r:id="rId14"/>
            </p:custDataLst>
          </p:nvPr>
        </p:nvSpPr>
        <p:spPr>
          <a:xfrm rot="2028036">
            <a:off x="1173978" y="2293248"/>
            <a:ext cx="1152128" cy="21694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0" name="Picture 2"/>
          <p:cNvPicPr>
            <a:picLocks noChangeAspect="1" noChangeArrowheads="1"/>
          </p:cNvPicPr>
          <p:nvPr>
            <p:custDataLst>
              <p:tags r:id="rId15"/>
            </p:custDataLst>
          </p:nvPr>
        </p:nvPicPr>
        <p:blipFill>
          <a:blip r:embed="rId22">
            <a:extLst>
              <a:ext uri="{28A0092B-C50C-407E-A947-70E740481C1C}">
                <a14:useLocalDpi xmlns:a14="http://schemas.microsoft.com/office/drawing/2010/main" val="0"/>
              </a:ext>
            </a:extLst>
          </a:blip>
          <a:srcRect/>
          <a:stretch>
            <a:fillRect/>
          </a:stretch>
        </p:blipFill>
        <p:spPr bwMode="auto">
          <a:xfrm>
            <a:off x="1812833" y="804671"/>
            <a:ext cx="952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6"/>
          <p:cNvSpPr txBox="1"/>
          <p:nvPr>
            <p:custDataLst>
              <p:tags r:id="rId16"/>
            </p:custDataLst>
          </p:nvPr>
        </p:nvSpPr>
        <p:spPr>
          <a:xfrm>
            <a:off x="2800364" y="1156102"/>
            <a:ext cx="1148071" cy="369332"/>
          </a:xfrm>
          <a:prstGeom prst="rect">
            <a:avLst/>
          </a:prstGeom>
          <a:noFill/>
        </p:spPr>
        <p:txBody>
          <a:bodyPr wrap="none" rtlCol="0">
            <a:spAutoFit/>
          </a:bodyPr>
          <a:lstStyle/>
          <a:p>
            <a:r>
              <a:rPr lang="fr-FR" dirty="0" err="1"/>
              <a:t>Big</a:t>
            </a:r>
            <a:r>
              <a:rPr lang="fr-FR" dirty="0"/>
              <a:t> Data</a:t>
            </a:r>
          </a:p>
        </p:txBody>
      </p:sp>
      <p:sp>
        <p:nvSpPr>
          <p:cNvPr id="19" name="Flèche droite 18"/>
          <p:cNvSpPr/>
          <p:nvPr>
            <p:custDataLst>
              <p:tags r:id="rId17"/>
            </p:custDataLst>
          </p:nvPr>
        </p:nvSpPr>
        <p:spPr>
          <a:xfrm rot="2330083">
            <a:off x="2168149" y="1927970"/>
            <a:ext cx="775425" cy="22851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1446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2" grpId="0" animBg="1"/>
      <p:bldP spid="11" grpId="0" animBg="1"/>
      <p:bldP spid="14" grpId="0" animBg="1"/>
      <p:bldP spid="13" grpId="0"/>
      <p:bldP spid="4" grpId="0"/>
      <p:bldP spid="16" grpId="0" animBg="1"/>
      <p:bldP spid="17"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395536" y="145821"/>
            <a:ext cx="8229600" cy="729734"/>
          </a:xfrm>
          <a:prstGeom prst="rect">
            <a:avLst/>
          </a:prstGeom>
        </p:spPr>
        <p:txBody>
          <a:bodyPr/>
          <a:lstStyle>
            <a:lvl1pPr algn="l" rtl="0" eaLnBrk="1" latinLnBrk="0" hangingPunct="1">
              <a:spcBef>
                <a:spcPct val="0"/>
              </a:spcBef>
              <a:buNone/>
              <a:defRPr lang="fr-FR" sz="3200" kern="1200">
                <a:solidFill>
                  <a:schemeClr val="tx2"/>
                </a:solidFill>
                <a:latin typeface="+mj-lt"/>
                <a:ea typeface="+mj-ea"/>
                <a:cs typeface="+mj-cs"/>
              </a:defRPr>
            </a:lvl1pPr>
          </a:lstStyle>
          <a:p>
            <a:pPr algn="ctr"/>
            <a:r>
              <a:rPr lang="fr-FR" sz="2900" dirty="0"/>
              <a:t>Simuler, faire vivre un contexte</a:t>
            </a:r>
          </a:p>
        </p:txBody>
      </p:sp>
      <p:sp>
        <p:nvSpPr>
          <p:cNvPr id="7" name="ZoneTexte 6"/>
          <p:cNvSpPr txBox="1"/>
          <p:nvPr>
            <p:custDataLst>
              <p:tags r:id="rId2"/>
            </p:custDataLst>
          </p:nvPr>
        </p:nvSpPr>
        <p:spPr>
          <a:xfrm>
            <a:off x="827584" y="637561"/>
            <a:ext cx="7128792" cy="369332"/>
          </a:xfrm>
          <a:prstGeom prst="rect">
            <a:avLst/>
          </a:prstGeom>
          <a:noFill/>
        </p:spPr>
        <p:txBody>
          <a:bodyPr wrap="square" rtlCol="0">
            <a:spAutoFit/>
          </a:bodyPr>
          <a:lstStyle/>
          <a:p>
            <a:pPr algn="ctr"/>
            <a:r>
              <a:rPr lang="fr-FR" dirty="0"/>
              <a:t>Travailler + pour gagner + mais épuisement professionnel ou Burnout ? (1)  </a:t>
            </a:r>
          </a:p>
        </p:txBody>
      </p:sp>
      <p:sp>
        <p:nvSpPr>
          <p:cNvPr id="53" name="ZoneTexte 52"/>
          <p:cNvSpPr txBox="1"/>
          <p:nvPr>
            <p:custDataLst>
              <p:tags r:id="rId3"/>
            </p:custDataLst>
          </p:nvPr>
        </p:nvSpPr>
        <p:spPr>
          <a:xfrm flipH="1">
            <a:off x="117848" y="1367295"/>
            <a:ext cx="8846640" cy="5293757"/>
          </a:xfrm>
          <a:prstGeom prst="rect">
            <a:avLst/>
          </a:prstGeom>
          <a:noFill/>
        </p:spPr>
        <p:txBody>
          <a:bodyPr wrap="square" rtlCol="0">
            <a:spAutoFit/>
          </a:bodyPr>
          <a:lstStyle/>
          <a:p>
            <a:pPr algn="just"/>
            <a:r>
              <a:rPr lang="fr-FR" sz="2000" u="sng" dirty="0"/>
              <a:t>Les faits</a:t>
            </a:r>
          </a:p>
          <a:p>
            <a:pPr algn="just"/>
            <a:r>
              <a:rPr lang="fr-FR" sz="2000" dirty="0"/>
              <a:t>Cédric a 21 ans et vient de terminer son </a:t>
            </a:r>
            <a:r>
              <a:rPr lang="fr-FR" sz="2000" dirty="0" err="1"/>
              <a:t>Bachelor</a:t>
            </a:r>
            <a:r>
              <a:rPr lang="fr-FR" sz="2000" dirty="0"/>
              <a:t>. Il veut rapidement progresser. Il a souvent entendu son père dire : « Je me suis tué au travail depuis l'âge de 20 ans. Son ulcère, ses problèmes cardiaques récurrents semblent être la réalité! Cédric est déterminé à ne pas finir comme son père.  Il souhaite se marier, et avoir des enfants à 35 ans (environ). A cette époque, il souhaite bien évidemment un revenu conséquent en rapport avec son nouveau statut familial. Avant de prendre une décision qui engage sa vie, il nous demande de bâtir un modèle (simplifié) qui lui permet de préparer au mieux son avenir .</a:t>
            </a:r>
          </a:p>
          <a:p>
            <a:pPr algn="just"/>
            <a:endParaRPr lang="fr-FR" sz="2000" dirty="0"/>
          </a:p>
          <a:p>
            <a:pPr algn="just"/>
            <a:r>
              <a:rPr lang="fr-FR" sz="2000" u="sng" dirty="0"/>
              <a:t>Les hypothèses</a:t>
            </a:r>
          </a:p>
          <a:p>
            <a:pPr algn="just"/>
            <a:r>
              <a:rPr lang="fr-FR" sz="2000" dirty="0"/>
              <a:t>Le cycle de vie professionnel s’étend de 21 à 65 ans</a:t>
            </a:r>
          </a:p>
          <a:p>
            <a:pPr algn="just"/>
            <a:r>
              <a:rPr lang="fr-FR" sz="2000" dirty="0"/>
              <a:t>Il y a au moins quatre aspects à prendre en compte : le revenu, la charge de travail, la santé, la fatigue.</a:t>
            </a:r>
          </a:p>
          <a:p>
            <a:pPr algn="just"/>
            <a:r>
              <a:rPr lang="fr-FR" sz="2000" dirty="0"/>
              <a:t>Il faut lui proposer au minimum une alternative. Le modèle doit intégrer à l’âge de 35 ans un changement de statut social et de rémunération prévisionnelle.</a:t>
            </a:r>
          </a:p>
          <a:p>
            <a:pPr algn="just"/>
            <a:endParaRPr lang="fr-FR" dirty="0"/>
          </a:p>
        </p:txBody>
      </p:sp>
      <p:sp>
        <p:nvSpPr>
          <p:cNvPr id="2" name="ZoneTexte 1"/>
          <p:cNvSpPr txBox="1"/>
          <p:nvPr>
            <p:custDataLst>
              <p:tags r:id="rId4"/>
            </p:custDataLst>
          </p:nvPr>
        </p:nvSpPr>
        <p:spPr>
          <a:xfrm>
            <a:off x="117848" y="6537941"/>
            <a:ext cx="5250155" cy="246221"/>
          </a:xfrm>
          <a:prstGeom prst="rect">
            <a:avLst/>
          </a:prstGeom>
          <a:noFill/>
        </p:spPr>
        <p:txBody>
          <a:bodyPr wrap="none" rtlCol="0">
            <a:spAutoFit/>
          </a:bodyPr>
          <a:lstStyle/>
          <a:p>
            <a:r>
              <a:rPr lang="fr-FR" sz="1000" dirty="0"/>
              <a:t>(1) Modèle dérivé de Juan Martin Garcia, dans </a:t>
            </a:r>
            <a:r>
              <a:rPr lang="fr-FR" sz="1000" dirty="0" err="1"/>
              <a:t>theory</a:t>
            </a:r>
            <a:r>
              <a:rPr lang="fr-FR" sz="1000" dirty="0"/>
              <a:t> and </a:t>
            </a:r>
            <a:r>
              <a:rPr lang="fr-FR" sz="1000" dirty="0" err="1"/>
              <a:t>practical</a:t>
            </a:r>
            <a:r>
              <a:rPr lang="fr-FR" sz="1000" dirty="0"/>
              <a:t> exercices of system </a:t>
            </a:r>
            <a:r>
              <a:rPr lang="fr-FR" sz="1000" dirty="0" err="1"/>
              <a:t>dynamics</a:t>
            </a:r>
            <a:r>
              <a:rPr lang="fr-FR" sz="1000" dirty="0"/>
              <a:t> </a:t>
            </a:r>
          </a:p>
        </p:txBody>
      </p:sp>
      <p:sp>
        <p:nvSpPr>
          <p:cNvPr id="3" name="Espace réservé du numéro de diapositive 2"/>
          <p:cNvSpPr>
            <a:spLocks noGrp="1"/>
          </p:cNvSpPr>
          <p:nvPr>
            <p:ph type="sldNum" sz="quarter" idx="12"/>
            <p:custDataLst>
              <p:tags r:id="rId5"/>
            </p:custDataLst>
          </p:nvPr>
        </p:nvSpPr>
        <p:spPr/>
        <p:txBody>
          <a:bodyPr/>
          <a:lstStyle/>
          <a:p>
            <a:fld id="{D4B5ADC2-7248-4799-8E52-477E151C3EE9}" type="slidenum">
              <a:rPr lang="fr-FR" sz="1400" b="1" smtClean="0">
                <a:solidFill>
                  <a:srgbClr val="FFFFFF"/>
                </a:solidFill>
              </a:rPr>
              <a:pPr/>
              <a:t>25</a:t>
            </a:fld>
            <a:endParaRPr lang="fr-FR"/>
          </a:p>
        </p:txBody>
      </p:sp>
    </p:spTree>
    <p:extLst>
      <p:ext uri="{BB962C8B-B14F-4D97-AF65-F5344CB8AC3E}">
        <p14:creationId xmlns:p14="http://schemas.microsoft.com/office/powerpoint/2010/main" val="300238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873626" y="2409659"/>
            <a:ext cx="1440160" cy="338554"/>
          </a:xfrm>
          <a:prstGeom prst="rect">
            <a:avLst/>
          </a:prstGeom>
          <a:noFill/>
        </p:spPr>
        <p:txBody>
          <a:bodyPr wrap="square" rtlCol="0">
            <a:spAutoFit/>
          </a:bodyPr>
          <a:lstStyle/>
          <a:p>
            <a:pPr algn="ctr"/>
            <a:r>
              <a:rPr lang="fr-FR" sz="1600" dirty="0"/>
              <a:t>Revenu désiré</a:t>
            </a:r>
          </a:p>
        </p:txBody>
      </p:sp>
      <p:sp>
        <p:nvSpPr>
          <p:cNvPr id="5" name="ZoneTexte 4"/>
          <p:cNvSpPr txBox="1"/>
          <p:nvPr>
            <p:custDataLst>
              <p:tags r:id="rId2"/>
            </p:custDataLst>
          </p:nvPr>
        </p:nvSpPr>
        <p:spPr>
          <a:xfrm>
            <a:off x="3419872" y="3146114"/>
            <a:ext cx="720080" cy="338554"/>
          </a:xfrm>
          <a:prstGeom prst="rect">
            <a:avLst/>
          </a:prstGeom>
          <a:noFill/>
        </p:spPr>
        <p:txBody>
          <a:bodyPr wrap="square" rtlCol="0">
            <a:spAutoFit/>
          </a:bodyPr>
          <a:lstStyle/>
          <a:p>
            <a:pPr algn="ctr"/>
            <a:r>
              <a:rPr lang="fr-FR" sz="1600" dirty="0"/>
              <a:t>Ecart</a:t>
            </a:r>
          </a:p>
        </p:txBody>
      </p:sp>
      <p:sp>
        <p:nvSpPr>
          <p:cNvPr id="6" name="ZoneTexte 5"/>
          <p:cNvSpPr txBox="1"/>
          <p:nvPr>
            <p:custDataLst>
              <p:tags r:id="rId3"/>
            </p:custDataLst>
          </p:nvPr>
        </p:nvSpPr>
        <p:spPr>
          <a:xfrm>
            <a:off x="4280722" y="2251611"/>
            <a:ext cx="1357808" cy="338554"/>
          </a:xfrm>
          <a:prstGeom prst="rect">
            <a:avLst/>
          </a:prstGeom>
          <a:noFill/>
        </p:spPr>
        <p:txBody>
          <a:bodyPr wrap="square" rtlCol="0">
            <a:spAutoFit/>
          </a:bodyPr>
          <a:lstStyle/>
          <a:p>
            <a:pPr algn="ctr"/>
            <a:r>
              <a:rPr lang="fr-FR" sz="1600" dirty="0"/>
              <a:t>Revenu réel</a:t>
            </a:r>
          </a:p>
        </p:txBody>
      </p:sp>
      <p:sp>
        <p:nvSpPr>
          <p:cNvPr id="7" name="ZoneTexte 6"/>
          <p:cNvSpPr txBox="1"/>
          <p:nvPr>
            <p:custDataLst>
              <p:tags r:id="rId4"/>
            </p:custDataLst>
          </p:nvPr>
        </p:nvSpPr>
        <p:spPr>
          <a:xfrm>
            <a:off x="5103169" y="3576261"/>
            <a:ext cx="1728192" cy="338554"/>
          </a:xfrm>
          <a:prstGeom prst="rect">
            <a:avLst/>
          </a:prstGeom>
          <a:noFill/>
        </p:spPr>
        <p:txBody>
          <a:bodyPr wrap="square" rtlCol="0">
            <a:spAutoFit/>
          </a:bodyPr>
          <a:lstStyle/>
          <a:p>
            <a:pPr algn="ctr"/>
            <a:r>
              <a:rPr lang="fr-FR" sz="1600" dirty="0"/>
              <a:t>Heures travaillées</a:t>
            </a:r>
          </a:p>
        </p:txBody>
      </p:sp>
      <p:sp>
        <p:nvSpPr>
          <p:cNvPr id="8" name="ZoneTexte 7"/>
          <p:cNvSpPr txBox="1"/>
          <p:nvPr>
            <p:custDataLst>
              <p:tags r:id="rId5"/>
            </p:custDataLst>
          </p:nvPr>
        </p:nvSpPr>
        <p:spPr>
          <a:xfrm>
            <a:off x="5967265" y="2853266"/>
            <a:ext cx="1728192" cy="338554"/>
          </a:xfrm>
          <a:prstGeom prst="rect">
            <a:avLst/>
          </a:prstGeom>
          <a:noFill/>
        </p:spPr>
        <p:txBody>
          <a:bodyPr wrap="square" rtlCol="0">
            <a:spAutoFit/>
          </a:bodyPr>
          <a:lstStyle/>
          <a:p>
            <a:pPr algn="ctr"/>
            <a:r>
              <a:rPr lang="fr-FR" sz="1600" dirty="0"/>
              <a:t>Salaire horaire</a:t>
            </a:r>
          </a:p>
        </p:txBody>
      </p:sp>
      <p:sp>
        <p:nvSpPr>
          <p:cNvPr id="9" name="ZoneTexte 8"/>
          <p:cNvSpPr txBox="1"/>
          <p:nvPr>
            <p:custDataLst>
              <p:tags r:id="rId6"/>
            </p:custDataLst>
          </p:nvPr>
        </p:nvSpPr>
        <p:spPr>
          <a:xfrm>
            <a:off x="3449080" y="4209894"/>
            <a:ext cx="661662" cy="338554"/>
          </a:xfrm>
          <a:prstGeom prst="rect">
            <a:avLst/>
          </a:prstGeom>
          <a:noFill/>
        </p:spPr>
        <p:txBody>
          <a:bodyPr wrap="square" rtlCol="0">
            <a:spAutoFit/>
          </a:bodyPr>
          <a:lstStyle/>
          <a:p>
            <a:pPr algn="ctr"/>
            <a:r>
              <a:rPr lang="fr-FR" sz="1600" dirty="0"/>
              <a:t>Santé</a:t>
            </a:r>
          </a:p>
        </p:txBody>
      </p:sp>
      <p:sp>
        <p:nvSpPr>
          <p:cNvPr id="10" name="ZoneTexte 9"/>
          <p:cNvSpPr txBox="1"/>
          <p:nvPr>
            <p:custDataLst>
              <p:tags r:id="rId7"/>
            </p:custDataLst>
          </p:nvPr>
        </p:nvSpPr>
        <p:spPr>
          <a:xfrm>
            <a:off x="4717942" y="5094396"/>
            <a:ext cx="853752" cy="338554"/>
          </a:xfrm>
          <a:prstGeom prst="rect">
            <a:avLst/>
          </a:prstGeom>
          <a:noFill/>
        </p:spPr>
        <p:txBody>
          <a:bodyPr wrap="square" rtlCol="0">
            <a:spAutoFit/>
          </a:bodyPr>
          <a:lstStyle/>
          <a:p>
            <a:pPr algn="ctr"/>
            <a:r>
              <a:rPr lang="fr-FR" sz="1600" dirty="0"/>
              <a:t>Fatigue</a:t>
            </a:r>
          </a:p>
        </p:txBody>
      </p:sp>
      <p:sp>
        <p:nvSpPr>
          <p:cNvPr id="11" name="ZoneTexte 10"/>
          <p:cNvSpPr txBox="1"/>
          <p:nvPr>
            <p:custDataLst>
              <p:tags r:id="rId8"/>
            </p:custDataLst>
          </p:nvPr>
        </p:nvSpPr>
        <p:spPr>
          <a:xfrm>
            <a:off x="2730994" y="5517232"/>
            <a:ext cx="1436172" cy="584775"/>
          </a:xfrm>
          <a:prstGeom prst="rect">
            <a:avLst/>
          </a:prstGeom>
          <a:noFill/>
        </p:spPr>
        <p:txBody>
          <a:bodyPr wrap="square" rtlCol="0">
            <a:spAutoFit/>
          </a:bodyPr>
          <a:lstStyle/>
          <a:p>
            <a:pPr algn="ctr"/>
            <a:r>
              <a:rPr lang="fr-FR" sz="1600" dirty="0"/>
              <a:t>Récupération</a:t>
            </a:r>
          </a:p>
          <a:p>
            <a:pPr algn="ctr"/>
            <a:r>
              <a:rPr lang="fr-FR" sz="1600" dirty="0"/>
              <a:t>de la fatigue</a:t>
            </a:r>
          </a:p>
        </p:txBody>
      </p:sp>
      <p:cxnSp>
        <p:nvCxnSpPr>
          <p:cNvPr id="12" name="Connecteur en arc 11"/>
          <p:cNvCxnSpPr>
            <a:stCxn id="8" idx="0"/>
            <a:endCxn id="6" idx="3"/>
          </p:cNvCxnSpPr>
          <p:nvPr>
            <p:custDataLst>
              <p:tags r:id="rId9"/>
            </p:custDataLst>
          </p:nvPr>
        </p:nvCxnSpPr>
        <p:spPr>
          <a:xfrm rot="16200000" flipV="1">
            <a:off x="6018757" y="2040661"/>
            <a:ext cx="432378" cy="1192831"/>
          </a:xfrm>
          <a:prstGeom prst="curvedConnector2">
            <a:avLst/>
          </a:prstGeom>
          <a:ln>
            <a:tailEnd type="stealth"/>
          </a:ln>
        </p:spPr>
        <p:style>
          <a:lnRef idx="2">
            <a:schemeClr val="accent2"/>
          </a:lnRef>
          <a:fillRef idx="0">
            <a:schemeClr val="accent2"/>
          </a:fillRef>
          <a:effectRef idx="1">
            <a:schemeClr val="accent2"/>
          </a:effectRef>
          <a:fontRef idx="minor">
            <a:schemeClr val="tx1"/>
          </a:fontRef>
        </p:style>
      </p:cxnSp>
      <p:cxnSp>
        <p:nvCxnSpPr>
          <p:cNvPr id="13" name="Connecteur en arc 12"/>
          <p:cNvCxnSpPr>
            <a:stCxn id="6" idx="1"/>
            <a:endCxn id="5" idx="0"/>
          </p:cNvCxnSpPr>
          <p:nvPr>
            <p:custDataLst>
              <p:tags r:id="rId10"/>
            </p:custDataLst>
          </p:nvPr>
        </p:nvCxnSpPr>
        <p:spPr>
          <a:xfrm rot="10800000" flipV="1">
            <a:off x="3779912" y="2420888"/>
            <a:ext cx="500810" cy="725226"/>
          </a:xfrm>
          <a:prstGeom prst="curvedConnector2">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4" name="Connecteur en arc 13"/>
          <p:cNvCxnSpPr>
            <a:stCxn id="4" idx="2"/>
            <a:endCxn id="5" idx="1"/>
          </p:cNvCxnSpPr>
          <p:nvPr>
            <p:custDataLst>
              <p:tags r:id="rId11"/>
            </p:custDataLst>
          </p:nvPr>
        </p:nvCxnSpPr>
        <p:spPr>
          <a:xfrm rot="16200000" flipH="1">
            <a:off x="2723200" y="2618719"/>
            <a:ext cx="567178" cy="826166"/>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 name="Connecteur en arc 14"/>
          <p:cNvCxnSpPr>
            <a:stCxn id="5" idx="2"/>
            <a:endCxn id="7" idx="1"/>
          </p:cNvCxnSpPr>
          <p:nvPr>
            <p:custDataLst>
              <p:tags r:id="rId12"/>
            </p:custDataLst>
          </p:nvPr>
        </p:nvCxnSpPr>
        <p:spPr>
          <a:xfrm rot="16200000" flipH="1">
            <a:off x="4311105" y="2953474"/>
            <a:ext cx="260870" cy="1323257"/>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6" name="Connecteur en arc 15"/>
          <p:cNvCxnSpPr>
            <a:stCxn id="9" idx="3"/>
            <a:endCxn id="7" idx="2"/>
          </p:cNvCxnSpPr>
          <p:nvPr>
            <p:custDataLst>
              <p:tags r:id="rId13"/>
            </p:custDataLst>
          </p:nvPr>
        </p:nvCxnSpPr>
        <p:spPr>
          <a:xfrm flipV="1">
            <a:off x="4110742" y="3914815"/>
            <a:ext cx="1856523" cy="464356"/>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Connecteur en arc 16"/>
          <p:cNvCxnSpPr>
            <a:stCxn id="7" idx="2"/>
            <a:endCxn id="10" idx="3"/>
          </p:cNvCxnSpPr>
          <p:nvPr>
            <p:custDataLst>
              <p:tags r:id="rId14"/>
            </p:custDataLst>
          </p:nvPr>
        </p:nvCxnSpPr>
        <p:spPr>
          <a:xfrm rot="5400000">
            <a:off x="5095051" y="4391459"/>
            <a:ext cx="1348858" cy="395571"/>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Connecteur en arc 17"/>
          <p:cNvCxnSpPr>
            <a:stCxn id="10" idx="2"/>
            <a:endCxn id="11" idx="3"/>
          </p:cNvCxnSpPr>
          <p:nvPr>
            <p:custDataLst>
              <p:tags r:id="rId15"/>
            </p:custDataLst>
          </p:nvPr>
        </p:nvCxnSpPr>
        <p:spPr>
          <a:xfrm rot="5400000">
            <a:off x="4467657" y="5132459"/>
            <a:ext cx="376670" cy="977652"/>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Connecteur en arc 18"/>
          <p:cNvCxnSpPr>
            <a:stCxn id="11" idx="1"/>
            <a:endCxn id="9" idx="1"/>
          </p:cNvCxnSpPr>
          <p:nvPr>
            <p:custDataLst>
              <p:tags r:id="rId16"/>
            </p:custDataLst>
          </p:nvPr>
        </p:nvCxnSpPr>
        <p:spPr>
          <a:xfrm rot="10800000" flipH="1">
            <a:off x="2730994" y="4379172"/>
            <a:ext cx="718086" cy="1430449"/>
          </a:xfrm>
          <a:prstGeom prst="curvedConnector3">
            <a:avLst>
              <a:gd name="adj1" fmla="val -31835"/>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0" name="Connecteur en arc 19"/>
          <p:cNvCxnSpPr>
            <a:stCxn id="7" idx="0"/>
            <a:endCxn id="6" idx="2"/>
          </p:cNvCxnSpPr>
          <p:nvPr>
            <p:custDataLst>
              <p:tags r:id="rId17"/>
            </p:custDataLst>
          </p:nvPr>
        </p:nvCxnSpPr>
        <p:spPr>
          <a:xfrm rot="16200000" flipV="1">
            <a:off x="4970398" y="2579393"/>
            <a:ext cx="986096" cy="1007639"/>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Connecteur en arc 20"/>
          <p:cNvCxnSpPr>
            <a:stCxn id="10" idx="1"/>
            <a:endCxn id="9" idx="2"/>
          </p:cNvCxnSpPr>
          <p:nvPr>
            <p:custDataLst>
              <p:tags r:id="rId18"/>
            </p:custDataLst>
          </p:nvPr>
        </p:nvCxnSpPr>
        <p:spPr>
          <a:xfrm rot="10800000">
            <a:off x="3779912" y="4548449"/>
            <a:ext cx="938031" cy="715225"/>
          </a:xfrm>
          <a:prstGeom prst="curvedConnector2">
            <a:avLst/>
          </a:prstGeom>
          <a:ln>
            <a:tailEnd type="triangle"/>
          </a:ln>
        </p:spPr>
        <p:style>
          <a:lnRef idx="2">
            <a:schemeClr val="accent3"/>
          </a:lnRef>
          <a:fillRef idx="0">
            <a:schemeClr val="accent3"/>
          </a:fillRef>
          <a:effectRef idx="1">
            <a:schemeClr val="accent3"/>
          </a:effectRef>
          <a:fontRef idx="minor">
            <a:schemeClr val="tx1"/>
          </a:fontRef>
        </p:style>
      </p:cxnSp>
      <p:sp>
        <p:nvSpPr>
          <p:cNvPr id="22" name="Titre 1"/>
          <p:cNvSpPr txBox="1">
            <a:spLocks/>
          </p:cNvSpPr>
          <p:nvPr>
            <p:custDataLst>
              <p:tags r:id="rId19"/>
            </p:custDataLst>
          </p:nvPr>
        </p:nvSpPr>
        <p:spPr>
          <a:xfrm>
            <a:off x="395536" y="145821"/>
            <a:ext cx="8229600" cy="729734"/>
          </a:xfrm>
          <a:prstGeom prst="rect">
            <a:avLst/>
          </a:prstGeom>
        </p:spPr>
        <p:txBody>
          <a:bodyPr/>
          <a:lstStyle>
            <a:lvl1pPr algn="l" rtl="0" eaLnBrk="1" latinLnBrk="0" hangingPunct="1">
              <a:spcBef>
                <a:spcPct val="0"/>
              </a:spcBef>
              <a:buNone/>
              <a:defRPr lang="fr-FR" sz="3200" kern="1200">
                <a:solidFill>
                  <a:schemeClr val="tx2"/>
                </a:solidFill>
                <a:latin typeface="+mj-lt"/>
                <a:ea typeface="+mj-ea"/>
                <a:cs typeface="+mj-cs"/>
              </a:defRPr>
            </a:lvl1pPr>
          </a:lstStyle>
          <a:p>
            <a:pPr algn="ctr"/>
            <a:r>
              <a:rPr lang="fr-FR" sz="2900" dirty="0"/>
              <a:t>Simuler, faire vivre un contexte</a:t>
            </a:r>
          </a:p>
        </p:txBody>
      </p:sp>
      <p:sp>
        <p:nvSpPr>
          <p:cNvPr id="23" name="ZoneTexte 22"/>
          <p:cNvSpPr txBox="1"/>
          <p:nvPr>
            <p:custDataLst>
              <p:tags r:id="rId20"/>
            </p:custDataLst>
          </p:nvPr>
        </p:nvSpPr>
        <p:spPr>
          <a:xfrm>
            <a:off x="827584" y="637561"/>
            <a:ext cx="6840760" cy="369332"/>
          </a:xfrm>
          <a:prstGeom prst="rect">
            <a:avLst/>
          </a:prstGeom>
          <a:noFill/>
        </p:spPr>
        <p:txBody>
          <a:bodyPr wrap="square" rtlCol="0">
            <a:spAutoFit/>
          </a:bodyPr>
          <a:lstStyle/>
          <a:p>
            <a:pPr algn="ctr"/>
            <a:r>
              <a:rPr lang="fr-FR" dirty="0"/>
              <a:t>Travailler + pour gagner + mais épuisement professionnel ou Burnout ?  </a:t>
            </a:r>
          </a:p>
        </p:txBody>
      </p:sp>
      <p:sp>
        <p:nvSpPr>
          <p:cNvPr id="24" name="ZoneTexte 23"/>
          <p:cNvSpPr txBox="1"/>
          <p:nvPr>
            <p:custDataLst>
              <p:tags r:id="rId21"/>
            </p:custDataLst>
          </p:nvPr>
        </p:nvSpPr>
        <p:spPr>
          <a:xfrm>
            <a:off x="2230705" y="1317332"/>
            <a:ext cx="4559261" cy="369332"/>
          </a:xfrm>
          <a:prstGeom prst="rect">
            <a:avLst/>
          </a:prstGeom>
          <a:noFill/>
        </p:spPr>
        <p:txBody>
          <a:bodyPr wrap="none" rtlCol="0">
            <a:spAutoFit/>
          </a:bodyPr>
          <a:lstStyle/>
          <a:p>
            <a:r>
              <a:rPr lang="fr-FR" dirty="0">
                <a:solidFill>
                  <a:srgbClr val="FF0000"/>
                </a:solidFill>
              </a:rPr>
              <a:t>Le diagramme d’influence ou diagramme causal</a:t>
            </a:r>
          </a:p>
        </p:txBody>
      </p:sp>
      <p:sp>
        <p:nvSpPr>
          <p:cNvPr id="25" name="Flèche courbée vers la gauche 24"/>
          <p:cNvSpPr/>
          <p:nvPr>
            <p:custDataLst>
              <p:tags r:id="rId22"/>
            </p:custDataLst>
          </p:nvPr>
        </p:nvSpPr>
        <p:spPr>
          <a:xfrm>
            <a:off x="3365629" y="4978955"/>
            <a:ext cx="360039" cy="491782"/>
          </a:xfrm>
          <a:prstGeom prst="curved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6" name="ZoneTexte 25"/>
          <p:cNvSpPr txBox="1"/>
          <p:nvPr>
            <p:custDataLst>
              <p:tags r:id="rId23"/>
            </p:custDataLst>
          </p:nvPr>
        </p:nvSpPr>
        <p:spPr>
          <a:xfrm>
            <a:off x="3359291" y="5012804"/>
            <a:ext cx="290464" cy="369332"/>
          </a:xfrm>
          <a:prstGeom prst="rect">
            <a:avLst/>
          </a:prstGeom>
          <a:noFill/>
        </p:spPr>
        <p:txBody>
          <a:bodyPr wrap="none" rtlCol="0">
            <a:spAutoFit/>
          </a:bodyPr>
          <a:lstStyle/>
          <a:p>
            <a:r>
              <a:rPr lang="fr-FR"/>
              <a:t>S</a:t>
            </a:r>
          </a:p>
        </p:txBody>
      </p:sp>
      <p:sp>
        <p:nvSpPr>
          <p:cNvPr id="27" name="Flèche courbée vers la gauche 26"/>
          <p:cNvSpPr/>
          <p:nvPr>
            <p:custDataLst>
              <p:tags r:id="rId24"/>
            </p:custDataLst>
          </p:nvPr>
        </p:nvSpPr>
        <p:spPr>
          <a:xfrm>
            <a:off x="4955830" y="4537603"/>
            <a:ext cx="377976" cy="491782"/>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8" name="ZoneTexte 27"/>
          <p:cNvSpPr txBox="1"/>
          <p:nvPr>
            <p:custDataLst>
              <p:tags r:id="rId25"/>
            </p:custDataLst>
          </p:nvPr>
        </p:nvSpPr>
        <p:spPr>
          <a:xfrm>
            <a:off x="4903693" y="4566632"/>
            <a:ext cx="304935" cy="369332"/>
          </a:xfrm>
          <a:prstGeom prst="rect">
            <a:avLst/>
          </a:prstGeom>
          <a:noFill/>
        </p:spPr>
        <p:txBody>
          <a:bodyPr wrap="square" rtlCol="0">
            <a:spAutoFit/>
          </a:bodyPr>
          <a:lstStyle/>
          <a:p>
            <a:r>
              <a:rPr lang="fr-FR" dirty="0">
                <a:solidFill>
                  <a:srgbClr val="FF0000"/>
                </a:solidFill>
              </a:rPr>
              <a:t>C</a:t>
            </a:r>
          </a:p>
        </p:txBody>
      </p:sp>
      <p:sp>
        <p:nvSpPr>
          <p:cNvPr id="29" name="Flèche courbée vers la gauche 28"/>
          <p:cNvSpPr/>
          <p:nvPr>
            <p:custDataLst>
              <p:tags r:id="rId26"/>
            </p:custDataLst>
          </p:nvPr>
        </p:nvSpPr>
        <p:spPr>
          <a:xfrm>
            <a:off x="4551732" y="2899155"/>
            <a:ext cx="377976" cy="491782"/>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0" name="ZoneTexte 29"/>
          <p:cNvSpPr txBox="1"/>
          <p:nvPr>
            <p:custDataLst>
              <p:tags r:id="rId27"/>
            </p:custDataLst>
          </p:nvPr>
        </p:nvSpPr>
        <p:spPr>
          <a:xfrm>
            <a:off x="4499595" y="2928184"/>
            <a:ext cx="304935" cy="369332"/>
          </a:xfrm>
          <a:prstGeom prst="rect">
            <a:avLst/>
          </a:prstGeom>
          <a:noFill/>
        </p:spPr>
        <p:txBody>
          <a:bodyPr wrap="square" rtlCol="0">
            <a:spAutoFit/>
          </a:bodyPr>
          <a:lstStyle/>
          <a:p>
            <a:r>
              <a:rPr lang="fr-FR" dirty="0">
                <a:solidFill>
                  <a:srgbClr val="FF0000"/>
                </a:solidFill>
              </a:rPr>
              <a:t>C</a:t>
            </a:r>
          </a:p>
        </p:txBody>
      </p:sp>
      <p:sp>
        <p:nvSpPr>
          <p:cNvPr id="2" name="Espace réservé du numéro de diapositive 1"/>
          <p:cNvSpPr>
            <a:spLocks noGrp="1"/>
          </p:cNvSpPr>
          <p:nvPr>
            <p:ph type="sldNum" sz="quarter" idx="12"/>
            <p:custDataLst>
              <p:tags r:id="rId28"/>
            </p:custDataLst>
          </p:nvPr>
        </p:nvSpPr>
        <p:spPr/>
        <p:txBody>
          <a:bodyPr/>
          <a:lstStyle/>
          <a:p>
            <a:fld id="{D4B5ADC2-7248-4799-8E52-477E151C3EE9}" type="slidenum">
              <a:rPr lang="fr-FR" sz="1400" b="1" smtClean="0">
                <a:solidFill>
                  <a:srgbClr val="FFFFFF"/>
                </a:solidFill>
              </a:rPr>
              <a:pPr/>
              <a:t>26</a:t>
            </a:fld>
            <a:endParaRPr lang="fr-FR"/>
          </a:p>
        </p:txBody>
      </p:sp>
    </p:spTree>
    <p:extLst>
      <p:ext uri="{BB962C8B-B14F-4D97-AF65-F5344CB8AC3E}">
        <p14:creationId xmlns:p14="http://schemas.microsoft.com/office/powerpoint/2010/main" val="4380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25" grpId="0" animBg="1"/>
      <p:bldP spid="26" grpId="0"/>
      <p:bldP spid="27" grpId="0" animBg="1"/>
      <p:bldP spid="28" grpId="0"/>
      <p:bldP spid="29" grpId="0" animBg="1"/>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algn="r"/>
            <a:fld id="{D4B5ADC2-7248-4799-8E52-477E151C3EE9}" type="slidenum">
              <a:rPr lang="fr-FR" b="1" smtClean="0">
                <a:solidFill>
                  <a:srgbClr val="FFFFFF"/>
                </a:solidFill>
              </a:rPr>
              <a:pPr algn="r"/>
              <a:t>27</a:t>
            </a:fld>
            <a:endParaRPr lang="fr-FR" dirty="0"/>
          </a:p>
        </p:txBody>
      </p:sp>
      <p:pic>
        <p:nvPicPr>
          <p:cNvPr id="5" name="Image 4"/>
          <p:cNvPicPr>
            <a:picLocks noChangeAspect="1"/>
          </p:cNvPicPr>
          <p:nvPr>
            <p:custDataLst>
              <p:tags r:id="rId2"/>
            </p:custDataLst>
          </p:nvPr>
        </p:nvPicPr>
        <p:blipFill>
          <a:blip r:embed="rId11"/>
          <a:stretch>
            <a:fillRect/>
          </a:stretch>
        </p:blipFill>
        <p:spPr>
          <a:xfrm>
            <a:off x="1492857" y="1799272"/>
            <a:ext cx="5510213" cy="4692968"/>
          </a:xfrm>
          <a:prstGeom prst="rect">
            <a:avLst/>
          </a:prstGeom>
          <a:ln>
            <a:noFill/>
          </a:ln>
          <a:effectLst>
            <a:outerShdw blurRad="292100" dist="139700" dir="2700000" algn="tl" rotWithShape="0">
              <a:srgbClr val="333333">
                <a:alpha val="65000"/>
              </a:srgbClr>
            </a:outerShdw>
          </a:effectLst>
        </p:spPr>
      </p:pic>
      <p:sp>
        <p:nvSpPr>
          <p:cNvPr id="6" name="Titre 1"/>
          <p:cNvSpPr txBox="1">
            <a:spLocks/>
          </p:cNvSpPr>
          <p:nvPr>
            <p:custDataLst>
              <p:tags r:id="rId3"/>
            </p:custDataLst>
          </p:nvPr>
        </p:nvSpPr>
        <p:spPr>
          <a:xfrm>
            <a:off x="395536" y="145821"/>
            <a:ext cx="8229600" cy="729734"/>
          </a:xfrm>
          <a:prstGeom prst="rect">
            <a:avLst/>
          </a:prstGeom>
        </p:spPr>
        <p:txBody>
          <a:bodyPr/>
          <a:lstStyle>
            <a:lvl1pPr algn="l" rtl="0" eaLnBrk="1" latinLnBrk="0" hangingPunct="1">
              <a:spcBef>
                <a:spcPct val="0"/>
              </a:spcBef>
              <a:buNone/>
              <a:defRPr lang="fr-FR" sz="3200" kern="1200">
                <a:solidFill>
                  <a:schemeClr val="tx2"/>
                </a:solidFill>
                <a:latin typeface="+mj-lt"/>
                <a:ea typeface="+mj-ea"/>
                <a:cs typeface="+mj-cs"/>
              </a:defRPr>
            </a:lvl1pPr>
          </a:lstStyle>
          <a:p>
            <a:pPr algn="ctr"/>
            <a:r>
              <a:rPr lang="fr-FR" sz="2900" dirty="0"/>
              <a:t>Simuler, faire vivre un contexte</a:t>
            </a:r>
          </a:p>
        </p:txBody>
      </p:sp>
      <p:sp>
        <p:nvSpPr>
          <p:cNvPr id="7" name="ZoneTexte 6"/>
          <p:cNvSpPr txBox="1"/>
          <p:nvPr>
            <p:custDataLst>
              <p:tags r:id="rId4"/>
            </p:custDataLst>
          </p:nvPr>
        </p:nvSpPr>
        <p:spPr>
          <a:xfrm>
            <a:off x="827584" y="637561"/>
            <a:ext cx="6840760" cy="369332"/>
          </a:xfrm>
          <a:prstGeom prst="rect">
            <a:avLst/>
          </a:prstGeom>
          <a:noFill/>
        </p:spPr>
        <p:txBody>
          <a:bodyPr wrap="square" rtlCol="0">
            <a:spAutoFit/>
          </a:bodyPr>
          <a:lstStyle/>
          <a:p>
            <a:pPr algn="ctr"/>
            <a:r>
              <a:rPr lang="fr-FR" dirty="0"/>
              <a:t>Travailler + pour gagner + mais épuisement professionnel ou Burnout ?  </a:t>
            </a:r>
          </a:p>
        </p:txBody>
      </p:sp>
      <p:sp>
        <p:nvSpPr>
          <p:cNvPr id="8" name="ZoneTexte 7"/>
          <p:cNvSpPr txBox="1"/>
          <p:nvPr>
            <p:custDataLst>
              <p:tags r:id="rId5"/>
            </p:custDataLst>
          </p:nvPr>
        </p:nvSpPr>
        <p:spPr>
          <a:xfrm>
            <a:off x="3203848" y="1367295"/>
            <a:ext cx="2326278" cy="369332"/>
          </a:xfrm>
          <a:prstGeom prst="rect">
            <a:avLst/>
          </a:prstGeom>
          <a:noFill/>
        </p:spPr>
        <p:txBody>
          <a:bodyPr wrap="none" rtlCol="0">
            <a:spAutoFit/>
          </a:bodyPr>
          <a:lstStyle/>
          <a:p>
            <a:r>
              <a:rPr lang="fr-FR" dirty="0"/>
              <a:t>Diagramme dynamique</a:t>
            </a:r>
          </a:p>
        </p:txBody>
      </p:sp>
      <p:sp>
        <p:nvSpPr>
          <p:cNvPr id="2" name="ZoneTexte 1"/>
          <p:cNvSpPr txBox="1"/>
          <p:nvPr>
            <p:custDataLst>
              <p:tags r:id="rId6"/>
            </p:custDataLst>
          </p:nvPr>
        </p:nvSpPr>
        <p:spPr>
          <a:xfrm>
            <a:off x="7463552" y="4807397"/>
            <a:ext cx="925831" cy="646331"/>
          </a:xfrm>
          <a:prstGeom prst="rect">
            <a:avLst/>
          </a:prstGeom>
          <a:noFill/>
        </p:spPr>
        <p:txBody>
          <a:bodyPr wrap="none" rtlCol="0">
            <a:spAutoFit/>
          </a:bodyPr>
          <a:lstStyle/>
          <a:p>
            <a:r>
              <a:rPr lang="fr-FR" dirty="0"/>
              <a:t>Variable</a:t>
            </a:r>
          </a:p>
          <a:p>
            <a:pPr algn="ctr"/>
            <a:r>
              <a:rPr lang="fr-FR" dirty="0"/>
              <a:t>Etat</a:t>
            </a:r>
          </a:p>
        </p:txBody>
      </p:sp>
      <p:cxnSp>
        <p:nvCxnSpPr>
          <p:cNvPr id="9" name="Connecteur droit avec flèche 8"/>
          <p:cNvCxnSpPr/>
          <p:nvPr>
            <p:custDataLst>
              <p:tags r:id="rId7"/>
            </p:custDataLst>
          </p:nvPr>
        </p:nvCxnSpPr>
        <p:spPr>
          <a:xfrm flipH="1" flipV="1">
            <a:off x="5976476" y="4409219"/>
            <a:ext cx="1656184" cy="7607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ZoneTexte 9"/>
          <p:cNvSpPr txBox="1"/>
          <p:nvPr>
            <p:custDataLst>
              <p:tags r:id="rId8"/>
            </p:custDataLst>
          </p:nvPr>
        </p:nvSpPr>
        <p:spPr>
          <a:xfrm>
            <a:off x="668128" y="4156011"/>
            <a:ext cx="925831" cy="646331"/>
          </a:xfrm>
          <a:prstGeom prst="rect">
            <a:avLst/>
          </a:prstGeom>
          <a:noFill/>
        </p:spPr>
        <p:txBody>
          <a:bodyPr wrap="none" rtlCol="0">
            <a:spAutoFit/>
          </a:bodyPr>
          <a:lstStyle/>
          <a:p>
            <a:pPr algn="ctr"/>
            <a:r>
              <a:rPr lang="fr-FR" dirty="0"/>
              <a:t>Variable</a:t>
            </a:r>
          </a:p>
          <a:p>
            <a:pPr algn="ctr"/>
            <a:r>
              <a:rPr lang="fr-FR" dirty="0"/>
              <a:t>Flux</a:t>
            </a:r>
          </a:p>
        </p:txBody>
      </p:sp>
      <p:cxnSp>
        <p:nvCxnSpPr>
          <p:cNvPr id="12" name="Connecteur droit avec flèche 11"/>
          <p:cNvCxnSpPr>
            <a:stCxn id="10" idx="3"/>
          </p:cNvCxnSpPr>
          <p:nvPr>
            <p:custDataLst>
              <p:tags r:id="rId9"/>
            </p:custDataLst>
          </p:nvPr>
        </p:nvCxnSpPr>
        <p:spPr>
          <a:xfrm>
            <a:off x="1593959" y="4479177"/>
            <a:ext cx="1609889" cy="7593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17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custDataLst>
              <p:tags r:id="rId1"/>
            </p:custDataLst>
          </p:nvPr>
        </p:nvSpPr>
        <p:spPr>
          <a:xfrm>
            <a:off x="648902" y="0"/>
            <a:ext cx="8229600" cy="729734"/>
          </a:xfrm>
          <a:prstGeom prst="rect">
            <a:avLst/>
          </a:prstGeom>
        </p:spPr>
        <p:txBody>
          <a:bodyPr/>
          <a:lstStyle>
            <a:lvl1pPr algn="l" rtl="0" eaLnBrk="1" latinLnBrk="0" hangingPunct="1">
              <a:spcBef>
                <a:spcPct val="0"/>
              </a:spcBef>
              <a:buNone/>
              <a:defRPr lang="fr-FR" sz="3200" kern="1200">
                <a:solidFill>
                  <a:schemeClr val="tx2"/>
                </a:solidFill>
                <a:latin typeface="+mj-lt"/>
                <a:ea typeface="+mj-ea"/>
                <a:cs typeface="+mj-cs"/>
              </a:defRPr>
            </a:lvl1pPr>
          </a:lstStyle>
          <a:p>
            <a:pPr algn="ctr"/>
            <a:r>
              <a:rPr lang="fr-FR" sz="2900" dirty="0"/>
              <a:t>Simuler, faire vivre un contexte</a:t>
            </a:r>
          </a:p>
        </p:txBody>
      </p:sp>
      <p:sp>
        <p:nvSpPr>
          <p:cNvPr id="5" name="ZoneTexte 4"/>
          <p:cNvSpPr txBox="1"/>
          <p:nvPr>
            <p:custDataLst>
              <p:tags r:id="rId2"/>
            </p:custDataLst>
          </p:nvPr>
        </p:nvSpPr>
        <p:spPr>
          <a:xfrm>
            <a:off x="1331640" y="545068"/>
            <a:ext cx="6840760" cy="369332"/>
          </a:xfrm>
          <a:prstGeom prst="rect">
            <a:avLst/>
          </a:prstGeom>
          <a:noFill/>
        </p:spPr>
        <p:txBody>
          <a:bodyPr wrap="square" rtlCol="0">
            <a:spAutoFit/>
          </a:bodyPr>
          <a:lstStyle/>
          <a:p>
            <a:pPr algn="ctr"/>
            <a:r>
              <a:rPr lang="fr-FR" dirty="0"/>
              <a:t>Travailler + pour gagner + mais épuisement professionnel ou Burnout ?  </a:t>
            </a:r>
          </a:p>
        </p:txBody>
      </p:sp>
      <p:pic>
        <p:nvPicPr>
          <p:cNvPr id="6" name="Image 5"/>
          <p:cNvPicPr>
            <a:picLocks noChangeAspect="1"/>
          </p:cNvPicPr>
          <p:nvPr>
            <p:custDataLst>
              <p:tags r:id="rId3"/>
            </p:custDataLst>
          </p:nvPr>
        </p:nvPicPr>
        <p:blipFill>
          <a:blip r:embed="rId6"/>
          <a:stretch>
            <a:fillRect/>
          </a:stretch>
        </p:blipFill>
        <p:spPr>
          <a:xfrm>
            <a:off x="648632" y="1013474"/>
            <a:ext cx="7972425" cy="5724525"/>
          </a:xfrm>
          <a:prstGeom prst="rect">
            <a:avLst/>
          </a:prstGeom>
        </p:spPr>
      </p:pic>
      <p:sp>
        <p:nvSpPr>
          <p:cNvPr id="2" name="Espace réservé du numéro de diapositive 1"/>
          <p:cNvSpPr>
            <a:spLocks noGrp="1"/>
          </p:cNvSpPr>
          <p:nvPr>
            <p:ph type="sldNum" sz="quarter" idx="12"/>
            <p:custDataLst>
              <p:tags r:id="rId4"/>
            </p:custDataLst>
          </p:nvPr>
        </p:nvSpPr>
        <p:spPr/>
        <p:txBody>
          <a:bodyPr/>
          <a:lstStyle/>
          <a:p>
            <a:fld id="{D4B5ADC2-7248-4799-8E52-477E151C3EE9}" type="slidenum">
              <a:rPr lang="fr-FR" sz="1400" b="1" smtClean="0">
                <a:solidFill>
                  <a:srgbClr val="FFFFFF"/>
                </a:solidFill>
              </a:rPr>
              <a:pPr/>
              <a:t>28</a:t>
            </a:fld>
            <a:endParaRPr lang="fr-FR"/>
          </a:p>
        </p:txBody>
      </p:sp>
    </p:spTree>
    <p:extLst>
      <p:ext uri="{BB962C8B-B14F-4D97-AF65-F5344CB8AC3E}">
        <p14:creationId xmlns:p14="http://schemas.microsoft.com/office/powerpoint/2010/main" val="1015970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custDataLst>
              <p:tags r:id="rId1"/>
            </p:custDataLst>
          </p:nvPr>
        </p:nvSpPr>
        <p:spPr>
          <a:xfrm>
            <a:off x="395536" y="145821"/>
            <a:ext cx="8229600" cy="729734"/>
          </a:xfrm>
          <a:prstGeom prst="rect">
            <a:avLst/>
          </a:prstGeom>
        </p:spPr>
        <p:txBody>
          <a:bodyPr/>
          <a:lstStyle>
            <a:lvl1pPr algn="l" rtl="0" eaLnBrk="1" latinLnBrk="0" hangingPunct="1">
              <a:spcBef>
                <a:spcPct val="0"/>
              </a:spcBef>
              <a:buNone/>
              <a:defRPr lang="fr-FR" sz="3200" kern="1200">
                <a:solidFill>
                  <a:schemeClr val="tx2"/>
                </a:solidFill>
                <a:latin typeface="+mj-lt"/>
                <a:ea typeface="+mj-ea"/>
                <a:cs typeface="+mj-cs"/>
              </a:defRPr>
            </a:lvl1pPr>
          </a:lstStyle>
          <a:p>
            <a:pPr algn="ctr"/>
            <a:r>
              <a:rPr lang="fr-FR" sz="2900" dirty="0"/>
              <a:t>Simuler, faire vivre un contexte</a:t>
            </a:r>
          </a:p>
        </p:txBody>
      </p:sp>
      <p:sp>
        <p:nvSpPr>
          <p:cNvPr id="5" name="ZoneTexte 4"/>
          <p:cNvSpPr txBox="1"/>
          <p:nvPr>
            <p:custDataLst>
              <p:tags r:id="rId2"/>
            </p:custDataLst>
          </p:nvPr>
        </p:nvSpPr>
        <p:spPr>
          <a:xfrm>
            <a:off x="827584" y="637561"/>
            <a:ext cx="6840760" cy="369332"/>
          </a:xfrm>
          <a:prstGeom prst="rect">
            <a:avLst/>
          </a:prstGeom>
          <a:noFill/>
        </p:spPr>
        <p:txBody>
          <a:bodyPr wrap="square" rtlCol="0">
            <a:spAutoFit/>
          </a:bodyPr>
          <a:lstStyle/>
          <a:p>
            <a:pPr algn="ctr"/>
            <a:r>
              <a:rPr lang="fr-FR" dirty="0"/>
              <a:t>Travailler + pour gagner + mais épuisement professionnel ou Burnout ?  </a:t>
            </a:r>
          </a:p>
        </p:txBody>
      </p:sp>
      <p:sp>
        <p:nvSpPr>
          <p:cNvPr id="6" name="ZoneTexte 5"/>
          <p:cNvSpPr txBox="1"/>
          <p:nvPr>
            <p:custDataLst>
              <p:tags r:id="rId3"/>
            </p:custDataLst>
          </p:nvPr>
        </p:nvSpPr>
        <p:spPr>
          <a:xfrm>
            <a:off x="2899061" y="1065862"/>
            <a:ext cx="3222549" cy="369332"/>
          </a:xfrm>
          <a:prstGeom prst="rect">
            <a:avLst/>
          </a:prstGeom>
          <a:noFill/>
        </p:spPr>
        <p:txBody>
          <a:bodyPr wrap="none" rtlCol="0">
            <a:spAutoFit/>
          </a:bodyPr>
          <a:lstStyle/>
          <a:p>
            <a:r>
              <a:rPr lang="fr-FR" dirty="0">
                <a:solidFill>
                  <a:srgbClr val="FF0000"/>
                </a:solidFill>
              </a:rPr>
              <a:t>Une alternative (deux scénarios)</a:t>
            </a:r>
          </a:p>
        </p:txBody>
      </p:sp>
      <p:pic>
        <p:nvPicPr>
          <p:cNvPr id="2" name="Image 1"/>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251520" y="1547020"/>
            <a:ext cx="4391660" cy="2524760"/>
          </a:xfrm>
          <a:prstGeom prst="rect">
            <a:avLst/>
          </a:prstGeom>
        </p:spPr>
      </p:pic>
      <p:sp>
        <p:nvSpPr>
          <p:cNvPr id="3" name="ZoneTexte 2"/>
          <p:cNvSpPr txBox="1"/>
          <p:nvPr>
            <p:custDataLst>
              <p:tags r:id="rId5"/>
            </p:custDataLst>
          </p:nvPr>
        </p:nvSpPr>
        <p:spPr>
          <a:xfrm flipH="1">
            <a:off x="4786368" y="1542088"/>
            <a:ext cx="4248472" cy="2308324"/>
          </a:xfrm>
          <a:prstGeom prst="rect">
            <a:avLst/>
          </a:prstGeom>
          <a:noFill/>
        </p:spPr>
        <p:txBody>
          <a:bodyPr wrap="square" rtlCol="0">
            <a:spAutoFit/>
          </a:bodyPr>
          <a:lstStyle/>
          <a:p>
            <a:r>
              <a:rPr lang="fr-FR" b="1" dirty="0"/>
              <a:t>Scénario 1</a:t>
            </a:r>
            <a:r>
              <a:rPr lang="fr-FR" dirty="0"/>
              <a:t> :</a:t>
            </a:r>
          </a:p>
          <a:p>
            <a:pPr algn="just"/>
            <a:r>
              <a:rPr lang="fr-FR" dirty="0"/>
              <a:t>En suivant les hypothèses du modèle (changement de rémunération souhaitée à 35 ans) mais un taux salarial horaire sans changement), on constate que la santé commence fortement à se dégrader vers 40 ans et le revenu réel chute après 50 ans.</a:t>
            </a:r>
          </a:p>
          <a:p>
            <a:pPr algn="just"/>
            <a:r>
              <a:rPr lang="fr-FR" dirty="0"/>
              <a:t>Le scénario n’est pas probant.</a:t>
            </a:r>
          </a:p>
        </p:txBody>
      </p:sp>
      <p:pic>
        <p:nvPicPr>
          <p:cNvPr id="7" name="Image 6"/>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4643180" y="4149652"/>
            <a:ext cx="4391660" cy="2524760"/>
          </a:xfrm>
          <a:prstGeom prst="rect">
            <a:avLst/>
          </a:prstGeom>
        </p:spPr>
      </p:pic>
      <p:sp>
        <p:nvSpPr>
          <p:cNvPr id="8" name="ZoneTexte 7"/>
          <p:cNvSpPr txBox="1"/>
          <p:nvPr>
            <p:custDataLst>
              <p:tags r:id="rId7"/>
            </p:custDataLst>
          </p:nvPr>
        </p:nvSpPr>
        <p:spPr>
          <a:xfrm flipH="1">
            <a:off x="251520" y="4090811"/>
            <a:ext cx="4248472" cy="2585323"/>
          </a:xfrm>
          <a:prstGeom prst="rect">
            <a:avLst/>
          </a:prstGeom>
          <a:noFill/>
        </p:spPr>
        <p:txBody>
          <a:bodyPr wrap="square" rtlCol="0">
            <a:spAutoFit/>
          </a:bodyPr>
          <a:lstStyle/>
          <a:p>
            <a:r>
              <a:rPr lang="fr-FR" b="1" dirty="0"/>
              <a:t>Scénario 2</a:t>
            </a:r>
            <a:r>
              <a:rPr lang="fr-FR" dirty="0"/>
              <a:t> :</a:t>
            </a:r>
          </a:p>
          <a:p>
            <a:pPr algn="just"/>
            <a:r>
              <a:rPr lang="fr-FR" dirty="0"/>
              <a:t>On suit les mêmes hypothèses du modèle que le scénario1 mais avec un taux salarial horaire qui augmente dès 35 ans, suite à une négociation. Les résultats montrent que Cédric prend sa retraite avec une santé encore fragile (cependant un peu meilleure que le scénario 1) mais à un niveau de rémunération plus élevée.</a:t>
            </a:r>
          </a:p>
        </p:txBody>
      </p:sp>
      <p:sp>
        <p:nvSpPr>
          <p:cNvPr id="9" name="Espace réservé du numéro de diapositive 8"/>
          <p:cNvSpPr>
            <a:spLocks noGrp="1"/>
          </p:cNvSpPr>
          <p:nvPr>
            <p:ph type="sldNum" sz="quarter" idx="12"/>
            <p:custDataLst>
              <p:tags r:id="rId8"/>
            </p:custDataLst>
          </p:nvPr>
        </p:nvSpPr>
        <p:spPr/>
        <p:txBody>
          <a:bodyPr/>
          <a:lstStyle/>
          <a:p>
            <a:fld id="{D4B5ADC2-7248-4799-8E52-477E151C3EE9}" type="slidenum">
              <a:rPr lang="fr-FR" sz="1400" b="1" smtClean="0">
                <a:solidFill>
                  <a:srgbClr val="FFFFFF"/>
                </a:solidFill>
              </a:rPr>
              <a:pPr/>
              <a:t>29</a:t>
            </a:fld>
            <a:endParaRPr lang="fr-FR"/>
          </a:p>
        </p:txBody>
      </p:sp>
    </p:spTree>
    <p:extLst>
      <p:ext uri="{BB962C8B-B14F-4D97-AF65-F5344CB8AC3E}">
        <p14:creationId xmlns:p14="http://schemas.microsoft.com/office/powerpoint/2010/main" val="18365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custDataLst>
              <p:tags r:id="rId1"/>
            </p:custDataLst>
          </p:nvPr>
        </p:nvSpPr>
        <p:spPr>
          <a:xfrm>
            <a:off x="107504" y="19627"/>
            <a:ext cx="8928992" cy="990600"/>
          </a:xfrm>
        </p:spPr>
        <p:txBody>
          <a:bodyPr>
            <a:normAutofit/>
          </a:bodyPr>
          <a:lstStyle/>
          <a:p>
            <a:pPr algn="ctr"/>
            <a:r>
              <a:rPr lang="fr-FR" sz="2800" dirty="0"/>
              <a:t>Comment et pourquoi je suis venu à la systémique et puis à la Dynamique des Systèmes</a:t>
            </a:r>
            <a:endParaRPr lang="fr-FR" sz="2800"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pic>
        <p:nvPicPr>
          <p:cNvPr id="4" name="Image 3"/>
          <p:cNvPicPr>
            <a:picLocks noChangeAspect="1"/>
          </p:cNvPicPr>
          <p:nvPr>
            <p:custDataLst>
              <p:tags r:id="rId2"/>
            </p:custDataLst>
          </p:nvPr>
        </p:nvPicPr>
        <p:blipFill>
          <a:blip r:embed="rId12"/>
          <a:stretch>
            <a:fillRect/>
          </a:stretch>
        </p:blipFill>
        <p:spPr>
          <a:xfrm>
            <a:off x="6572706" y="1048543"/>
            <a:ext cx="2209800" cy="1718310"/>
          </a:xfrm>
          <a:prstGeom prst="rect">
            <a:avLst/>
          </a:prstGeom>
          <a:ln>
            <a:noFill/>
          </a:ln>
          <a:effectLst>
            <a:outerShdw blurRad="292100" dist="139700" dir="2700000" algn="tl" rotWithShape="0">
              <a:srgbClr val="333333">
                <a:alpha val="65000"/>
              </a:srgbClr>
            </a:outerShdw>
          </a:effectLst>
        </p:spPr>
      </p:pic>
      <p:pic>
        <p:nvPicPr>
          <p:cNvPr id="1026" name="Picture 2" descr="Picture of a star orbiting a black hole."/>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120481" y="2502218"/>
            <a:ext cx="2153920" cy="1595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ZoneTexte 6"/>
          <p:cNvSpPr txBox="1"/>
          <p:nvPr>
            <p:custDataLst>
              <p:tags r:id="rId4"/>
            </p:custDataLst>
          </p:nvPr>
        </p:nvSpPr>
        <p:spPr>
          <a:xfrm>
            <a:off x="899592" y="1556792"/>
            <a:ext cx="5544616" cy="707886"/>
          </a:xfrm>
          <a:prstGeom prst="rect">
            <a:avLst/>
          </a:prstGeom>
          <a:noFill/>
        </p:spPr>
        <p:txBody>
          <a:bodyPr wrap="square" rtlCol="0">
            <a:spAutoFit/>
          </a:bodyPr>
          <a:lstStyle/>
          <a:p>
            <a:r>
              <a:rPr lang="fr-FR" sz="2000" dirty="0"/>
              <a:t>L’éthologie, l’écologie (Directeur Général des Parcs Zoologique de Thoiry et du safari Parc de </a:t>
            </a:r>
            <a:r>
              <a:rPr lang="fr-FR" sz="2000" dirty="0" err="1"/>
              <a:t>Peaugres</a:t>
            </a:r>
            <a:r>
              <a:rPr lang="fr-FR" sz="2000" dirty="0"/>
              <a:t>) </a:t>
            </a:r>
          </a:p>
        </p:txBody>
      </p:sp>
      <p:sp>
        <p:nvSpPr>
          <p:cNvPr id="9" name="ZoneTexte 8"/>
          <p:cNvSpPr txBox="1"/>
          <p:nvPr>
            <p:custDataLst>
              <p:tags r:id="rId5"/>
            </p:custDataLst>
          </p:nvPr>
        </p:nvSpPr>
        <p:spPr>
          <a:xfrm>
            <a:off x="2268992" y="2942729"/>
            <a:ext cx="6264696" cy="1015663"/>
          </a:xfrm>
          <a:prstGeom prst="rect">
            <a:avLst/>
          </a:prstGeom>
          <a:noFill/>
        </p:spPr>
        <p:txBody>
          <a:bodyPr wrap="square" rtlCol="0">
            <a:spAutoFit/>
          </a:bodyPr>
          <a:lstStyle/>
          <a:p>
            <a:r>
              <a:rPr lang="fr-FR" sz="2000" dirty="0"/>
              <a:t>L’astronomie, l’astrophysique (diplômé de l’observatoire </a:t>
            </a:r>
          </a:p>
          <a:p>
            <a:r>
              <a:rPr lang="fr-FR" sz="2000" dirty="0"/>
              <a:t>de Paris). Pdt de l’Association pour l’Apprentissage de l’Astronomie en Tonnerrois. </a:t>
            </a:r>
          </a:p>
        </p:txBody>
      </p:sp>
      <p:sp>
        <p:nvSpPr>
          <p:cNvPr id="10" name="ZoneTexte 9"/>
          <p:cNvSpPr txBox="1"/>
          <p:nvPr>
            <p:custDataLst>
              <p:tags r:id="rId6"/>
            </p:custDataLst>
          </p:nvPr>
        </p:nvSpPr>
        <p:spPr>
          <a:xfrm>
            <a:off x="0" y="4249940"/>
            <a:ext cx="9036496" cy="2554545"/>
          </a:xfrm>
          <a:prstGeom prst="rect">
            <a:avLst/>
          </a:prstGeom>
          <a:noFill/>
        </p:spPr>
        <p:txBody>
          <a:bodyPr wrap="square" rtlCol="0">
            <a:spAutoFit/>
          </a:bodyPr>
          <a:lstStyle/>
          <a:p>
            <a:r>
              <a:rPr lang="fr-FR" sz="2000" dirty="0"/>
              <a:t>Le conseil en entreprise : système d’information, projets opérationnels et stratégiques</a:t>
            </a:r>
          </a:p>
          <a:p>
            <a:r>
              <a:rPr lang="fr-FR" sz="2000" dirty="0"/>
              <a:t>(CEGOS, </a:t>
            </a:r>
            <a:r>
              <a:rPr lang="fr-FR" sz="2000" dirty="0" err="1"/>
              <a:t>OrgaConseil</a:t>
            </a:r>
            <a:r>
              <a:rPr lang="fr-FR" sz="2000" dirty="0"/>
              <a:t>, SOPRA, etc.)</a:t>
            </a:r>
          </a:p>
          <a:p>
            <a:endParaRPr lang="fr-FR" sz="2000" dirty="0"/>
          </a:p>
          <a:p>
            <a:r>
              <a:rPr lang="fr-FR" sz="2000" dirty="0"/>
              <a:t>Chercheur en dynamique des systèmes (articles internationaux)</a:t>
            </a:r>
          </a:p>
          <a:p>
            <a:r>
              <a:rPr lang="fr-FR" sz="2000" dirty="0"/>
              <a:t>Dean, PhD Sorbonne (Doctorat Dynamique des Systèmes)</a:t>
            </a:r>
          </a:p>
          <a:p>
            <a:r>
              <a:rPr lang="fr-FR" sz="2000" dirty="0"/>
              <a:t>Rencontre d’experts et de praticiens  Association Française de Science des Systèmes Cybernétiques Cognitifs Et Techniques.  Animateur du groupe « DS »</a:t>
            </a:r>
          </a:p>
          <a:p>
            <a:endParaRPr lang="fr-FR" sz="2000" dirty="0"/>
          </a:p>
        </p:txBody>
      </p:sp>
      <p:pic>
        <p:nvPicPr>
          <p:cNvPr id="13" name="Picture 2" descr="http://www.afscet.asso.fr/afscet_m.gif"/>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7160589" y="6068739"/>
            <a:ext cx="1676400" cy="352044"/>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p:cNvPicPr>
            <a:picLocks noChangeAspect="1"/>
          </p:cNvPicPr>
          <p:nvPr>
            <p:custDataLst>
              <p:tags r:id="rId8"/>
            </p:custDataLst>
          </p:nvPr>
        </p:nvPicPr>
        <p:blipFill>
          <a:blip r:embed="rId15"/>
          <a:stretch>
            <a:fillRect/>
          </a:stretch>
        </p:blipFill>
        <p:spPr>
          <a:xfrm>
            <a:off x="6865123" y="4867792"/>
            <a:ext cx="1917383" cy="817245"/>
          </a:xfrm>
          <a:prstGeom prst="rect">
            <a:avLst/>
          </a:prstGeom>
          <a:ln>
            <a:noFill/>
          </a:ln>
          <a:effectLst>
            <a:outerShdw blurRad="292100" dist="139700" dir="2700000" algn="tl" rotWithShape="0">
              <a:srgbClr val="333333">
                <a:alpha val="65000"/>
              </a:srgbClr>
            </a:outerShdw>
          </a:effectLst>
        </p:spPr>
      </p:pic>
      <p:sp>
        <p:nvSpPr>
          <p:cNvPr id="3" name="Espace réservé du numéro de diapositive 2"/>
          <p:cNvSpPr>
            <a:spLocks noGrp="1"/>
          </p:cNvSpPr>
          <p:nvPr>
            <p:ph type="sldNum" sz="quarter" idx="12"/>
            <p:custDataLst>
              <p:tags r:id="rId9"/>
            </p:custDataLst>
          </p:nvPr>
        </p:nvSpPr>
        <p:spPr/>
        <p:txBody>
          <a:bodyPr/>
          <a:lstStyle/>
          <a:p>
            <a:fld id="{D4B5ADC2-7248-4799-8E52-477E151C3EE9}" type="slidenum">
              <a:rPr lang="fr-FR" sz="1400" b="1" smtClean="0">
                <a:solidFill>
                  <a:srgbClr val="FFFFFF"/>
                </a:solidFill>
              </a:rPr>
              <a:pPr/>
              <a:t>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71400"/>
            <a:ext cx="8229600" cy="756320"/>
          </a:xfrm>
        </p:spPr>
        <p:txBody>
          <a:bodyPr>
            <a:normAutofit fontScale="90000"/>
          </a:bodyPr>
          <a:lstStyle/>
          <a:p>
            <a:pPr algn="ctr"/>
            <a:r>
              <a:rPr lang="fr-FR" dirty="0"/>
              <a:t>Le champ d’application, quelques exemples</a:t>
            </a:r>
          </a:p>
        </p:txBody>
      </p:sp>
      <p:sp>
        <p:nvSpPr>
          <p:cNvPr id="3" name="Espace réservé du contenu 2"/>
          <p:cNvSpPr>
            <a:spLocks noGrp="1"/>
          </p:cNvSpPr>
          <p:nvPr>
            <p:ph sz="quarter" idx="1"/>
            <p:custDataLst>
              <p:tags r:id="rId2"/>
            </p:custDataLst>
          </p:nvPr>
        </p:nvSpPr>
        <p:spPr>
          <a:xfrm>
            <a:off x="-28770" y="733972"/>
            <a:ext cx="8856984" cy="6124028"/>
          </a:xfrm>
        </p:spPr>
        <p:txBody>
          <a:bodyPr>
            <a:normAutofit fontScale="92500" lnSpcReduction="10000"/>
          </a:bodyPr>
          <a:lstStyle/>
          <a:p>
            <a:pPr marL="0" indent="0">
              <a:spcBef>
                <a:spcPts val="0"/>
              </a:spcBef>
              <a:buNone/>
            </a:pPr>
            <a:r>
              <a:rPr lang="fr-FR" sz="2400" dirty="0"/>
              <a:t>Ecologie</a:t>
            </a:r>
          </a:p>
          <a:p>
            <a:pPr marL="274320" lvl="1" indent="0">
              <a:spcBef>
                <a:spcPts val="0"/>
              </a:spcBef>
              <a:buNone/>
            </a:pPr>
            <a:r>
              <a:rPr lang="fr-FR" sz="2000" dirty="0"/>
              <a:t>	Cycle du carbone (atmosphère et biosphère); émission de CO2</a:t>
            </a:r>
          </a:p>
          <a:p>
            <a:pPr marL="274320" lvl="1" indent="0">
              <a:spcBef>
                <a:spcPts val="0"/>
              </a:spcBef>
              <a:buNone/>
            </a:pPr>
            <a:r>
              <a:rPr lang="fr-FR" sz="2000" dirty="0"/>
              <a:t>	écosystème : oiseaux, insectes, forêt, prairie; dynamique de la pêche;</a:t>
            </a:r>
          </a:p>
          <a:p>
            <a:pPr marL="0" indent="0">
              <a:spcBef>
                <a:spcPts val="0"/>
              </a:spcBef>
              <a:buNone/>
            </a:pPr>
            <a:r>
              <a:rPr lang="fr-FR" sz="2300" dirty="0"/>
              <a:t>	</a:t>
            </a:r>
            <a:r>
              <a:rPr lang="fr-FR" sz="2000" dirty="0">
                <a:solidFill>
                  <a:schemeClr val="bg2">
                    <a:lumMod val="50000"/>
                  </a:schemeClr>
                </a:solidFill>
              </a:rPr>
              <a:t>dynamique du tourisme et de l’environnement; toxicité et rivière</a:t>
            </a:r>
          </a:p>
          <a:p>
            <a:pPr marL="0" indent="0">
              <a:spcBef>
                <a:spcPts val="0"/>
              </a:spcBef>
              <a:buNone/>
            </a:pPr>
            <a:r>
              <a:rPr lang="fr-FR" sz="2400" dirty="0"/>
              <a:t>Entreprise</a:t>
            </a:r>
          </a:p>
          <a:p>
            <a:pPr marL="0" indent="0">
              <a:spcBef>
                <a:spcPts val="0"/>
              </a:spcBef>
              <a:buNone/>
            </a:pPr>
            <a:r>
              <a:rPr lang="fr-FR" sz="2300" dirty="0"/>
              <a:t>	« </a:t>
            </a:r>
            <a:r>
              <a:rPr lang="fr-FR" sz="2000" dirty="0" err="1">
                <a:solidFill>
                  <a:schemeClr val="bg2">
                    <a:lumMod val="50000"/>
                  </a:schemeClr>
                </a:solidFill>
              </a:rPr>
              <a:t>Supply</a:t>
            </a:r>
            <a:r>
              <a:rPr lang="fr-FR" sz="2000" dirty="0">
                <a:solidFill>
                  <a:schemeClr val="bg2">
                    <a:lumMod val="50000"/>
                  </a:schemeClr>
                </a:solidFill>
              </a:rPr>
              <a:t> </a:t>
            </a:r>
            <a:r>
              <a:rPr lang="fr-FR" sz="2000" dirty="0" err="1">
                <a:solidFill>
                  <a:schemeClr val="bg2">
                    <a:lumMod val="50000"/>
                  </a:schemeClr>
                </a:solidFill>
              </a:rPr>
              <a:t>chain</a:t>
            </a:r>
            <a:r>
              <a:rPr lang="fr-FR" sz="2000" dirty="0">
                <a:solidFill>
                  <a:schemeClr val="bg2">
                    <a:lumMod val="50000"/>
                  </a:schemeClr>
                </a:solidFill>
              </a:rPr>
              <a:t> », cycle de production, marché, prix, et compétition;	management de projet; ligne de production et maintenance machines; 	« Workflow » et « call center »; risques;« </a:t>
            </a:r>
            <a:r>
              <a:rPr lang="fr-FR" sz="2000" dirty="0" err="1">
                <a:solidFill>
                  <a:schemeClr val="bg2">
                    <a:lumMod val="50000"/>
                  </a:schemeClr>
                </a:solidFill>
              </a:rPr>
              <a:t>Balanced</a:t>
            </a:r>
            <a:r>
              <a:rPr lang="fr-FR" sz="2000" dirty="0">
                <a:solidFill>
                  <a:schemeClr val="bg2">
                    <a:lumMod val="50000"/>
                  </a:schemeClr>
                </a:solidFill>
              </a:rPr>
              <a:t> </a:t>
            </a:r>
            <a:r>
              <a:rPr lang="fr-FR" sz="2000" dirty="0" err="1">
                <a:solidFill>
                  <a:schemeClr val="bg2">
                    <a:lumMod val="50000"/>
                  </a:schemeClr>
                </a:solidFill>
              </a:rPr>
              <a:t>ScoreCard</a:t>
            </a:r>
            <a:r>
              <a:rPr lang="fr-FR" sz="2000" dirty="0">
                <a:solidFill>
                  <a:schemeClr val="bg2">
                    <a:lumMod val="50000"/>
                  </a:schemeClr>
                </a:solidFill>
              </a:rPr>
              <a:t> »</a:t>
            </a:r>
          </a:p>
          <a:p>
            <a:pPr marL="0" indent="0">
              <a:spcBef>
                <a:spcPts val="0"/>
              </a:spcBef>
              <a:buNone/>
            </a:pPr>
            <a:r>
              <a:rPr lang="fr-FR" sz="2400" dirty="0"/>
              <a:t>Social</a:t>
            </a:r>
          </a:p>
          <a:p>
            <a:pPr marL="0" indent="0">
              <a:spcBef>
                <a:spcPts val="0"/>
              </a:spcBef>
              <a:buNone/>
            </a:pPr>
            <a:r>
              <a:rPr lang="fr-FR" sz="2400" dirty="0"/>
              <a:t>	</a:t>
            </a:r>
            <a:r>
              <a:rPr lang="fr-FR" sz="2000" dirty="0">
                <a:solidFill>
                  <a:schemeClr val="bg2">
                    <a:lumMod val="50000"/>
                  </a:schemeClr>
                </a:solidFill>
              </a:rPr>
              <a:t>Agression et violence; drogue; population carcérale; « burnout »; terrorisme; 	population, ressources et immigration</a:t>
            </a:r>
          </a:p>
          <a:p>
            <a:pPr marL="0" indent="0">
              <a:spcBef>
                <a:spcPts val="0"/>
              </a:spcBef>
              <a:buNone/>
            </a:pPr>
            <a:r>
              <a:rPr lang="fr-FR" sz="2400" dirty="0"/>
              <a:t>Economie</a:t>
            </a:r>
          </a:p>
          <a:p>
            <a:pPr marL="0" indent="0">
              <a:spcBef>
                <a:spcPts val="0"/>
              </a:spcBef>
              <a:buNone/>
            </a:pPr>
            <a:r>
              <a:rPr lang="fr-FR" sz="2400" dirty="0"/>
              <a:t>	</a:t>
            </a:r>
            <a:r>
              <a:rPr lang="fr-FR" sz="2000" dirty="0">
                <a:solidFill>
                  <a:schemeClr val="bg2">
                    <a:lumMod val="50000"/>
                  </a:schemeClr>
                </a:solidFill>
              </a:rPr>
              <a:t>Dynamique du chômage, emploi et productivité,  transport et trafic, 	écotaxe et camions, crise économique et dette; économie mondiale, </a:t>
            </a:r>
          </a:p>
          <a:p>
            <a:pPr marL="0" indent="0">
              <a:spcBef>
                <a:spcPts val="0"/>
              </a:spcBef>
              <a:buNone/>
            </a:pPr>
            <a:r>
              <a:rPr lang="fr-FR" sz="2400" dirty="0"/>
              <a:t>Biologie</a:t>
            </a:r>
          </a:p>
          <a:p>
            <a:pPr marL="0" indent="0">
              <a:spcBef>
                <a:spcPts val="0"/>
              </a:spcBef>
              <a:buNone/>
            </a:pPr>
            <a:r>
              <a:rPr lang="fr-FR" sz="2400" dirty="0"/>
              <a:t>	</a:t>
            </a:r>
            <a:r>
              <a:rPr lang="fr-FR" sz="2000" dirty="0">
                <a:solidFill>
                  <a:schemeClr val="bg2">
                    <a:lumMod val="50000"/>
                  </a:schemeClr>
                </a:solidFill>
              </a:rPr>
              <a:t>Interactions et réactions enzyme-substrat; génotype et allèles; sélection 	naturelle et mutation; épidémie et vaccination; maladie de Lyme; infections 	virales et parasitaires, battements du rythme cardiaque; diabète</a:t>
            </a:r>
          </a:p>
          <a:p>
            <a:pPr marL="0" indent="0">
              <a:spcBef>
                <a:spcPts val="0"/>
              </a:spcBef>
              <a:buNone/>
            </a:pPr>
            <a:r>
              <a:rPr lang="fr-FR" sz="2400" dirty="0" err="1"/>
              <a:t>Micromonde</a:t>
            </a:r>
            <a:r>
              <a:rPr lang="fr-FR" sz="2400" dirty="0"/>
              <a:t> et laboratoire d’apprentissage</a:t>
            </a:r>
          </a:p>
          <a:p>
            <a:pPr marL="0" indent="0">
              <a:spcBef>
                <a:spcPts val="0"/>
              </a:spcBef>
              <a:buNone/>
            </a:pPr>
            <a:r>
              <a:rPr lang="fr-FR" sz="2400" dirty="0"/>
              <a:t>	</a:t>
            </a:r>
            <a:r>
              <a:rPr lang="fr-FR" sz="2100" dirty="0">
                <a:solidFill>
                  <a:schemeClr val="bg2">
                    <a:lumMod val="50000"/>
                  </a:schemeClr>
                </a:solidFill>
              </a:rPr>
              <a:t>Ex : le « </a:t>
            </a:r>
            <a:r>
              <a:rPr lang="fr-FR" sz="2100" dirty="0" err="1">
                <a:solidFill>
                  <a:schemeClr val="bg2">
                    <a:lumMod val="50000"/>
                  </a:schemeClr>
                </a:solidFill>
              </a:rPr>
              <a:t>Beer</a:t>
            </a:r>
            <a:r>
              <a:rPr lang="fr-FR" sz="2100" dirty="0">
                <a:solidFill>
                  <a:schemeClr val="bg2">
                    <a:lumMod val="50000"/>
                  </a:schemeClr>
                </a:solidFill>
              </a:rPr>
              <a:t> Game; simulateur : Roméo et Juliette;  Boeing et les moustachus</a:t>
            </a:r>
          </a:p>
        </p:txBody>
      </p:sp>
      <p:sp>
        <p:nvSpPr>
          <p:cNvPr id="4" name="Espace réservé du numéro de diapositive 3"/>
          <p:cNvSpPr>
            <a:spLocks noGrp="1"/>
          </p:cNvSpPr>
          <p:nvPr>
            <p:ph type="sldNum" sz="quarter" idx="12"/>
            <p:custDataLst>
              <p:tags r:id="rId3"/>
            </p:custDataLst>
          </p:nvPr>
        </p:nvSpPr>
        <p:spPr/>
        <p:txBody>
          <a:bodyPr/>
          <a:lstStyle/>
          <a:p>
            <a:fld id="{D4B5ADC2-7248-4799-8E52-477E151C3EE9}" type="slidenum">
              <a:rPr lang="fr-FR" sz="1400" b="1" smtClean="0">
                <a:solidFill>
                  <a:srgbClr val="FFFFFF"/>
                </a:solidFill>
              </a:rPr>
              <a:pPr/>
              <a:t>30</a:t>
            </a:fld>
            <a:endParaRPr lang="fr-FR"/>
          </a:p>
        </p:txBody>
      </p:sp>
    </p:spTree>
    <p:extLst>
      <p:ext uri="{BB962C8B-B14F-4D97-AF65-F5344CB8AC3E}">
        <p14:creationId xmlns:p14="http://schemas.microsoft.com/office/powerpoint/2010/main" val="18671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9902CD90-8233-450D-BBB0-42E0580E7DD4}" type="slidenum">
              <a:rPr lang="es-ES" smtClean="0"/>
              <a:t>31</a:t>
            </a:fld>
            <a:endParaRPr lang="es-ES"/>
          </a:p>
        </p:txBody>
      </p:sp>
      <p:pic>
        <p:nvPicPr>
          <p:cNvPr id="2051" name="Picture 3"/>
          <p:cNvPicPr>
            <a:picLocks noGrp="1" noChangeAspect="1" noChangeArrowheads="1"/>
          </p:cNvPicPr>
          <p:nvPr>
            <p:ph idx="1"/>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52992" y="2976880"/>
            <a:ext cx="5276850" cy="3562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custDataLst>
              <p:tags r:id="rId3"/>
            </p:custDataLst>
          </p:nvPr>
        </p:nvSpPr>
        <p:spPr>
          <a:xfrm>
            <a:off x="5508105" y="2976880"/>
            <a:ext cx="3657582" cy="3139321"/>
          </a:xfrm>
          <a:prstGeom prst="rect">
            <a:avLst/>
          </a:prstGeom>
          <a:noFill/>
        </p:spPr>
        <p:txBody>
          <a:bodyPr wrap="square" rtlCol="0">
            <a:spAutoFit/>
          </a:bodyPr>
          <a:lstStyle/>
          <a:p>
            <a:r>
              <a:rPr lang="fr-FR" b="1" dirty="0"/>
              <a:t>La lecture et la découverte de la dialectique (W. F. Hegel) ou la pensée logique des contradictions </a:t>
            </a:r>
            <a:r>
              <a:rPr lang="fr-FR" dirty="0"/>
              <a:t>amènent une autre vision : les processus contraires, moteur de la vie et de la réalité. L’être se développe par la confrontation des processus d’amplification et de négation : croissance, négation, unification (les moments niés et antérieurs sont conservés)</a:t>
            </a:r>
          </a:p>
        </p:txBody>
      </p:sp>
      <p:sp>
        <p:nvSpPr>
          <p:cNvPr id="2" name="ZoneTexte 1"/>
          <p:cNvSpPr txBox="1"/>
          <p:nvPr>
            <p:custDataLst>
              <p:tags r:id="rId4"/>
            </p:custDataLst>
          </p:nvPr>
        </p:nvSpPr>
        <p:spPr>
          <a:xfrm>
            <a:off x="52992" y="856381"/>
            <a:ext cx="9112695" cy="2031325"/>
          </a:xfrm>
          <a:prstGeom prst="rect">
            <a:avLst/>
          </a:prstGeom>
          <a:noFill/>
        </p:spPr>
        <p:txBody>
          <a:bodyPr wrap="square" rtlCol="0">
            <a:spAutoFit/>
          </a:bodyPr>
          <a:lstStyle/>
          <a:p>
            <a:r>
              <a:rPr lang="fr-FR" b="1" dirty="0"/>
              <a:t>De quelle culture logico-philosophique la pensée du non linéaire (« D.S »)  a-t-elle besoin ? </a:t>
            </a:r>
          </a:p>
          <a:p>
            <a:r>
              <a:rPr lang="fr-FR" dirty="0"/>
              <a:t>La découverte de la </a:t>
            </a:r>
            <a:r>
              <a:rPr lang="fr-FR" i="1" dirty="0"/>
              <a:t>dialectique</a:t>
            </a:r>
            <a:r>
              <a:rPr lang="fr-FR" dirty="0"/>
              <a:t>: processus négatif, moteur de la vie, de l’évolution</a:t>
            </a:r>
          </a:p>
          <a:p>
            <a:r>
              <a:rPr lang="fr-FR" dirty="0"/>
              <a:t>L’histoire montre que le développement se  fait par un processus d’intériorisation des contraires (négation) !</a:t>
            </a:r>
          </a:p>
          <a:p>
            <a:pPr algn="just"/>
            <a:r>
              <a:rPr lang="fr-FR" dirty="0"/>
              <a:t>Tyrannie (un homme a tous les pouvoirs)</a:t>
            </a:r>
            <a:r>
              <a:rPr lang="fr-FR" dirty="0">
                <a:sym typeface="Wingdings" panose="05000000000000000000" pitchFamily="2" charset="2"/>
              </a:rPr>
              <a:t> Aristocratie (</a:t>
            </a:r>
            <a:r>
              <a:rPr lang="fr-FR">
                <a:sym typeface="Wingdings" panose="05000000000000000000" pitchFamily="2" charset="2"/>
              </a:rPr>
              <a:t>pouvoirs d’un </a:t>
            </a:r>
            <a:r>
              <a:rPr lang="fr-FR" dirty="0">
                <a:sym typeface="Wingdings" panose="05000000000000000000" pitchFamily="2" charset="2"/>
              </a:rPr>
              <a:t>groupe)  Démocratie (élection du peuple mais on conserve les catégories sociales et le pouvoir politique) </a:t>
            </a:r>
            <a:endParaRPr lang="fr-FR" dirty="0"/>
          </a:p>
        </p:txBody>
      </p:sp>
      <p:sp>
        <p:nvSpPr>
          <p:cNvPr id="18" name="Titre 1"/>
          <p:cNvSpPr>
            <a:spLocks noGrp="1"/>
          </p:cNvSpPr>
          <p:nvPr>
            <p:ph type="title"/>
            <p:custDataLst>
              <p:tags r:id="rId5"/>
            </p:custDataLst>
          </p:nvPr>
        </p:nvSpPr>
        <p:spPr>
          <a:xfrm>
            <a:off x="-3944" y="0"/>
            <a:ext cx="9144000" cy="673501"/>
          </a:xfrm>
        </p:spPr>
        <p:txBody>
          <a:bodyPr>
            <a:normAutofit/>
          </a:bodyPr>
          <a:lstStyle/>
          <a:p>
            <a:pPr algn="ctr"/>
            <a:r>
              <a:rPr lang="fr-FR" sz="2900" dirty="0"/>
              <a:t>Un peu de philosophie</a:t>
            </a:r>
          </a:p>
        </p:txBody>
      </p:sp>
    </p:spTree>
    <p:extLst>
      <p:ext uri="{BB962C8B-B14F-4D97-AF65-F5344CB8AC3E}">
        <p14:creationId xmlns:p14="http://schemas.microsoft.com/office/powerpoint/2010/main" val="115750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6" presetClass="entr" presetSubtype="21" fill="hold" nodeType="with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barn(inVertical)">
                                      <p:cBhvr>
                                        <p:cTn id="1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 y="1918852"/>
            <a:ext cx="9036496" cy="4525963"/>
          </a:xfrm>
        </p:spPr>
        <p:txBody>
          <a:bodyPr>
            <a:normAutofit/>
          </a:bodyPr>
          <a:lstStyle/>
          <a:p>
            <a:endParaRPr lang="fr-FR" sz="1800" dirty="0">
              <a:hlinkClick r:id="rId17"/>
            </a:endParaRPr>
          </a:p>
          <a:p>
            <a:r>
              <a:rPr lang="fr-FR" sz="1800" dirty="0">
                <a:hlinkClick r:id="rId17"/>
              </a:rPr>
              <a:t>http://www.iseesystems.com/XMILE/index.php?route=product/category&amp;path=59_80</a:t>
            </a:r>
            <a:endParaRPr lang="fr-FR" sz="1800" dirty="0"/>
          </a:p>
          <a:p>
            <a:endParaRPr lang="fr-FR" sz="2000" dirty="0"/>
          </a:p>
          <a:p>
            <a:endParaRPr lang="fr-FR" sz="1800" dirty="0">
              <a:hlinkClick r:id="rId18"/>
            </a:endParaRPr>
          </a:p>
          <a:p>
            <a:r>
              <a:rPr lang="fr-FR" sz="1800" dirty="0">
                <a:hlinkClick r:id="rId18"/>
              </a:rPr>
              <a:t>http://www.systemdynamics.org/</a:t>
            </a:r>
            <a:endParaRPr lang="fr-FR" sz="1800" dirty="0"/>
          </a:p>
          <a:p>
            <a:endParaRPr lang="fr-FR" sz="1800" dirty="0"/>
          </a:p>
          <a:p>
            <a:endParaRPr lang="fr-FR" sz="1800" dirty="0"/>
          </a:p>
          <a:p>
            <a:r>
              <a:rPr lang="fr-FR" sz="1800" dirty="0">
                <a:hlinkClick r:id="rId19"/>
              </a:rPr>
              <a:t>http://systemdynamics.org.uk/annual-gathering/</a:t>
            </a:r>
            <a:endParaRPr lang="fr-FR" sz="1800" dirty="0"/>
          </a:p>
          <a:p>
            <a:endParaRPr lang="fr-FR" sz="2000" dirty="0"/>
          </a:p>
        </p:txBody>
      </p:sp>
      <p:sp>
        <p:nvSpPr>
          <p:cNvPr id="5" name="Titre 1"/>
          <p:cNvSpPr>
            <a:spLocks noGrp="1"/>
          </p:cNvSpPr>
          <p:nvPr>
            <p:ph type="title"/>
            <p:custDataLst>
              <p:tags r:id="rId2"/>
            </p:custDataLst>
          </p:nvPr>
        </p:nvSpPr>
        <p:spPr>
          <a:xfrm>
            <a:off x="0" y="0"/>
            <a:ext cx="9047618" cy="586772"/>
          </a:xfrm>
        </p:spPr>
        <p:txBody>
          <a:bodyPr>
            <a:normAutofit fontScale="90000"/>
          </a:bodyPr>
          <a:lstStyle/>
          <a:p>
            <a:pPr algn="ctr"/>
            <a:br>
              <a:rPr lang="fr-FR" sz="3600" dirty="0"/>
            </a:br>
            <a:r>
              <a:rPr lang="fr-FR" sz="3100" dirty="0"/>
              <a:t>Où en est la Dynamique des Systèmes en 2016 ?</a:t>
            </a:r>
          </a:p>
        </p:txBody>
      </p:sp>
      <p:pic>
        <p:nvPicPr>
          <p:cNvPr id="2" name="Picture 2"/>
          <p:cNvPicPr>
            <a:picLocks noChangeAspect="1" noChangeArrowheads="1"/>
          </p:cNvPicPr>
          <p:nvPr>
            <p:custDataLst>
              <p:tags r:id="rId3"/>
            </p:custDataLst>
          </p:nvPr>
        </p:nvPicPr>
        <p:blipFill>
          <a:blip r:embed="rId20">
            <a:extLst>
              <a:ext uri="{28A0092B-C50C-407E-A947-70E740481C1C}">
                <a14:useLocalDpi xmlns:a14="http://schemas.microsoft.com/office/drawing/2010/main" val="0"/>
              </a:ext>
            </a:extLst>
          </a:blip>
          <a:srcRect/>
          <a:stretch>
            <a:fillRect/>
          </a:stretch>
        </p:blipFill>
        <p:spPr bwMode="auto">
          <a:xfrm>
            <a:off x="168599" y="3998144"/>
            <a:ext cx="5512118" cy="3171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custDataLst>
              <p:tags r:id="rId4"/>
            </p:custDataLst>
          </p:nvPr>
        </p:nvPicPr>
        <p:blipFill>
          <a:blip r:embed="rId21">
            <a:extLst>
              <a:ext uri="{28A0092B-C50C-407E-A947-70E740481C1C}">
                <a14:useLocalDpi xmlns:a14="http://schemas.microsoft.com/office/drawing/2010/main" val="0"/>
              </a:ext>
            </a:extLst>
          </a:blip>
          <a:srcRect/>
          <a:stretch>
            <a:fillRect/>
          </a:stretch>
        </p:blipFill>
        <p:spPr bwMode="auto">
          <a:xfrm>
            <a:off x="187462" y="2706181"/>
            <a:ext cx="3680460" cy="53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custDataLst>
              <p:tags r:id="rId5"/>
            </p:custDataLst>
          </p:nvPr>
        </p:nvPicPr>
        <p:blipFill>
          <a:blip r:embed="rId22">
            <a:extLst>
              <a:ext uri="{28A0092B-C50C-407E-A947-70E740481C1C}">
                <a14:useLocalDpi xmlns:a14="http://schemas.microsoft.com/office/drawing/2010/main" val="0"/>
              </a:ext>
            </a:extLst>
          </a:blip>
          <a:srcRect/>
          <a:stretch>
            <a:fillRect/>
          </a:stretch>
        </p:blipFill>
        <p:spPr bwMode="auto">
          <a:xfrm>
            <a:off x="5625203" y="2708221"/>
            <a:ext cx="3266123" cy="7372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MIT OpenCourseWare, Massachusetts Institute of Technology"/>
          <p:cNvPicPr>
            <a:picLocks noChangeAspect="1" noChangeArrowheads="1"/>
          </p:cNvPicPr>
          <p:nvPr>
            <p:custDataLst>
              <p:tags r:id="rId6"/>
            </p:custDataLst>
          </p:nvPr>
        </p:nvPicPr>
        <p:blipFill>
          <a:blip r:embed="rId23">
            <a:extLst>
              <a:ext uri="{28A0092B-C50C-407E-A947-70E740481C1C}">
                <a14:useLocalDpi xmlns:a14="http://schemas.microsoft.com/office/drawing/2010/main" val="0"/>
              </a:ext>
            </a:extLst>
          </a:blip>
          <a:srcRect/>
          <a:stretch>
            <a:fillRect/>
          </a:stretch>
        </p:blipFill>
        <p:spPr bwMode="auto">
          <a:xfrm>
            <a:off x="170019" y="5306978"/>
            <a:ext cx="3562350" cy="438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custDataLst>
              <p:tags r:id="rId7"/>
            </p:custDataLst>
          </p:nvPr>
        </p:nvSpPr>
        <p:spPr>
          <a:xfrm>
            <a:off x="101389" y="5482827"/>
            <a:ext cx="8837663" cy="1138773"/>
          </a:xfrm>
          <a:prstGeom prst="rect">
            <a:avLst/>
          </a:prstGeom>
        </p:spPr>
        <p:txBody>
          <a:bodyPr wrap="square">
            <a:spAutoFit/>
          </a:bodyPr>
          <a:lstStyle/>
          <a:p>
            <a:endParaRPr lang="fr-FR" dirty="0">
              <a:hlinkClick r:id="rId24"/>
            </a:endParaRPr>
          </a:p>
          <a:p>
            <a:r>
              <a:rPr lang="fr-FR" dirty="0">
                <a:hlinkClick r:id="rId24"/>
              </a:rPr>
              <a:t>http://ocw.mit.edu/courses/sloan-school-of-management/15-988-system-dynamics-self-study-fall-1998-spring-1999/</a:t>
            </a:r>
            <a:endParaRPr lang="fr-FR" dirty="0"/>
          </a:p>
          <a:p>
            <a:endParaRPr lang="fr-FR" sz="1400" dirty="0"/>
          </a:p>
        </p:txBody>
      </p:sp>
      <p:sp>
        <p:nvSpPr>
          <p:cNvPr id="8" name="ZoneTexte 7"/>
          <p:cNvSpPr txBox="1"/>
          <p:nvPr>
            <p:custDataLst>
              <p:tags r:id="rId8"/>
            </p:custDataLst>
          </p:nvPr>
        </p:nvSpPr>
        <p:spPr>
          <a:xfrm>
            <a:off x="3815418" y="4823874"/>
            <a:ext cx="2263761" cy="369332"/>
          </a:xfrm>
          <a:prstGeom prst="rect">
            <a:avLst/>
          </a:prstGeom>
          <a:noFill/>
        </p:spPr>
        <p:txBody>
          <a:bodyPr wrap="none" rtlCol="0">
            <a:spAutoFit/>
          </a:bodyPr>
          <a:lstStyle/>
          <a:p>
            <a:r>
              <a:rPr lang="fr-FR" b="1" u="sng" dirty="0"/>
              <a:t>Distance Learning </a:t>
            </a:r>
            <a:r>
              <a:rPr lang="fr-FR" b="1" dirty="0"/>
              <a:t>:</a:t>
            </a:r>
          </a:p>
        </p:txBody>
      </p:sp>
      <p:sp>
        <p:nvSpPr>
          <p:cNvPr id="7" name="Rectangle 6"/>
          <p:cNvSpPr/>
          <p:nvPr>
            <p:custDataLst>
              <p:tags r:id="rId9"/>
            </p:custDataLst>
          </p:nvPr>
        </p:nvSpPr>
        <p:spPr>
          <a:xfrm>
            <a:off x="5796595" y="3492881"/>
            <a:ext cx="3168624" cy="369332"/>
          </a:xfrm>
          <a:prstGeom prst="rect">
            <a:avLst/>
          </a:prstGeom>
        </p:spPr>
        <p:txBody>
          <a:bodyPr wrap="none">
            <a:spAutoFit/>
          </a:bodyPr>
          <a:lstStyle/>
          <a:p>
            <a:r>
              <a:rPr lang="fr-FR" dirty="0">
                <a:hlinkClick r:id="rId25"/>
              </a:rPr>
              <a:t>http://www.systemdynamics.it/</a:t>
            </a:r>
            <a:endParaRPr lang="fr-FR" dirty="0"/>
          </a:p>
        </p:txBody>
      </p:sp>
      <p:pic>
        <p:nvPicPr>
          <p:cNvPr id="2051" name="Picture 3"/>
          <p:cNvPicPr>
            <a:picLocks noChangeAspect="1" noChangeArrowheads="1"/>
          </p:cNvPicPr>
          <p:nvPr>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170019" y="1944673"/>
            <a:ext cx="4011930" cy="3257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http://www.afscet.asso.fr/afscet_m.gif"/>
          <p:cNvPicPr>
            <a:picLocks noChangeAspect="1" noChangeArrowheads="1"/>
          </p:cNvPicPr>
          <p:nvPr>
            <p:custDataLst>
              <p:tags r:id="rId11"/>
            </p:custDataLst>
          </p:nvPr>
        </p:nvPicPr>
        <p:blipFill>
          <a:blip r:embed="rId27">
            <a:extLst>
              <a:ext uri="{28A0092B-C50C-407E-A947-70E740481C1C}">
                <a14:useLocalDpi xmlns:a14="http://schemas.microsoft.com/office/drawing/2010/main" val="0"/>
              </a:ext>
            </a:extLst>
          </a:blip>
          <a:srcRect/>
          <a:stretch>
            <a:fillRect/>
          </a:stretch>
        </p:blipFill>
        <p:spPr bwMode="auto">
          <a:xfrm>
            <a:off x="101389" y="753419"/>
            <a:ext cx="1905000" cy="4000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custDataLst>
              <p:tags r:id="rId12"/>
            </p:custDataLst>
          </p:nvPr>
        </p:nvSpPr>
        <p:spPr>
          <a:xfrm>
            <a:off x="1989863" y="768778"/>
            <a:ext cx="2528384" cy="369332"/>
          </a:xfrm>
          <a:prstGeom prst="rect">
            <a:avLst/>
          </a:prstGeom>
        </p:spPr>
        <p:txBody>
          <a:bodyPr wrap="none">
            <a:spAutoFit/>
          </a:bodyPr>
          <a:lstStyle/>
          <a:p>
            <a:r>
              <a:rPr lang="fr-FR" u="sng" dirty="0">
                <a:solidFill>
                  <a:srgbClr val="0070C0"/>
                </a:solidFill>
              </a:rPr>
              <a:t>http://www.afscet.asso.fr</a:t>
            </a:r>
            <a:r>
              <a:rPr lang="fr-FR" dirty="0"/>
              <a:t>/</a:t>
            </a:r>
          </a:p>
        </p:txBody>
      </p:sp>
      <p:pic>
        <p:nvPicPr>
          <p:cNvPr id="19" name="Picture 2"/>
          <p:cNvPicPr>
            <a:picLocks noChangeAspect="1" noChangeArrowheads="1"/>
          </p:cNvPicPr>
          <p:nvPr>
            <p:custDataLst>
              <p:tags r:id="rId13"/>
            </p:custDataLst>
          </p:nvPr>
        </p:nvPicPr>
        <p:blipFill>
          <a:blip r:embed="rId28">
            <a:extLst>
              <a:ext uri="{28A0092B-C50C-407E-A947-70E740481C1C}">
                <a14:useLocalDpi xmlns:a14="http://schemas.microsoft.com/office/drawing/2010/main" val="0"/>
              </a:ext>
            </a:extLst>
          </a:blip>
          <a:srcRect/>
          <a:stretch>
            <a:fillRect/>
          </a:stretch>
        </p:blipFill>
        <p:spPr bwMode="auto">
          <a:xfrm>
            <a:off x="170019" y="1382422"/>
            <a:ext cx="4610100" cy="251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custDataLst>
              <p:tags r:id="rId14"/>
            </p:custDataLst>
          </p:nvPr>
        </p:nvSpPr>
        <p:spPr>
          <a:xfrm>
            <a:off x="4947299" y="1323109"/>
            <a:ext cx="4089196" cy="338554"/>
          </a:xfrm>
          <a:prstGeom prst="rect">
            <a:avLst/>
          </a:prstGeom>
        </p:spPr>
        <p:txBody>
          <a:bodyPr wrap="none">
            <a:spAutoFit/>
          </a:bodyPr>
          <a:lstStyle/>
          <a:p>
            <a:r>
              <a:rPr lang="en-US" sz="1600" dirty="0">
                <a:hlinkClick r:id="rId29" tooltip="Swiss Chapter of the System Dynamics Society"/>
              </a:rPr>
              <a:t>Swiss Chapter of the System Dynamics Society</a:t>
            </a:r>
            <a:endParaRPr lang="en-US" sz="1600" dirty="0"/>
          </a:p>
        </p:txBody>
      </p:sp>
      <p:sp>
        <p:nvSpPr>
          <p:cNvPr id="4" name="Espace réservé du numéro de diapositive 3"/>
          <p:cNvSpPr>
            <a:spLocks noGrp="1"/>
          </p:cNvSpPr>
          <p:nvPr>
            <p:ph type="sldNum" sz="quarter" idx="12"/>
            <p:custDataLst>
              <p:tags r:id="rId15"/>
            </p:custDataLst>
          </p:nvPr>
        </p:nvSpPr>
        <p:spPr>
          <a:xfrm>
            <a:off x="7162800" y="6459960"/>
            <a:ext cx="1981200" cy="365760"/>
          </a:xfrm>
        </p:spPr>
        <p:txBody>
          <a:bodyPr/>
          <a:lstStyle/>
          <a:p>
            <a:fld id="{D4B5ADC2-7248-4799-8E52-477E151C3EE9}" type="slidenum">
              <a:rPr lang="fr-FR" sz="1400" b="1" smtClean="0">
                <a:solidFill>
                  <a:srgbClr val="FFFFFF"/>
                </a:solidFill>
              </a:rPr>
              <a:pPr/>
              <a:t>32</a:t>
            </a:fld>
            <a:endParaRPr lang="fr-FR"/>
          </a:p>
        </p:txBody>
      </p:sp>
    </p:spTree>
    <p:extLst>
      <p:ext uri="{BB962C8B-B14F-4D97-AF65-F5344CB8AC3E}">
        <p14:creationId xmlns:p14="http://schemas.microsoft.com/office/powerpoint/2010/main" val="293818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7" grpId="0"/>
      <p:bldP spid="1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9902CD90-8233-450D-BBB0-42E0580E7DD4}" type="slidenum">
              <a:rPr lang="es-ES" smtClean="0"/>
              <a:t>33</a:t>
            </a:fld>
            <a:endParaRPr lang="es-ES"/>
          </a:p>
        </p:txBody>
      </p:sp>
      <p:pic>
        <p:nvPicPr>
          <p:cNvPr id="5" name="Image 4"/>
          <p:cNvPicPr>
            <a:picLocks noChangeAspect="1"/>
          </p:cNvPicPr>
          <p:nvPr>
            <p:custDataLst>
              <p:tags r:id="rId2"/>
            </p:custDataLst>
          </p:nvPr>
        </p:nvPicPr>
        <p:blipFill>
          <a:blip r:embed="rId11">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052736"/>
            <a:ext cx="4133850" cy="3520440"/>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custDataLst>
              <p:tags r:id="rId3"/>
            </p:custDataLst>
          </p:nvPr>
        </p:nvPicPr>
        <p:blipFill>
          <a:blip r:embed="rId13">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210050" y="2542504"/>
            <a:ext cx="4933950" cy="3887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1"/>
          <p:cNvSpPr>
            <a:spLocks noGrp="1"/>
          </p:cNvSpPr>
          <p:nvPr>
            <p:ph type="title"/>
            <p:custDataLst>
              <p:tags r:id="rId4"/>
            </p:custDataLst>
          </p:nvPr>
        </p:nvSpPr>
        <p:spPr>
          <a:xfrm>
            <a:off x="612648" y="428490"/>
            <a:ext cx="8229600" cy="576064"/>
          </a:xfrm>
        </p:spPr>
        <p:txBody>
          <a:bodyPr>
            <a:normAutofit fontScale="90000"/>
          </a:bodyPr>
          <a:lstStyle/>
          <a:p>
            <a:pPr algn="ctr"/>
            <a:br>
              <a:rPr lang="fr-FR" sz="3600" dirty="0"/>
            </a:br>
            <a:r>
              <a:rPr lang="fr-FR" sz="3600" dirty="0"/>
              <a:t>Où en est la Dynamique des Systèmes en 2016 ?</a:t>
            </a:r>
            <a:endParaRPr lang="fr-FR" dirty="0"/>
          </a:p>
        </p:txBody>
      </p:sp>
      <p:sp>
        <p:nvSpPr>
          <p:cNvPr id="8" name="ZoneTexte 7"/>
          <p:cNvSpPr txBox="1"/>
          <p:nvPr>
            <p:custDataLst>
              <p:tags r:id="rId5"/>
            </p:custDataLst>
          </p:nvPr>
        </p:nvSpPr>
        <p:spPr>
          <a:xfrm>
            <a:off x="4908175" y="1089718"/>
            <a:ext cx="3537699" cy="369332"/>
          </a:xfrm>
          <a:prstGeom prst="rect">
            <a:avLst/>
          </a:prstGeom>
          <a:noFill/>
        </p:spPr>
        <p:txBody>
          <a:bodyPr wrap="none" rtlCol="0">
            <a:spAutoFit/>
          </a:bodyPr>
          <a:lstStyle/>
          <a:p>
            <a:pPr algn="ctr"/>
            <a:r>
              <a:rPr lang="fr-FR" b="1" dirty="0"/>
              <a:t>Enseignement : </a:t>
            </a:r>
            <a:r>
              <a:rPr lang="fr-FR" dirty="0"/>
              <a:t>Quelques exemples</a:t>
            </a:r>
          </a:p>
        </p:txBody>
      </p:sp>
      <p:pic>
        <p:nvPicPr>
          <p:cNvPr id="2050" name="Picture 2"/>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4810125" y="1508649"/>
            <a:ext cx="3733800" cy="314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custDataLst>
              <p:tags r:id="rId7"/>
            </p:custDataLst>
          </p:nvPr>
        </p:nvSpPr>
        <p:spPr>
          <a:xfrm>
            <a:off x="4458629" y="1893506"/>
            <a:ext cx="4436792" cy="338554"/>
          </a:xfrm>
          <a:prstGeom prst="rect">
            <a:avLst/>
          </a:prstGeom>
          <a:noFill/>
        </p:spPr>
        <p:txBody>
          <a:bodyPr wrap="none" rtlCol="0">
            <a:spAutoFit/>
          </a:bodyPr>
          <a:lstStyle/>
          <a:p>
            <a:r>
              <a:rPr lang="fr-FR" sz="1600" dirty="0"/>
              <a:t>Universités de Lisbonne, Bergen, Palerme, </a:t>
            </a:r>
            <a:r>
              <a:rPr lang="fr-FR" sz="1600" dirty="0" err="1"/>
              <a:t>Radbout</a:t>
            </a:r>
            <a:endParaRPr lang="fr-FR" sz="1600" dirty="0"/>
          </a:p>
        </p:txBody>
      </p:sp>
      <p:pic>
        <p:nvPicPr>
          <p:cNvPr id="1026" name="Picture 2"/>
          <p:cNvPicPr>
            <a:picLocks noChangeAspect="1" noChangeArrowheads="1"/>
          </p:cNvPicPr>
          <p:nvPr>
            <p:custDataLst>
              <p:tags r:id="rId8"/>
            </p:custDataLst>
          </p:nvPr>
        </p:nvPicPr>
        <p:blipFill>
          <a:blip r:embed="rId16">
            <a:extLst>
              <a:ext uri="{28A0092B-C50C-407E-A947-70E740481C1C}">
                <a14:useLocalDpi xmlns:a14="http://schemas.microsoft.com/office/drawing/2010/main" val="0"/>
              </a:ext>
            </a:extLst>
          </a:blip>
          <a:srcRect/>
          <a:stretch>
            <a:fillRect/>
          </a:stretch>
        </p:blipFill>
        <p:spPr bwMode="auto">
          <a:xfrm>
            <a:off x="26670" y="4604481"/>
            <a:ext cx="4107180" cy="2171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custDataLst>
              <p:tags r:id="rId9"/>
            </p:custDataLst>
          </p:nvPr>
        </p:nvSpPr>
        <p:spPr>
          <a:xfrm flipH="1">
            <a:off x="5868144" y="3284984"/>
            <a:ext cx="648072" cy="200055"/>
          </a:xfrm>
          <a:prstGeom prst="rect">
            <a:avLst/>
          </a:prstGeom>
          <a:noFill/>
        </p:spPr>
        <p:txBody>
          <a:bodyPr wrap="square" rtlCol="0">
            <a:spAutoFit/>
          </a:bodyPr>
          <a:lstStyle/>
          <a:p>
            <a:r>
              <a:rPr lang="fr-FR" sz="700" b="1" dirty="0">
                <a:solidFill>
                  <a:schemeClr val="accent2">
                    <a:lumMod val="75000"/>
                  </a:schemeClr>
                </a:solidFill>
              </a:rPr>
              <a:t>AFSCET</a:t>
            </a:r>
          </a:p>
        </p:txBody>
      </p:sp>
    </p:spTree>
    <p:extLst>
      <p:ext uri="{BB962C8B-B14F-4D97-AF65-F5344CB8AC3E}">
        <p14:creationId xmlns:p14="http://schemas.microsoft.com/office/powerpoint/2010/main" val="416168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
            <p:custDataLst>
              <p:tags r:id="rId1"/>
            </p:custDataLst>
          </p:nvPr>
        </p:nvSpPr>
        <p:spPr>
          <a:xfrm>
            <a:off x="0" y="1196752"/>
            <a:ext cx="9036496" cy="5472607"/>
          </a:xfrm>
        </p:spPr>
        <p:txBody>
          <a:bodyPr>
            <a:normAutofit fontScale="92500" lnSpcReduction="10000"/>
          </a:bodyPr>
          <a:lstStyle/>
          <a:p>
            <a:pPr marL="64008" indent="0" algn="ctr">
              <a:buNone/>
            </a:pPr>
            <a:r>
              <a:rPr lang="fr-FR" sz="2600" dirty="0"/>
              <a:t>Quelques outils de modélisation et de simulation </a:t>
            </a:r>
          </a:p>
          <a:p>
            <a:pPr marL="64008" indent="0">
              <a:buNone/>
            </a:pPr>
            <a:endParaRPr lang="fr-FR" sz="2100" dirty="0"/>
          </a:p>
          <a:p>
            <a:pPr marL="64008" indent="0">
              <a:buNone/>
            </a:pPr>
            <a:r>
              <a:rPr lang="fr-FR" sz="2100" dirty="0"/>
              <a:t>				</a:t>
            </a:r>
            <a:r>
              <a:rPr lang="fr-FR" sz="2100" dirty="0">
                <a:hlinkClick r:id="rId14"/>
              </a:rPr>
              <a:t>http://www.berkeleymadonna.com/</a:t>
            </a:r>
            <a:r>
              <a:rPr lang="fr-FR" sz="2100" dirty="0"/>
              <a:t> </a:t>
            </a:r>
            <a:r>
              <a:rPr lang="fr-FR" sz="1600" dirty="0"/>
              <a:t>(Windows 8+,MacOS</a:t>
            </a:r>
            <a:endParaRPr lang="fr-FR" sz="2100" dirty="0"/>
          </a:p>
          <a:p>
            <a:pPr marL="64008" indent="0">
              <a:buNone/>
            </a:pPr>
            <a:r>
              <a:rPr lang="fr-FR" sz="2100" dirty="0"/>
              <a:t>				</a:t>
            </a:r>
          </a:p>
          <a:p>
            <a:pPr marL="64008" indent="0">
              <a:buNone/>
            </a:pPr>
            <a:r>
              <a:rPr lang="fr-FR" sz="2100" dirty="0"/>
              <a:t>				</a:t>
            </a:r>
            <a:r>
              <a:rPr lang="fr-FR" sz="2100" dirty="0">
                <a:hlinkClick r:id="rId15"/>
              </a:rPr>
              <a:t>http://vensim.com/</a:t>
            </a:r>
            <a:r>
              <a:rPr lang="fr-FR" sz="2100" dirty="0"/>
              <a:t> </a:t>
            </a:r>
            <a:r>
              <a:rPr lang="fr-FR" sz="1600" dirty="0"/>
              <a:t> (Windows 8+). </a:t>
            </a:r>
            <a:r>
              <a:rPr lang="fr-FR" sz="1600" dirty="0" err="1"/>
              <a:t>Venple</a:t>
            </a:r>
            <a:r>
              <a:rPr lang="fr-FR" sz="1600" dirty="0"/>
              <a:t> (free)</a:t>
            </a:r>
            <a:endParaRPr lang="fr-FR" sz="2100" dirty="0"/>
          </a:p>
          <a:p>
            <a:pPr marL="64008" indent="0">
              <a:buNone/>
            </a:pPr>
            <a:endParaRPr lang="fr-FR" sz="2100" dirty="0"/>
          </a:p>
          <a:p>
            <a:pPr marL="64008" indent="0">
              <a:buNone/>
            </a:pPr>
            <a:r>
              <a:rPr lang="fr-FR" sz="2100" dirty="0"/>
              <a:t>				</a:t>
            </a:r>
            <a:r>
              <a:rPr lang="fr-FR" sz="2100" dirty="0">
                <a:hlinkClick r:id="rId16"/>
              </a:rPr>
              <a:t>http://www.iseesystems.com/</a:t>
            </a:r>
            <a:r>
              <a:rPr lang="fr-FR" sz="2100" dirty="0"/>
              <a:t> </a:t>
            </a:r>
            <a:r>
              <a:rPr lang="fr-FR" sz="1600" dirty="0"/>
              <a:t>(Windows 8+; Mac OS; IOS 9 				(IPad, IPhone)</a:t>
            </a:r>
            <a:endParaRPr lang="fr-FR" sz="2100" dirty="0"/>
          </a:p>
          <a:p>
            <a:pPr marL="64008" indent="0">
              <a:buNone/>
            </a:pPr>
            <a:endParaRPr lang="fr-FR" sz="2100" dirty="0"/>
          </a:p>
          <a:p>
            <a:pPr marL="64008" indent="0">
              <a:buNone/>
            </a:pPr>
            <a:r>
              <a:rPr lang="fr-FR" sz="2100" dirty="0"/>
              <a:t>				 </a:t>
            </a:r>
            <a:r>
              <a:rPr lang="fr-FR" sz="2100" dirty="0">
                <a:hlinkClick r:id="rId17"/>
              </a:rPr>
              <a:t>http://www.powersim.com/ </a:t>
            </a:r>
            <a:r>
              <a:rPr lang="fr-FR" sz="1600" dirty="0"/>
              <a:t>(Windows 8+). Lien SAP</a:t>
            </a:r>
            <a:r>
              <a:rPr lang="fr-FR" sz="1600" dirty="0">
                <a:hlinkClick r:id="rId17"/>
              </a:rPr>
              <a:t> </a:t>
            </a:r>
            <a:endParaRPr lang="fr-FR" sz="2100" dirty="0">
              <a:hlinkClick r:id="rId17"/>
            </a:endParaRPr>
          </a:p>
          <a:p>
            <a:pPr marL="64008" indent="0">
              <a:buNone/>
            </a:pPr>
            <a:endParaRPr lang="fr-FR" sz="2100" dirty="0">
              <a:hlinkClick r:id="rId17"/>
            </a:endParaRPr>
          </a:p>
          <a:p>
            <a:pPr marL="64008" indent="0">
              <a:buNone/>
            </a:pPr>
            <a:r>
              <a:rPr lang="fr-FR" sz="2100" dirty="0"/>
              <a:t>                       			</a:t>
            </a:r>
            <a:r>
              <a:rPr lang="fr-FR" sz="2100" dirty="0">
                <a:hlinkClick r:id="rId18"/>
              </a:rPr>
              <a:t>http://www.anylogic.com/</a:t>
            </a:r>
            <a:r>
              <a:rPr lang="fr-FR" sz="2100" dirty="0"/>
              <a:t>  </a:t>
            </a:r>
            <a:r>
              <a:rPr lang="fr-FR" sz="1700" dirty="0"/>
              <a:t>(Windows 8+; Mac OS; 					Linux). Génération source Java. « </a:t>
            </a:r>
            <a:r>
              <a:rPr lang="fr-FR" sz="1800" dirty="0"/>
              <a:t>Free Personal Learning 				Edition »</a:t>
            </a:r>
            <a:endParaRPr lang="fr-FR" sz="1700" dirty="0"/>
          </a:p>
          <a:p>
            <a:pPr marL="64008" indent="0">
              <a:buNone/>
            </a:pPr>
            <a:r>
              <a:rPr lang="fr-FR" sz="2100" dirty="0"/>
              <a:t>                                            	</a:t>
            </a:r>
            <a:r>
              <a:rPr lang="fr-FR" sz="2100" dirty="0">
                <a:hlinkClick r:id="rId17"/>
              </a:rPr>
              <a:t>https://ccl.northwestern.edu/netlogo/ </a:t>
            </a:r>
            <a:r>
              <a:rPr lang="fr-FR" sz="2100" dirty="0"/>
              <a:t>					</a:t>
            </a:r>
            <a:r>
              <a:rPr lang="fr-FR" sz="1700" dirty="0"/>
              <a:t>(Windows 8+, Mac OS. « Free</a:t>
            </a:r>
            <a:r>
              <a:rPr lang="fr-FR" sz="1700" dirty="0">
                <a:hlinkClick r:id="rId17"/>
              </a:rPr>
              <a:t> </a:t>
            </a:r>
            <a:r>
              <a:rPr lang="fr-FR" sz="1700" dirty="0"/>
              <a:t>». Java</a:t>
            </a:r>
            <a:endParaRPr lang="fr-FR" sz="1700" dirty="0">
              <a:hlinkClick r:id="rId17"/>
            </a:endParaRPr>
          </a:p>
          <a:p>
            <a:pPr marL="64008" indent="0">
              <a:buNone/>
            </a:pPr>
            <a:endParaRPr lang="fr-FR" sz="2000" dirty="0"/>
          </a:p>
          <a:p>
            <a:pPr marL="64008" indent="0">
              <a:buNone/>
            </a:pPr>
            <a:endParaRPr lang="fr-FR" sz="2000" dirty="0"/>
          </a:p>
          <a:p>
            <a:pPr marL="64008" indent="0">
              <a:buNone/>
            </a:pPr>
            <a:endParaRPr lang="fr-FR" sz="2000" dirty="0"/>
          </a:p>
        </p:txBody>
      </p:sp>
      <p:pic>
        <p:nvPicPr>
          <p:cNvPr id="3074" name="Picture 2"/>
          <p:cNvPicPr>
            <a:picLocks noChangeAspect="1" noChangeArrowheads="1"/>
          </p:cNvPicPr>
          <p:nvPr>
            <p:custDataLst>
              <p:tags r:id="rId2"/>
            </p:custDataLst>
          </p:nvPr>
        </p:nvPicPr>
        <p:blipFill>
          <a:blip r:embed="rId19">
            <a:extLst>
              <a:ext uri="{28A0092B-C50C-407E-A947-70E740481C1C}">
                <a14:useLocalDpi xmlns:a14="http://schemas.microsoft.com/office/drawing/2010/main" val="0"/>
              </a:ext>
            </a:extLst>
          </a:blip>
          <a:srcRect/>
          <a:stretch>
            <a:fillRect/>
          </a:stretch>
        </p:blipFill>
        <p:spPr bwMode="auto">
          <a:xfrm>
            <a:off x="922134" y="5013176"/>
            <a:ext cx="2436019" cy="585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custDataLst>
              <p:tags r:id="rId3"/>
            </p:custDataLst>
          </p:nvPr>
        </p:nvPicPr>
        <p:blipFill>
          <a:blip r:embed="rId20">
            <a:extLst>
              <a:ext uri="{28A0092B-C50C-407E-A947-70E740481C1C}">
                <a14:useLocalDpi xmlns:a14="http://schemas.microsoft.com/office/drawing/2010/main" val="0"/>
              </a:ext>
            </a:extLst>
          </a:blip>
          <a:srcRect/>
          <a:stretch>
            <a:fillRect/>
          </a:stretch>
        </p:blipFill>
        <p:spPr bwMode="auto">
          <a:xfrm>
            <a:off x="1492670" y="4077072"/>
            <a:ext cx="1813560" cy="744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re 1"/>
          <p:cNvSpPr>
            <a:spLocks noGrp="1"/>
          </p:cNvSpPr>
          <p:nvPr>
            <p:ph type="title"/>
            <p:custDataLst>
              <p:tags r:id="rId4"/>
            </p:custDataLst>
          </p:nvPr>
        </p:nvSpPr>
        <p:spPr>
          <a:xfrm>
            <a:off x="107504" y="58205"/>
            <a:ext cx="8928992" cy="1036617"/>
          </a:xfrm>
        </p:spPr>
        <p:txBody>
          <a:bodyPr>
            <a:normAutofit fontScale="90000"/>
          </a:bodyPr>
          <a:lstStyle/>
          <a:p>
            <a:pPr algn="ctr"/>
            <a:r>
              <a:rPr lang="fr-FR" sz="3600" dirty="0"/>
              <a:t>Où en est la Dynamique des Systèmes en 2016 : les outils ?</a:t>
            </a:r>
            <a:endParaRPr lang="fr-FR" dirty="0"/>
          </a:p>
        </p:txBody>
      </p:sp>
      <p:pic>
        <p:nvPicPr>
          <p:cNvPr id="1026" name="Picture 2"/>
          <p:cNvPicPr>
            <a:picLocks noChangeAspect="1" noChangeArrowheads="1"/>
          </p:cNvPicPr>
          <p:nvPr>
            <p:custDataLst>
              <p:tags r:id="rId5"/>
            </p:custDataLst>
          </p:nvPr>
        </p:nvPicPr>
        <p:blipFill>
          <a:blip r:embed="rId21">
            <a:extLst>
              <a:ext uri="{28A0092B-C50C-407E-A947-70E740481C1C}">
                <a14:useLocalDpi xmlns:a14="http://schemas.microsoft.com/office/drawing/2010/main" val="0"/>
              </a:ext>
            </a:extLst>
          </a:blip>
          <a:srcRect/>
          <a:stretch>
            <a:fillRect/>
          </a:stretch>
        </p:blipFill>
        <p:spPr bwMode="auto">
          <a:xfrm>
            <a:off x="1907972" y="5727558"/>
            <a:ext cx="1450181"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custDataLst>
              <p:tags r:id="rId6"/>
            </p:custDataLst>
          </p:nvPr>
        </p:nvSpPr>
        <p:spPr>
          <a:xfrm>
            <a:off x="8844" y="6007339"/>
            <a:ext cx="1687065" cy="523220"/>
          </a:xfrm>
          <a:prstGeom prst="rect">
            <a:avLst/>
          </a:prstGeom>
          <a:noFill/>
        </p:spPr>
        <p:txBody>
          <a:bodyPr wrap="none" rtlCol="0">
            <a:spAutoFit/>
          </a:bodyPr>
          <a:lstStyle/>
          <a:p>
            <a:r>
              <a:rPr lang="fr-FR" sz="1400" dirty="0"/>
              <a:t>Aussi Multi-Agents</a:t>
            </a:r>
          </a:p>
          <a:p>
            <a:r>
              <a:rPr lang="fr-FR" sz="1400" dirty="0"/>
              <a:t>événements discrets</a:t>
            </a:r>
          </a:p>
        </p:txBody>
      </p:sp>
      <p:cxnSp>
        <p:nvCxnSpPr>
          <p:cNvPr id="8" name="Connecteur droit avec flèche 7"/>
          <p:cNvCxnSpPr/>
          <p:nvPr>
            <p:custDataLst>
              <p:tags r:id="rId7"/>
            </p:custDataLst>
          </p:nvPr>
        </p:nvCxnSpPr>
        <p:spPr>
          <a:xfrm flipV="1">
            <a:off x="755576" y="5598965"/>
            <a:ext cx="576064" cy="4083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cteur droit avec flèche 9"/>
          <p:cNvCxnSpPr/>
          <p:nvPr>
            <p:custDataLst>
              <p:tags r:id="rId8"/>
            </p:custDataLst>
          </p:nvPr>
        </p:nvCxnSpPr>
        <p:spPr>
          <a:xfrm flipV="1">
            <a:off x="1492670" y="6007341"/>
            <a:ext cx="360562" cy="261608"/>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sp>
        <p:nvSpPr>
          <p:cNvPr id="2" name="Espace réservé du numéro de diapositive 1"/>
          <p:cNvSpPr>
            <a:spLocks noGrp="1"/>
          </p:cNvSpPr>
          <p:nvPr>
            <p:ph type="sldNum" sz="quarter" idx="12"/>
            <p:custDataLst>
              <p:tags r:id="rId9"/>
            </p:custDataLst>
          </p:nvPr>
        </p:nvSpPr>
        <p:spPr/>
        <p:txBody>
          <a:bodyPr/>
          <a:lstStyle/>
          <a:p>
            <a:fld id="{D4B5ADC2-7248-4799-8E52-477E151C3EE9}" type="slidenum">
              <a:rPr lang="fr-FR" sz="1400" b="1" smtClean="0">
                <a:solidFill>
                  <a:srgbClr val="FFFFFF"/>
                </a:solidFill>
              </a:rPr>
              <a:pPr/>
              <a:t>34</a:t>
            </a:fld>
            <a:endParaRPr lang="fr-FR"/>
          </a:p>
        </p:txBody>
      </p:sp>
      <p:pic>
        <p:nvPicPr>
          <p:cNvPr id="16" name="Picture 3"/>
          <p:cNvPicPr>
            <a:picLocks noChangeAspect="1" noChangeArrowheads="1"/>
          </p:cNvPicPr>
          <p:nvPr>
            <p:custDataLst>
              <p:tags r:id="rId10"/>
            </p:custDataLst>
          </p:nvPr>
        </p:nvPicPr>
        <p:blipFill>
          <a:blip r:embed="rId22">
            <a:extLst>
              <a:ext uri="{28A0092B-C50C-407E-A947-70E740481C1C}">
                <a14:useLocalDpi xmlns:a14="http://schemas.microsoft.com/office/drawing/2010/main" val="0"/>
              </a:ext>
            </a:extLst>
          </a:blip>
          <a:srcRect/>
          <a:stretch>
            <a:fillRect/>
          </a:stretch>
        </p:blipFill>
        <p:spPr bwMode="auto">
          <a:xfrm>
            <a:off x="412878" y="1856995"/>
            <a:ext cx="2914650" cy="38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custDataLst>
              <p:tags r:id="rId11"/>
            </p:custDataLst>
          </p:nvPr>
        </p:nvPicPr>
        <p:blipFill>
          <a:blip r:embed="rId23">
            <a:extLst>
              <a:ext uri="{28A0092B-C50C-407E-A947-70E740481C1C}">
                <a14:useLocalDpi xmlns:a14="http://schemas.microsoft.com/office/drawing/2010/main" val="0"/>
              </a:ext>
            </a:extLst>
          </a:blip>
          <a:srcRect/>
          <a:stretch>
            <a:fillRect/>
          </a:stretch>
        </p:blipFill>
        <p:spPr bwMode="auto">
          <a:xfrm>
            <a:off x="1597921" y="2339925"/>
            <a:ext cx="1700213" cy="8258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custDataLst>
              <p:tags r:id="rId12"/>
            </p:custDataLst>
          </p:nvPr>
        </p:nvPicPr>
        <p:blipFill>
          <a:blip r:embed="rId24">
            <a:extLst>
              <a:ext uri="{28A0092B-C50C-407E-A947-70E740481C1C}">
                <a14:useLocalDpi xmlns:a14="http://schemas.microsoft.com/office/drawing/2010/main" val="0"/>
              </a:ext>
            </a:extLst>
          </a:blip>
          <a:srcRect/>
          <a:stretch>
            <a:fillRect/>
          </a:stretch>
        </p:blipFill>
        <p:spPr bwMode="auto">
          <a:xfrm>
            <a:off x="1589825" y="3298754"/>
            <a:ext cx="1708309" cy="566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39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1000"/>
                                        <p:tgtEl>
                                          <p:spTgt spid="4">
                                            <p:txEl>
                                              <p:pRg st="6" end="6"/>
                                            </p:txEl>
                                          </p:spTgt>
                                        </p:tgtEl>
                                      </p:cBhvr>
                                    </p:animEffect>
                                    <p:anim calcmode="lin" valueType="num">
                                      <p:cBhvr>
                                        <p:cTn id="5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078"/>
                                        </p:tgtEl>
                                        <p:attrNameLst>
                                          <p:attrName>style.visibility</p:attrName>
                                        </p:attrNameLst>
                                      </p:cBhvr>
                                      <p:to>
                                        <p:strVal val="visible"/>
                                      </p:to>
                                    </p:set>
                                    <p:animEffect transition="in" filter="fade">
                                      <p:cBhvr>
                                        <p:cTn id="57" dur="1000"/>
                                        <p:tgtEl>
                                          <p:spTgt spid="3078"/>
                                        </p:tgtEl>
                                      </p:cBhvr>
                                    </p:animEffect>
                                    <p:anim calcmode="lin" valueType="num">
                                      <p:cBhvr>
                                        <p:cTn id="58" dur="1000" fill="hold"/>
                                        <p:tgtEl>
                                          <p:spTgt spid="3078"/>
                                        </p:tgtEl>
                                        <p:attrNameLst>
                                          <p:attrName>ppt_x</p:attrName>
                                        </p:attrNameLst>
                                      </p:cBhvr>
                                      <p:tavLst>
                                        <p:tav tm="0">
                                          <p:val>
                                            <p:strVal val="#ppt_x"/>
                                          </p:val>
                                        </p:tav>
                                        <p:tav tm="100000">
                                          <p:val>
                                            <p:strVal val="#ppt_x"/>
                                          </p:val>
                                        </p:tav>
                                      </p:tavLst>
                                    </p:anim>
                                    <p:anim calcmode="lin" valueType="num">
                                      <p:cBhvr>
                                        <p:cTn id="59"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animEffect transition="in" filter="fade">
                                      <p:cBhvr>
                                        <p:cTn id="64" dur="1000"/>
                                        <p:tgtEl>
                                          <p:spTgt spid="4">
                                            <p:txEl>
                                              <p:pRg st="8" end="8"/>
                                            </p:txEl>
                                          </p:spTgt>
                                        </p:tgtEl>
                                      </p:cBhvr>
                                    </p:animEffect>
                                    <p:anim calcmode="lin" valueType="num">
                                      <p:cBhvr>
                                        <p:cTn id="6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8" end="8"/>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074"/>
                                        </p:tgtEl>
                                        <p:attrNameLst>
                                          <p:attrName>style.visibility</p:attrName>
                                        </p:attrNameLst>
                                      </p:cBhvr>
                                      <p:to>
                                        <p:strVal val="visible"/>
                                      </p:to>
                                    </p:set>
                                    <p:animEffect transition="in" filter="fade">
                                      <p:cBhvr>
                                        <p:cTn id="69" dur="1000"/>
                                        <p:tgtEl>
                                          <p:spTgt spid="3074"/>
                                        </p:tgtEl>
                                      </p:cBhvr>
                                    </p:animEffect>
                                    <p:anim calcmode="lin" valueType="num">
                                      <p:cBhvr>
                                        <p:cTn id="70" dur="1000" fill="hold"/>
                                        <p:tgtEl>
                                          <p:spTgt spid="3074"/>
                                        </p:tgtEl>
                                        <p:attrNameLst>
                                          <p:attrName>ppt_x</p:attrName>
                                        </p:attrNameLst>
                                      </p:cBhvr>
                                      <p:tavLst>
                                        <p:tav tm="0">
                                          <p:val>
                                            <p:strVal val="#ppt_x"/>
                                          </p:val>
                                        </p:tav>
                                        <p:tav tm="100000">
                                          <p:val>
                                            <p:strVal val="#ppt_x"/>
                                          </p:val>
                                        </p:tav>
                                      </p:tavLst>
                                    </p:anim>
                                    <p:anim calcmode="lin" valueType="num">
                                      <p:cBhvr>
                                        <p:cTn id="7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4">
                                            <p:txEl>
                                              <p:pRg st="10" end="10"/>
                                            </p:txEl>
                                          </p:spTgt>
                                        </p:tgtEl>
                                        <p:attrNameLst>
                                          <p:attrName>style.visibility</p:attrName>
                                        </p:attrNameLst>
                                      </p:cBhvr>
                                      <p:to>
                                        <p:strVal val="visible"/>
                                      </p:to>
                                    </p:set>
                                    <p:animEffect transition="in" filter="fade">
                                      <p:cBhvr>
                                        <p:cTn id="76" dur="1000"/>
                                        <p:tgtEl>
                                          <p:spTgt spid="4">
                                            <p:txEl>
                                              <p:pRg st="10" end="10"/>
                                            </p:txEl>
                                          </p:spTgt>
                                        </p:tgtEl>
                                      </p:cBhvr>
                                    </p:animEffect>
                                    <p:anim calcmode="lin" valueType="num">
                                      <p:cBhvr>
                                        <p:cTn id="7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8"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026"/>
                                        </p:tgtEl>
                                        <p:attrNameLst>
                                          <p:attrName>style.visibility</p:attrName>
                                        </p:attrNameLst>
                                      </p:cBhvr>
                                      <p:to>
                                        <p:strVal val="visible"/>
                                      </p:to>
                                    </p:set>
                                    <p:animEffect transition="in" filter="fade">
                                      <p:cBhvr>
                                        <p:cTn id="81" dur="1000"/>
                                        <p:tgtEl>
                                          <p:spTgt spid="1026"/>
                                        </p:tgtEl>
                                      </p:cBhvr>
                                    </p:animEffect>
                                    <p:anim calcmode="lin" valueType="num">
                                      <p:cBhvr>
                                        <p:cTn id="82" dur="1000" fill="hold"/>
                                        <p:tgtEl>
                                          <p:spTgt spid="1026"/>
                                        </p:tgtEl>
                                        <p:attrNameLst>
                                          <p:attrName>ppt_x</p:attrName>
                                        </p:attrNameLst>
                                      </p:cBhvr>
                                      <p:tavLst>
                                        <p:tav tm="0">
                                          <p:val>
                                            <p:strVal val="#ppt_x"/>
                                          </p:val>
                                        </p:tav>
                                        <p:tav tm="100000">
                                          <p:val>
                                            <p:strVal val="#ppt_x"/>
                                          </p:val>
                                        </p:tav>
                                      </p:tavLst>
                                    </p:anim>
                                    <p:anim calcmode="lin" valueType="num">
                                      <p:cBhvr>
                                        <p:cTn id="8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4">
                                            <p:txEl>
                                              <p:pRg st="11" end="11"/>
                                            </p:txEl>
                                          </p:spTgt>
                                        </p:tgtEl>
                                        <p:attrNameLst>
                                          <p:attrName>style.visibility</p:attrName>
                                        </p:attrNameLst>
                                      </p:cBhvr>
                                      <p:to>
                                        <p:strVal val="visible"/>
                                      </p:to>
                                    </p:set>
                                    <p:animEffect transition="in" filter="fade">
                                      <p:cBhvr>
                                        <p:cTn id="88" dur="1000"/>
                                        <p:tgtEl>
                                          <p:spTgt spid="4">
                                            <p:txEl>
                                              <p:pRg st="11" end="11"/>
                                            </p:txEl>
                                          </p:spTgt>
                                        </p:tgtEl>
                                      </p:cBhvr>
                                    </p:animEffect>
                                    <p:anim calcmode="lin" valueType="num">
                                      <p:cBhvr>
                                        <p:cTn id="89"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52400"/>
            <a:ext cx="8229600" cy="828328"/>
          </a:xfrm>
        </p:spPr>
        <p:txBody>
          <a:bodyPr>
            <a:normAutofit/>
          </a:bodyPr>
          <a:lstStyle/>
          <a:p>
            <a:pPr algn="ctr"/>
            <a:r>
              <a:rPr lang="fr-FR" sz="2900" dirty="0"/>
              <a:t>Annexe (hors conférence)</a:t>
            </a:r>
          </a:p>
        </p:txBody>
      </p:sp>
      <p:sp>
        <p:nvSpPr>
          <p:cNvPr id="4" name="Espace réservé du contenu 3"/>
          <p:cNvSpPr>
            <a:spLocks noGrp="1"/>
          </p:cNvSpPr>
          <p:nvPr>
            <p:ph sz="quarter" idx="1"/>
            <p:custDataLst>
              <p:tags r:id="rId2"/>
            </p:custDataLst>
          </p:nvPr>
        </p:nvSpPr>
        <p:spPr>
          <a:xfrm>
            <a:off x="457200" y="2492896"/>
            <a:ext cx="8229600" cy="954107"/>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a:t>Un modèle de « DS" : l’Obsolescence organisationnelle dans l’entreprise</a:t>
            </a:r>
          </a:p>
        </p:txBody>
      </p:sp>
      <p:sp>
        <p:nvSpPr>
          <p:cNvPr id="3" name="Espace réservé du numéro de diapositive 2"/>
          <p:cNvSpPr>
            <a:spLocks noGrp="1"/>
          </p:cNvSpPr>
          <p:nvPr>
            <p:ph type="sldNum" sz="quarter" idx="12"/>
            <p:custDataLst>
              <p:tags r:id="rId3"/>
            </p:custDataLst>
          </p:nvPr>
        </p:nvSpPr>
        <p:spPr/>
        <p:txBody>
          <a:bodyPr/>
          <a:lstStyle/>
          <a:p>
            <a:fld id="{D4B5ADC2-7248-4799-8E52-477E151C3EE9}" type="slidenum">
              <a:rPr lang="fr-FR" sz="1400" b="1" smtClean="0">
                <a:solidFill>
                  <a:srgbClr val="FFFFFF"/>
                </a:solidFill>
              </a:rPr>
              <a:pPr/>
              <a:t>35</a:t>
            </a:fld>
            <a:endParaRPr lang="fr-FR"/>
          </a:p>
        </p:txBody>
      </p:sp>
    </p:spTree>
    <p:extLst>
      <p:ext uri="{BB962C8B-B14F-4D97-AF65-F5344CB8AC3E}">
        <p14:creationId xmlns:p14="http://schemas.microsoft.com/office/powerpoint/2010/main" val="2421369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82433" y="1268760"/>
            <a:ext cx="4449551" cy="646331"/>
          </a:xfrm>
          <a:prstGeom prst="rect">
            <a:avLst/>
          </a:prstGeom>
          <a:noFill/>
        </p:spPr>
        <p:txBody>
          <a:bodyPr wrap="none" rtlCol="0">
            <a:spAutoFit/>
          </a:bodyPr>
          <a:lstStyle/>
          <a:p>
            <a:r>
              <a:rPr lang="fr-FR" b="1" u="sng" dirty="0"/>
              <a:t>La construction et les hypothèses du modèle.</a:t>
            </a:r>
          </a:p>
          <a:p>
            <a:r>
              <a:rPr lang="fr-FR" dirty="0"/>
              <a:t>Deux sous-systèmes interagissant entre eux :</a:t>
            </a:r>
          </a:p>
        </p:txBody>
      </p:sp>
      <p:sp>
        <p:nvSpPr>
          <p:cNvPr id="6" name="Rectangle à coins arrondis 5"/>
          <p:cNvSpPr/>
          <p:nvPr>
            <p:custDataLst>
              <p:tags r:id="rId2"/>
            </p:custDataLst>
          </p:nvPr>
        </p:nvSpPr>
        <p:spPr>
          <a:xfrm>
            <a:off x="1717034" y="2085053"/>
            <a:ext cx="2004121" cy="1483669"/>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Capacité</a:t>
            </a:r>
          </a:p>
          <a:p>
            <a:pPr algn="ctr"/>
            <a:r>
              <a:rPr lang="fr-FR" dirty="0"/>
              <a:t>Organisationnelle</a:t>
            </a:r>
          </a:p>
          <a:p>
            <a:pPr algn="ctr"/>
            <a:r>
              <a:rPr lang="fr-FR" dirty="0"/>
              <a:t>CO</a:t>
            </a:r>
          </a:p>
          <a:p>
            <a:pPr algn="ctr"/>
            <a:r>
              <a:rPr lang="fr-FR" sz="1400" dirty="0"/>
              <a:t>(diagramme causal)</a:t>
            </a:r>
          </a:p>
        </p:txBody>
      </p:sp>
      <p:sp>
        <p:nvSpPr>
          <p:cNvPr id="8" name="Rectangle à coins arrondis 7"/>
          <p:cNvSpPr/>
          <p:nvPr>
            <p:custDataLst>
              <p:tags r:id="rId3"/>
            </p:custDataLst>
          </p:nvPr>
        </p:nvSpPr>
        <p:spPr>
          <a:xfrm>
            <a:off x="5317435" y="2085053"/>
            <a:ext cx="2016224" cy="146406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t>Capacité</a:t>
            </a:r>
          </a:p>
          <a:p>
            <a:pPr algn="ctr"/>
            <a:r>
              <a:rPr lang="fr-FR" dirty="0"/>
              <a:t>Managériale</a:t>
            </a:r>
          </a:p>
          <a:p>
            <a:pPr algn="ctr"/>
            <a:r>
              <a:rPr lang="fr-FR" dirty="0"/>
              <a:t>CM</a:t>
            </a:r>
          </a:p>
          <a:p>
            <a:pPr algn="ctr"/>
            <a:r>
              <a:rPr lang="fr-FR" sz="1400" dirty="0"/>
              <a:t>(diagramme causal)</a:t>
            </a:r>
          </a:p>
        </p:txBody>
      </p:sp>
      <p:sp>
        <p:nvSpPr>
          <p:cNvPr id="13" name="Flèche droite 12"/>
          <p:cNvSpPr/>
          <p:nvPr>
            <p:custDataLst>
              <p:tags r:id="rId4"/>
            </p:custDataLst>
          </p:nvPr>
        </p:nvSpPr>
        <p:spPr>
          <a:xfrm>
            <a:off x="3812163" y="2156825"/>
            <a:ext cx="1440160" cy="360040"/>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gauche 13"/>
          <p:cNvSpPr/>
          <p:nvPr>
            <p:custDataLst>
              <p:tags r:id="rId5"/>
            </p:custDataLst>
          </p:nvPr>
        </p:nvSpPr>
        <p:spPr>
          <a:xfrm>
            <a:off x="3752934" y="3165174"/>
            <a:ext cx="1440160" cy="360040"/>
          </a:xfrm>
          <a:prstGeom prst="lef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5" name="ZoneTexte 14"/>
          <p:cNvSpPr txBox="1"/>
          <p:nvPr>
            <p:custDataLst>
              <p:tags r:id="rId6"/>
            </p:custDataLst>
          </p:nvPr>
        </p:nvSpPr>
        <p:spPr>
          <a:xfrm>
            <a:off x="3973304" y="2579270"/>
            <a:ext cx="1075551" cy="523220"/>
          </a:xfrm>
          <a:prstGeom prst="rect">
            <a:avLst/>
          </a:prstGeom>
          <a:noFill/>
        </p:spPr>
        <p:txBody>
          <a:bodyPr wrap="none" rtlCol="0">
            <a:spAutoFit/>
          </a:bodyPr>
          <a:lstStyle/>
          <a:p>
            <a:pPr algn="ctr"/>
            <a:r>
              <a:rPr lang="fr-FR" sz="1400" dirty="0"/>
              <a:t>Variables de</a:t>
            </a:r>
          </a:p>
          <a:p>
            <a:pPr algn="ctr"/>
            <a:r>
              <a:rPr lang="fr-FR" sz="1400" dirty="0"/>
              <a:t>liaison</a:t>
            </a:r>
          </a:p>
        </p:txBody>
      </p:sp>
      <p:sp>
        <p:nvSpPr>
          <p:cNvPr id="16" name="Rectangle 15"/>
          <p:cNvSpPr/>
          <p:nvPr>
            <p:custDataLst>
              <p:tags r:id="rId7"/>
            </p:custDataLst>
          </p:nvPr>
        </p:nvSpPr>
        <p:spPr>
          <a:xfrm>
            <a:off x="26842" y="5349113"/>
            <a:ext cx="8983487" cy="1200329"/>
          </a:xfrm>
          <a:prstGeom prst="rect">
            <a:avLst/>
          </a:prstGeom>
        </p:spPr>
        <p:txBody>
          <a:bodyPr wrap="square">
            <a:spAutoFit/>
          </a:bodyPr>
          <a:lstStyle/>
          <a:p>
            <a:pPr marL="285750" indent="-285750" algn="just">
              <a:buFont typeface="Arial" panose="020B0604020202020204" pitchFamily="34" charset="0"/>
              <a:buChar char="•"/>
            </a:pPr>
            <a:r>
              <a:rPr lang="fr-FR" dirty="0"/>
              <a:t>La dynamique des systèmes s’appuie sur un formalisme mathématique relativement simple basé sur un ensemble d’équations aux différences finies peut s’écrire sous la forme canonique suivante :			        où f(</a:t>
            </a:r>
            <a:r>
              <a:rPr lang="fr-FR" dirty="0" err="1"/>
              <a:t>t,x</a:t>
            </a:r>
            <a:r>
              <a:rPr lang="fr-FR" dirty="0"/>
              <a:t>(t),a) est une fonction de transition (état - flux) qui décrit comment le système change au temps t.</a:t>
            </a:r>
          </a:p>
        </p:txBody>
      </p:sp>
      <p:pic>
        <p:nvPicPr>
          <p:cNvPr id="18" name="Image 17"/>
          <p:cNvPicPr/>
          <p:nvPr>
            <p:custDataLst>
              <p:tags r:id="rId8"/>
            </p:custDataLst>
          </p:nvPr>
        </p:nvPicPr>
        <p:blipFill>
          <a:blip r:embed="rId15">
            <a:extLst>
              <a:ext uri="{BEBA8EAE-BF5A-486C-A8C5-ECC9F3942E4B}">
                <a14:imgProps xmlns:a14="http://schemas.microsoft.com/office/drawing/2010/main">
                  <a14:imgLayer r:embed="rId16">
                    <a14:imgEffect>
                      <a14:brightnessContrast contrast="-40000"/>
                    </a14:imgEffect>
                  </a14:imgLayer>
                </a14:imgProps>
              </a:ext>
            </a:extLst>
          </a:blip>
          <a:stretch>
            <a:fillRect/>
          </a:stretch>
        </p:blipFill>
        <p:spPr>
          <a:xfrm>
            <a:off x="2483769" y="5949280"/>
            <a:ext cx="2527020" cy="237456"/>
          </a:xfrm>
          <a:prstGeom prst="rect">
            <a:avLst/>
          </a:prstGeom>
        </p:spPr>
      </p:pic>
      <p:sp>
        <p:nvSpPr>
          <p:cNvPr id="5" name="Rectangle 4"/>
          <p:cNvSpPr/>
          <p:nvPr>
            <p:custDataLst>
              <p:tags r:id="rId9"/>
            </p:custDataLst>
          </p:nvPr>
        </p:nvSpPr>
        <p:spPr>
          <a:xfrm>
            <a:off x="55591" y="3838452"/>
            <a:ext cx="8954738" cy="1477328"/>
          </a:xfrm>
          <a:prstGeom prst="rect">
            <a:avLst/>
          </a:prstGeom>
        </p:spPr>
        <p:txBody>
          <a:bodyPr wrap="square">
            <a:spAutoFit/>
          </a:bodyPr>
          <a:lstStyle/>
          <a:p>
            <a:pPr marL="285750" indent="-285750" algn="just">
              <a:buFont typeface="Arial" panose="020B0604020202020204" pitchFamily="34" charset="0"/>
              <a:buChar char="•"/>
            </a:pPr>
            <a:r>
              <a:rPr lang="fr-FR" dirty="0"/>
              <a:t>Dans chaque sous-système, on construit le diagramme causal mettant en évidence des boucles de rétroaction structurelle ou « feed-back » puis on élabore un diagramme dynamique qui distingue les flux des états. On introduit les délais et les retards générés par les décalages entre les résultats, les informations collectées sur ceux-ci, les décisions et les actions engrangées. </a:t>
            </a:r>
          </a:p>
        </p:txBody>
      </p:sp>
      <p:sp>
        <p:nvSpPr>
          <p:cNvPr id="17" name="Rectangle 16"/>
          <p:cNvSpPr/>
          <p:nvPr>
            <p:custDataLst>
              <p:tags r:id="rId10"/>
            </p:custDataLst>
          </p:nvPr>
        </p:nvSpPr>
        <p:spPr>
          <a:xfrm>
            <a:off x="1692424" y="88054"/>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modèle de « DS" : l’Obsolescence organisationnelle dans l’entreprise</a:t>
            </a:r>
          </a:p>
        </p:txBody>
      </p:sp>
      <p:sp>
        <p:nvSpPr>
          <p:cNvPr id="7" name="Espace réservé du numéro de diapositive 6"/>
          <p:cNvSpPr>
            <a:spLocks noGrp="1"/>
          </p:cNvSpPr>
          <p:nvPr>
            <p:ph type="sldNum" sz="quarter" idx="12"/>
            <p:custDataLst>
              <p:tags r:id="rId11"/>
            </p:custDataLst>
          </p:nvPr>
        </p:nvSpPr>
        <p:spPr/>
        <p:txBody>
          <a:bodyPr/>
          <a:lstStyle/>
          <a:p>
            <a:fld id="{D4B5ADC2-7248-4799-8E52-477E151C3EE9}" type="slidenum">
              <a:rPr lang="fr-FR" sz="1400" b="1" smtClean="0">
                <a:solidFill>
                  <a:srgbClr val="FFFFFF"/>
                </a:solidFill>
              </a:rPr>
              <a:pPr/>
              <a:t>36</a:t>
            </a:fld>
            <a:endParaRPr lang="fr-FR"/>
          </a:p>
        </p:txBody>
      </p:sp>
      <p:sp>
        <p:nvSpPr>
          <p:cNvPr id="2" name="ZoneTexte 1"/>
          <p:cNvSpPr txBox="1"/>
          <p:nvPr>
            <p:custDataLst>
              <p:tags r:id="rId12"/>
            </p:custDataLst>
          </p:nvPr>
        </p:nvSpPr>
        <p:spPr>
          <a:xfrm>
            <a:off x="100672" y="2518843"/>
            <a:ext cx="1423788" cy="646331"/>
          </a:xfrm>
          <a:prstGeom prst="rect">
            <a:avLst/>
          </a:prstGeom>
          <a:noFill/>
        </p:spPr>
        <p:txBody>
          <a:bodyPr wrap="none" rtlCol="0">
            <a:spAutoFit/>
          </a:bodyPr>
          <a:lstStyle/>
          <a:p>
            <a:pPr algn="ctr"/>
            <a:r>
              <a:rPr lang="fr-FR" dirty="0"/>
              <a:t>Actions dans</a:t>
            </a:r>
          </a:p>
          <a:p>
            <a:pPr algn="ctr"/>
            <a:r>
              <a:rPr lang="fr-FR" dirty="0"/>
              <a:t>l’organisation</a:t>
            </a:r>
          </a:p>
        </p:txBody>
      </p:sp>
      <p:sp>
        <p:nvSpPr>
          <p:cNvPr id="19" name="ZoneTexte 18"/>
          <p:cNvSpPr txBox="1"/>
          <p:nvPr>
            <p:custDataLst>
              <p:tags r:id="rId13"/>
            </p:custDataLst>
          </p:nvPr>
        </p:nvSpPr>
        <p:spPr>
          <a:xfrm>
            <a:off x="7351092" y="2456159"/>
            <a:ext cx="1659237" cy="646331"/>
          </a:xfrm>
          <a:prstGeom prst="rect">
            <a:avLst/>
          </a:prstGeom>
          <a:noFill/>
        </p:spPr>
        <p:txBody>
          <a:bodyPr wrap="none" rtlCol="0">
            <a:spAutoFit/>
          </a:bodyPr>
          <a:lstStyle/>
          <a:p>
            <a:pPr algn="ctr"/>
            <a:r>
              <a:rPr lang="fr-FR" dirty="0"/>
              <a:t>Comportement</a:t>
            </a:r>
          </a:p>
          <a:p>
            <a:pPr algn="ctr"/>
            <a:r>
              <a:rPr lang="fr-FR" dirty="0"/>
              <a:t>Aspect cognitif</a:t>
            </a:r>
          </a:p>
        </p:txBody>
      </p:sp>
    </p:spTree>
    <p:extLst>
      <p:ext uri="{BB962C8B-B14F-4D97-AF65-F5344CB8AC3E}">
        <p14:creationId xmlns:p14="http://schemas.microsoft.com/office/powerpoint/2010/main" val="238022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4" grpId="0" animBg="1"/>
      <p:bldP spid="15" grpId="0"/>
      <p:bldP spid="16"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1692424" y="189654"/>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modèle de « DS" : l’Obsolescence organisationnelle dans l’entreprise</a:t>
            </a:r>
          </a:p>
        </p:txBody>
      </p:sp>
      <p:sp>
        <p:nvSpPr>
          <p:cNvPr id="6" name="Rectangle à coins arrondis 5"/>
          <p:cNvSpPr/>
          <p:nvPr>
            <p:custDataLst>
              <p:tags r:id="rId2"/>
            </p:custDataLst>
          </p:nvPr>
        </p:nvSpPr>
        <p:spPr>
          <a:xfrm>
            <a:off x="251520" y="1412776"/>
            <a:ext cx="4104456" cy="29523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effectLst>
                <a:outerShdw blurRad="50800" dist="38100" dir="2700000" algn="tl" rotWithShape="0">
                  <a:prstClr val="black">
                    <a:alpha val="40000"/>
                  </a:prstClr>
                </a:outerShdw>
              </a:effectLst>
            </a:endParaRPr>
          </a:p>
        </p:txBody>
      </p:sp>
      <p:sp>
        <p:nvSpPr>
          <p:cNvPr id="7" name="Rectangle à coins arrondis 6"/>
          <p:cNvSpPr/>
          <p:nvPr>
            <p:custDataLst>
              <p:tags r:id="rId3"/>
            </p:custDataLst>
          </p:nvPr>
        </p:nvSpPr>
        <p:spPr>
          <a:xfrm>
            <a:off x="4788768" y="3573016"/>
            <a:ext cx="4104456" cy="29523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sp>
        <p:nvSpPr>
          <p:cNvPr id="8" name="ZoneTexte 7"/>
          <p:cNvSpPr txBox="1"/>
          <p:nvPr>
            <p:custDataLst>
              <p:tags r:id="rId4"/>
            </p:custDataLst>
          </p:nvPr>
        </p:nvSpPr>
        <p:spPr>
          <a:xfrm>
            <a:off x="3635896" y="1412776"/>
            <a:ext cx="520079" cy="369332"/>
          </a:xfrm>
          <a:prstGeom prst="rect">
            <a:avLst/>
          </a:prstGeom>
          <a:noFill/>
        </p:spPr>
        <p:txBody>
          <a:bodyPr wrap="none" rtlCol="0">
            <a:spAutoFit/>
          </a:bodyPr>
          <a:lstStyle/>
          <a:p>
            <a:r>
              <a:rPr lang="fr-FR" b="1" dirty="0"/>
              <a:t>C.O</a:t>
            </a:r>
          </a:p>
        </p:txBody>
      </p:sp>
      <p:sp>
        <p:nvSpPr>
          <p:cNvPr id="10" name="ZoneTexte 9"/>
          <p:cNvSpPr txBox="1"/>
          <p:nvPr>
            <p:custDataLst>
              <p:tags r:id="rId5"/>
            </p:custDataLst>
          </p:nvPr>
        </p:nvSpPr>
        <p:spPr>
          <a:xfrm>
            <a:off x="8172400" y="3717032"/>
            <a:ext cx="569387" cy="369332"/>
          </a:xfrm>
          <a:prstGeom prst="rect">
            <a:avLst/>
          </a:prstGeom>
          <a:noFill/>
        </p:spPr>
        <p:txBody>
          <a:bodyPr wrap="none" rtlCol="0">
            <a:spAutoFit/>
          </a:bodyPr>
          <a:lstStyle/>
          <a:p>
            <a:r>
              <a:rPr lang="fr-FR" b="1" dirty="0"/>
              <a:t>C.M</a:t>
            </a:r>
          </a:p>
        </p:txBody>
      </p:sp>
      <p:sp>
        <p:nvSpPr>
          <p:cNvPr id="12" name="ZoneTexte 11"/>
          <p:cNvSpPr txBox="1"/>
          <p:nvPr>
            <p:custDataLst>
              <p:tags r:id="rId6"/>
            </p:custDataLst>
          </p:nvPr>
        </p:nvSpPr>
        <p:spPr>
          <a:xfrm>
            <a:off x="7355638" y="4261364"/>
            <a:ext cx="1101455" cy="461665"/>
          </a:xfrm>
          <a:prstGeom prst="rect">
            <a:avLst/>
          </a:prstGeom>
          <a:noFill/>
        </p:spPr>
        <p:txBody>
          <a:bodyPr wrap="none" rtlCol="0">
            <a:spAutoFit/>
          </a:bodyPr>
          <a:lstStyle/>
          <a:p>
            <a:pPr algn="ctr"/>
            <a:r>
              <a:rPr lang="fr-FR" sz="1200" dirty="0"/>
              <a:t>Rétention</a:t>
            </a:r>
          </a:p>
          <a:p>
            <a:pPr algn="ctr"/>
            <a:r>
              <a:rPr lang="fr-FR" sz="1200" dirty="0"/>
              <a:t>d’informations</a:t>
            </a:r>
          </a:p>
        </p:txBody>
      </p:sp>
      <p:sp>
        <p:nvSpPr>
          <p:cNvPr id="13" name="ZoneTexte 12"/>
          <p:cNvSpPr txBox="1"/>
          <p:nvPr>
            <p:custDataLst>
              <p:tags r:id="rId7"/>
            </p:custDataLst>
          </p:nvPr>
        </p:nvSpPr>
        <p:spPr>
          <a:xfrm>
            <a:off x="2896176" y="1783325"/>
            <a:ext cx="1261884" cy="461665"/>
          </a:xfrm>
          <a:prstGeom prst="rect">
            <a:avLst/>
          </a:prstGeom>
          <a:noFill/>
        </p:spPr>
        <p:txBody>
          <a:bodyPr wrap="none" rtlCol="0">
            <a:spAutoFit/>
          </a:bodyPr>
          <a:lstStyle/>
          <a:p>
            <a:pPr algn="ctr"/>
            <a:r>
              <a:rPr lang="fr-FR" sz="1200" dirty="0"/>
              <a:t>Synergie</a:t>
            </a:r>
          </a:p>
          <a:p>
            <a:pPr algn="ctr"/>
            <a:r>
              <a:rPr lang="fr-FR" sz="1200" dirty="0"/>
              <a:t>organisationnelle</a:t>
            </a:r>
          </a:p>
        </p:txBody>
      </p:sp>
      <p:sp>
        <p:nvSpPr>
          <p:cNvPr id="14" name="ZoneTexte 13"/>
          <p:cNvSpPr txBox="1"/>
          <p:nvPr>
            <p:custDataLst>
              <p:tags r:id="rId8"/>
            </p:custDataLst>
          </p:nvPr>
        </p:nvSpPr>
        <p:spPr>
          <a:xfrm>
            <a:off x="2804259" y="2744860"/>
            <a:ext cx="1322799" cy="461665"/>
          </a:xfrm>
          <a:prstGeom prst="rect">
            <a:avLst/>
          </a:prstGeom>
          <a:noFill/>
        </p:spPr>
        <p:txBody>
          <a:bodyPr wrap="none" rtlCol="0">
            <a:spAutoFit/>
          </a:bodyPr>
          <a:lstStyle/>
          <a:p>
            <a:pPr algn="ctr"/>
            <a:r>
              <a:rPr lang="fr-FR" sz="1200" dirty="0"/>
              <a:t>Routines</a:t>
            </a:r>
          </a:p>
          <a:p>
            <a:pPr algn="ctr"/>
            <a:r>
              <a:rPr lang="fr-FR" sz="1200" dirty="0"/>
              <a:t>organisationnelles</a:t>
            </a:r>
          </a:p>
        </p:txBody>
      </p:sp>
      <p:sp>
        <p:nvSpPr>
          <p:cNvPr id="15" name="ZoneTexte 14"/>
          <p:cNvSpPr txBox="1"/>
          <p:nvPr>
            <p:custDataLst>
              <p:tags r:id="rId9"/>
            </p:custDataLst>
          </p:nvPr>
        </p:nvSpPr>
        <p:spPr>
          <a:xfrm>
            <a:off x="4957342" y="3909610"/>
            <a:ext cx="1103893" cy="461665"/>
          </a:xfrm>
          <a:prstGeom prst="rect">
            <a:avLst/>
          </a:prstGeom>
          <a:noFill/>
        </p:spPr>
        <p:txBody>
          <a:bodyPr wrap="none" rtlCol="0">
            <a:spAutoFit/>
          </a:bodyPr>
          <a:lstStyle/>
          <a:p>
            <a:pPr algn="ctr"/>
            <a:r>
              <a:rPr lang="fr-FR" sz="1200" dirty="0"/>
              <a:t>Identification</a:t>
            </a:r>
          </a:p>
          <a:p>
            <a:pPr algn="ctr"/>
            <a:r>
              <a:rPr lang="fr-FR" sz="1200" dirty="0"/>
              <a:t>des problèmes</a:t>
            </a:r>
          </a:p>
        </p:txBody>
      </p:sp>
      <p:sp>
        <p:nvSpPr>
          <p:cNvPr id="16" name="ZoneTexte 15"/>
          <p:cNvSpPr txBox="1"/>
          <p:nvPr>
            <p:custDataLst>
              <p:tags r:id="rId10"/>
            </p:custDataLst>
          </p:nvPr>
        </p:nvSpPr>
        <p:spPr>
          <a:xfrm>
            <a:off x="5132646" y="4696348"/>
            <a:ext cx="753283" cy="461665"/>
          </a:xfrm>
          <a:prstGeom prst="rect">
            <a:avLst/>
          </a:prstGeom>
          <a:noFill/>
        </p:spPr>
        <p:txBody>
          <a:bodyPr wrap="none" rtlCol="0">
            <a:spAutoFit/>
          </a:bodyPr>
          <a:lstStyle/>
          <a:p>
            <a:pPr algn="ctr"/>
            <a:r>
              <a:rPr lang="fr-FR" sz="1200" dirty="0"/>
              <a:t>Écart sur</a:t>
            </a:r>
          </a:p>
          <a:p>
            <a:pPr algn="ctr"/>
            <a:r>
              <a:rPr lang="fr-FR" sz="1200" dirty="0"/>
              <a:t>réponses</a:t>
            </a:r>
          </a:p>
        </p:txBody>
      </p:sp>
      <p:sp>
        <p:nvSpPr>
          <p:cNvPr id="17" name="ZoneTexte 16"/>
          <p:cNvSpPr txBox="1"/>
          <p:nvPr>
            <p:custDataLst>
              <p:tags r:id="rId11"/>
            </p:custDataLst>
          </p:nvPr>
        </p:nvSpPr>
        <p:spPr>
          <a:xfrm>
            <a:off x="6428104" y="4696348"/>
            <a:ext cx="1297215" cy="646331"/>
          </a:xfrm>
          <a:prstGeom prst="rect">
            <a:avLst/>
          </a:prstGeom>
          <a:noFill/>
        </p:spPr>
        <p:txBody>
          <a:bodyPr wrap="none" rtlCol="0">
            <a:spAutoFit/>
          </a:bodyPr>
          <a:lstStyle/>
          <a:p>
            <a:pPr algn="ctr"/>
            <a:r>
              <a:rPr lang="fr-FR" sz="1200" dirty="0"/>
              <a:t>Réponses</a:t>
            </a:r>
          </a:p>
          <a:p>
            <a:pPr algn="ctr"/>
            <a:r>
              <a:rPr lang="fr-FR" sz="1200" dirty="0"/>
              <a:t>réinterprétées</a:t>
            </a:r>
          </a:p>
          <a:p>
            <a:pPr algn="ctr"/>
            <a:r>
              <a:rPr lang="fr-FR" sz="1200" dirty="0"/>
              <a:t>Justifiant décision</a:t>
            </a:r>
          </a:p>
        </p:txBody>
      </p:sp>
      <p:sp>
        <p:nvSpPr>
          <p:cNvPr id="18" name="ZoneTexte 17"/>
          <p:cNvSpPr txBox="1"/>
          <p:nvPr>
            <p:custDataLst>
              <p:tags r:id="rId12"/>
            </p:custDataLst>
          </p:nvPr>
        </p:nvSpPr>
        <p:spPr>
          <a:xfrm>
            <a:off x="6561691" y="5962329"/>
            <a:ext cx="1114792" cy="461665"/>
          </a:xfrm>
          <a:prstGeom prst="rect">
            <a:avLst/>
          </a:prstGeom>
          <a:noFill/>
        </p:spPr>
        <p:txBody>
          <a:bodyPr wrap="none" rtlCol="0">
            <a:spAutoFit/>
          </a:bodyPr>
          <a:lstStyle/>
          <a:p>
            <a:pPr algn="ctr"/>
            <a:r>
              <a:rPr lang="fr-FR" sz="1200" dirty="0"/>
              <a:t>Rationalisation</a:t>
            </a:r>
          </a:p>
          <a:p>
            <a:pPr algn="ctr"/>
            <a:r>
              <a:rPr lang="fr-FR" sz="1200" dirty="0"/>
              <a:t>des réponses</a:t>
            </a:r>
          </a:p>
        </p:txBody>
      </p:sp>
      <p:sp>
        <p:nvSpPr>
          <p:cNvPr id="19" name="ZoneTexte 18"/>
          <p:cNvSpPr txBox="1"/>
          <p:nvPr>
            <p:custDataLst>
              <p:tags r:id="rId13"/>
            </p:custDataLst>
          </p:nvPr>
        </p:nvSpPr>
        <p:spPr>
          <a:xfrm>
            <a:off x="4873921" y="5410585"/>
            <a:ext cx="1012008" cy="461665"/>
          </a:xfrm>
          <a:prstGeom prst="rect">
            <a:avLst/>
          </a:prstGeom>
          <a:noFill/>
        </p:spPr>
        <p:txBody>
          <a:bodyPr wrap="none" rtlCol="0">
            <a:spAutoFit/>
          </a:bodyPr>
          <a:lstStyle/>
          <a:p>
            <a:pPr algn="ctr"/>
            <a:r>
              <a:rPr lang="fr-FR" sz="1200" dirty="0"/>
              <a:t>Degré de</a:t>
            </a:r>
          </a:p>
          <a:p>
            <a:pPr algn="ctr"/>
            <a:r>
              <a:rPr lang="fr-FR" sz="1200" dirty="0"/>
              <a:t>formalisation</a:t>
            </a:r>
          </a:p>
        </p:txBody>
      </p:sp>
      <p:sp>
        <p:nvSpPr>
          <p:cNvPr id="20" name="ZoneTexte 19"/>
          <p:cNvSpPr txBox="1"/>
          <p:nvPr>
            <p:custDataLst>
              <p:tags r:id="rId14"/>
            </p:custDataLst>
          </p:nvPr>
        </p:nvSpPr>
        <p:spPr>
          <a:xfrm>
            <a:off x="1198262" y="1762784"/>
            <a:ext cx="1184940" cy="461665"/>
          </a:xfrm>
          <a:prstGeom prst="rect">
            <a:avLst/>
          </a:prstGeom>
          <a:noFill/>
        </p:spPr>
        <p:txBody>
          <a:bodyPr wrap="none" rtlCol="0">
            <a:spAutoFit/>
          </a:bodyPr>
          <a:lstStyle/>
          <a:p>
            <a:pPr algn="ctr"/>
            <a:r>
              <a:rPr lang="fr-FR" sz="1200" dirty="0"/>
              <a:t>Apprentissage</a:t>
            </a:r>
          </a:p>
          <a:p>
            <a:pPr algn="ctr"/>
            <a:r>
              <a:rPr lang="fr-FR" sz="1200" dirty="0"/>
              <a:t>organisationnel</a:t>
            </a:r>
          </a:p>
        </p:txBody>
      </p:sp>
      <p:sp>
        <p:nvSpPr>
          <p:cNvPr id="21" name="ZoneTexte 20"/>
          <p:cNvSpPr txBox="1"/>
          <p:nvPr>
            <p:custDataLst>
              <p:tags r:id="rId15"/>
            </p:custDataLst>
          </p:nvPr>
        </p:nvSpPr>
        <p:spPr>
          <a:xfrm>
            <a:off x="1499850" y="3086264"/>
            <a:ext cx="1322799" cy="461665"/>
          </a:xfrm>
          <a:prstGeom prst="rect">
            <a:avLst/>
          </a:prstGeom>
          <a:noFill/>
        </p:spPr>
        <p:txBody>
          <a:bodyPr wrap="none" rtlCol="0">
            <a:spAutoFit/>
          </a:bodyPr>
          <a:lstStyle/>
          <a:p>
            <a:pPr algn="ctr"/>
            <a:r>
              <a:rPr lang="fr-FR" sz="1200" dirty="0"/>
              <a:t>Compétences</a:t>
            </a:r>
          </a:p>
          <a:p>
            <a:pPr algn="ctr"/>
            <a:r>
              <a:rPr lang="fr-FR" sz="1200" dirty="0"/>
              <a:t>organisationnelles</a:t>
            </a:r>
          </a:p>
        </p:txBody>
      </p:sp>
      <p:sp>
        <p:nvSpPr>
          <p:cNvPr id="22" name="ZoneTexte 21"/>
          <p:cNvSpPr txBox="1"/>
          <p:nvPr>
            <p:custDataLst>
              <p:tags r:id="rId16"/>
            </p:custDataLst>
          </p:nvPr>
        </p:nvSpPr>
        <p:spPr>
          <a:xfrm>
            <a:off x="1003246" y="3698049"/>
            <a:ext cx="1184940" cy="461665"/>
          </a:xfrm>
          <a:prstGeom prst="rect">
            <a:avLst/>
          </a:prstGeom>
          <a:noFill/>
        </p:spPr>
        <p:txBody>
          <a:bodyPr wrap="none" rtlCol="0">
            <a:spAutoFit/>
          </a:bodyPr>
          <a:lstStyle/>
          <a:p>
            <a:pPr algn="ctr"/>
            <a:r>
              <a:rPr lang="fr-FR" sz="1200" dirty="0"/>
              <a:t>Comportement</a:t>
            </a:r>
          </a:p>
          <a:p>
            <a:pPr algn="ctr"/>
            <a:r>
              <a:rPr lang="fr-FR" sz="1200" dirty="0"/>
              <a:t>organisationnel</a:t>
            </a:r>
          </a:p>
        </p:txBody>
      </p:sp>
      <p:sp>
        <p:nvSpPr>
          <p:cNvPr id="23" name="ZoneTexte 22"/>
          <p:cNvSpPr txBox="1"/>
          <p:nvPr>
            <p:custDataLst>
              <p:tags r:id="rId17"/>
            </p:custDataLst>
          </p:nvPr>
        </p:nvSpPr>
        <p:spPr>
          <a:xfrm>
            <a:off x="251520" y="2935106"/>
            <a:ext cx="788486" cy="276999"/>
          </a:xfrm>
          <a:prstGeom prst="rect">
            <a:avLst/>
          </a:prstGeom>
          <a:noFill/>
        </p:spPr>
        <p:txBody>
          <a:bodyPr wrap="none" rtlCol="0">
            <a:spAutoFit/>
          </a:bodyPr>
          <a:lstStyle/>
          <a:p>
            <a:pPr algn="ctr"/>
            <a:r>
              <a:rPr lang="fr-FR" sz="1200" dirty="0"/>
              <a:t>Turn-over</a:t>
            </a:r>
          </a:p>
        </p:txBody>
      </p:sp>
      <p:cxnSp>
        <p:nvCxnSpPr>
          <p:cNvPr id="25" name="Connecteur en arc 24"/>
          <p:cNvCxnSpPr>
            <a:stCxn id="13" idx="2"/>
            <a:endCxn id="14" idx="0"/>
          </p:cNvCxnSpPr>
          <p:nvPr>
            <p:custDataLst>
              <p:tags r:id="rId18"/>
            </p:custDataLst>
          </p:nvPr>
        </p:nvCxnSpPr>
        <p:spPr>
          <a:xfrm rot="5400000">
            <a:off x="3246454" y="2464196"/>
            <a:ext cx="499870" cy="61459"/>
          </a:xfrm>
          <a:prstGeom prst="curvedConnector3">
            <a:avLst/>
          </a:prstGeom>
          <a:ln>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onnecteur en arc 32"/>
          <p:cNvCxnSpPr>
            <a:stCxn id="18" idx="3"/>
            <a:endCxn id="12" idx="3"/>
          </p:cNvCxnSpPr>
          <p:nvPr>
            <p:custDataLst>
              <p:tags r:id="rId19"/>
            </p:custDataLst>
          </p:nvPr>
        </p:nvCxnSpPr>
        <p:spPr>
          <a:xfrm flipV="1">
            <a:off x="7676483" y="4492197"/>
            <a:ext cx="780610" cy="1700965"/>
          </a:xfrm>
          <a:prstGeom prst="curvedConnector3">
            <a:avLst>
              <a:gd name="adj1" fmla="val 129285"/>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5" name="Connecteur en arc 44"/>
          <p:cNvCxnSpPr>
            <a:stCxn id="13" idx="0"/>
            <a:endCxn id="20" idx="0"/>
          </p:cNvCxnSpPr>
          <p:nvPr>
            <p:custDataLst>
              <p:tags r:id="rId20"/>
            </p:custDataLst>
          </p:nvPr>
        </p:nvCxnSpPr>
        <p:spPr>
          <a:xfrm rot="16200000" flipV="1">
            <a:off x="2648655" y="904862"/>
            <a:ext cx="20541" cy="1736386"/>
          </a:xfrm>
          <a:prstGeom prst="curvedConnector3">
            <a:avLst>
              <a:gd name="adj1" fmla="val 1212896"/>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4" name="Connecteur en arc 53"/>
          <p:cNvCxnSpPr>
            <a:stCxn id="23" idx="0"/>
            <a:endCxn id="20" idx="1"/>
          </p:cNvCxnSpPr>
          <p:nvPr>
            <p:custDataLst>
              <p:tags r:id="rId21"/>
            </p:custDataLst>
          </p:nvPr>
        </p:nvCxnSpPr>
        <p:spPr>
          <a:xfrm rot="5400000" flipH="1" flipV="1">
            <a:off x="451268" y="2188113"/>
            <a:ext cx="941489" cy="552499"/>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Connecteur en arc 58"/>
          <p:cNvCxnSpPr>
            <a:stCxn id="20" idx="1"/>
            <a:endCxn id="21" idx="1"/>
          </p:cNvCxnSpPr>
          <p:nvPr>
            <p:custDataLst>
              <p:tags r:id="rId22"/>
            </p:custDataLst>
          </p:nvPr>
        </p:nvCxnSpPr>
        <p:spPr>
          <a:xfrm rot="10800000" flipH="1" flipV="1">
            <a:off x="1198262" y="1993617"/>
            <a:ext cx="301588" cy="1323480"/>
          </a:xfrm>
          <a:prstGeom prst="curvedConnector3">
            <a:avLst>
              <a:gd name="adj1" fmla="val -75799"/>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 name="Connecteur en arc 2"/>
          <p:cNvCxnSpPr>
            <a:stCxn id="14" idx="1"/>
            <a:endCxn id="20" idx="2"/>
          </p:cNvCxnSpPr>
          <p:nvPr>
            <p:custDataLst>
              <p:tags r:id="rId23"/>
            </p:custDataLst>
          </p:nvPr>
        </p:nvCxnSpPr>
        <p:spPr>
          <a:xfrm rot="10800000">
            <a:off x="1790733" y="2224449"/>
            <a:ext cx="1013527" cy="751244"/>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8" name="Connecteur en arc 27"/>
          <p:cNvCxnSpPr>
            <a:stCxn id="22" idx="1"/>
            <a:endCxn id="23" idx="2"/>
          </p:cNvCxnSpPr>
          <p:nvPr>
            <p:custDataLst>
              <p:tags r:id="rId24"/>
            </p:custDataLst>
          </p:nvPr>
        </p:nvCxnSpPr>
        <p:spPr>
          <a:xfrm rot="10800000">
            <a:off x="645764" y="3212106"/>
            <a:ext cx="357483" cy="716777"/>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eur en arc 31"/>
          <p:cNvCxnSpPr>
            <a:stCxn id="21" idx="2"/>
            <a:endCxn id="15" idx="1"/>
          </p:cNvCxnSpPr>
          <p:nvPr>
            <p:custDataLst>
              <p:tags r:id="rId25"/>
            </p:custDataLst>
          </p:nvPr>
        </p:nvCxnSpPr>
        <p:spPr>
          <a:xfrm rot="16200000" flipH="1">
            <a:off x="3263039" y="2446140"/>
            <a:ext cx="592514" cy="2796092"/>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8" name="Connecteur en arc 37"/>
          <p:cNvCxnSpPr/>
          <p:nvPr>
            <p:custDataLst>
              <p:tags r:id="rId26"/>
            </p:custDataLst>
          </p:nvPr>
        </p:nvCxnSpPr>
        <p:spPr>
          <a:xfrm rot="10800000">
            <a:off x="1692425" y="4086364"/>
            <a:ext cx="4869267" cy="2158481"/>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ZoneTexte 42"/>
          <p:cNvSpPr txBox="1"/>
          <p:nvPr>
            <p:custDataLst>
              <p:tags r:id="rId27"/>
            </p:custDataLst>
          </p:nvPr>
        </p:nvSpPr>
        <p:spPr>
          <a:xfrm>
            <a:off x="6321525" y="5467546"/>
            <a:ext cx="989502" cy="276999"/>
          </a:xfrm>
          <a:prstGeom prst="rect">
            <a:avLst/>
          </a:prstGeom>
          <a:noFill/>
        </p:spPr>
        <p:txBody>
          <a:bodyPr wrap="none" rtlCol="0">
            <a:spAutoFit/>
          </a:bodyPr>
          <a:lstStyle/>
          <a:p>
            <a:pPr algn="ctr"/>
            <a:r>
              <a:rPr lang="fr-FR" sz="1200" dirty="0"/>
              <a:t>Performance</a:t>
            </a:r>
          </a:p>
        </p:txBody>
      </p:sp>
      <p:cxnSp>
        <p:nvCxnSpPr>
          <p:cNvPr id="44" name="Connecteur en arc 43"/>
          <p:cNvCxnSpPr>
            <a:endCxn id="19" idx="2"/>
          </p:cNvCxnSpPr>
          <p:nvPr>
            <p:custDataLst>
              <p:tags r:id="rId28"/>
            </p:custDataLst>
          </p:nvPr>
        </p:nvCxnSpPr>
        <p:spPr>
          <a:xfrm rot="10800000">
            <a:off x="5379925" y="5872251"/>
            <a:ext cx="1340188" cy="307863"/>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9" name="Connecteur en arc 48"/>
          <p:cNvCxnSpPr/>
          <p:nvPr>
            <p:custDataLst>
              <p:tags r:id="rId29"/>
            </p:custDataLst>
          </p:nvPr>
        </p:nvCxnSpPr>
        <p:spPr>
          <a:xfrm rot="5400000">
            <a:off x="2409125" y="2909695"/>
            <a:ext cx="722357" cy="1277473"/>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Connecteur en arc 52"/>
          <p:cNvCxnSpPr>
            <a:stCxn id="19" idx="1"/>
            <a:endCxn id="14" idx="2"/>
          </p:cNvCxnSpPr>
          <p:nvPr>
            <p:custDataLst>
              <p:tags r:id="rId30"/>
            </p:custDataLst>
          </p:nvPr>
        </p:nvCxnSpPr>
        <p:spPr>
          <a:xfrm rot="10800000">
            <a:off x="3465659" y="3206526"/>
            <a:ext cx="1408262" cy="2434893"/>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6" name="Connecteur en arc 55"/>
          <p:cNvCxnSpPr>
            <a:stCxn id="16" idx="2"/>
            <a:endCxn id="43" idx="1"/>
          </p:cNvCxnSpPr>
          <p:nvPr>
            <p:custDataLst>
              <p:tags r:id="rId31"/>
            </p:custDataLst>
          </p:nvPr>
        </p:nvCxnSpPr>
        <p:spPr>
          <a:xfrm rot="16200000" flipH="1">
            <a:off x="5691390" y="4975910"/>
            <a:ext cx="448033" cy="812237"/>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onnecteur en arc 60"/>
          <p:cNvCxnSpPr>
            <a:stCxn id="43" idx="2"/>
            <a:endCxn id="18" idx="0"/>
          </p:cNvCxnSpPr>
          <p:nvPr>
            <p:custDataLst>
              <p:tags r:id="rId32"/>
            </p:custDataLst>
          </p:nvPr>
        </p:nvCxnSpPr>
        <p:spPr>
          <a:xfrm rot="16200000" flipH="1">
            <a:off x="6858789" y="5702031"/>
            <a:ext cx="217784" cy="302811"/>
          </a:xfrm>
          <a:prstGeom prst="curved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4" name="Connecteur en arc 63"/>
          <p:cNvCxnSpPr>
            <a:stCxn id="15" idx="2"/>
            <a:endCxn id="16" idx="0"/>
          </p:cNvCxnSpPr>
          <p:nvPr>
            <p:custDataLst>
              <p:tags r:id="rId33"/>
            </p:custDataLst>
          </p:nvPr>
        </p:nvCxnSpPr>
        <p:spPr>
          <a:xfrm rot="5400000">
            <a:off x="5346753" y="4533811"/>
            <a:ext cx="325073" cy="1"/>
          </a:xfrm>
          <a:prstGeom prst="curved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1" name="Connecteur en arc 70"/>
          <p:cNvCxnSpPr>
            <a:stCxn id="17" idx="1"/>
            <a:endCxn id="16" idx="3"/>
          </p:cNvCxnSpPr>
          <p:nvPr>
            <p:custDataLst>
              <p:tags r:id="rId34"/>
            </p:custDataLst>
          </p:nvPr>
        </p:nvCxnSpPr>
        <p:spPr>
          <a:xfrm rot="10800000">
            <a:off x="5885930" y="4927182"/>
            <a:ext cx="542175" cy="92333"/>
          </a:xfrm>
          <a:prstGeom prst="curved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7" name="Connecteur en arc 76"/>
          <p:cNvCxnSpPr>
            <a:stCxn id="18" idx="3"/>
            <a:endCxn id="17" idx="3"/>
          </p:cNvCxnSpPr>
          <p:nvPr>
            <p:custDataLst>
              <p:tags r:id="rId35"/>
            </p:custDataLst>
          </p:nvPr>
        </p:nvCxnSpPr>
        <p:spPr>
          <a:xfrm flipV="1">
            <a:off x="7676483" y="5019514"/>
            <a:ext cx="48836" cy="1173648"/>
          </a:xfrm>
          <a:prstGeom prst="curvedConnector3">
            <a:avLst>
              <a:gd name="adj1" fmla="val 568097"/>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9" name="Connecteur en arc 78"/>
          <p:cNvCxnSpPr>
            <a:stCxn id="12" idx="0"/>
            <a:endCxn id="15" idx="0"/>
          </p:cNvCxnSpPr>
          <p:nvPr>
            <p:custDataLst>
              <p:tags r:id="rId36"/>
            </p:custDataLst>
          </p:nvPr>
        </p:nvCxnSpPr>
        <p:spPr>
          <a:xfrm rot="16200000" flipV="1">
            <a:off x="6531951" y="2886948"/>
            <a:ext cx="351754" cy="2397077"/>
          </a:xfrm>
          <a:prstGeom prst="curvedConnector3">
            <a:avLst>
              <a:gd name="adj1" fmla="val 164989"/>
            </a:avLst>
          </a:prstGeom>
          <a:ln>
            <a:solidFill>
              <a:srgbClr val="FF0000"/>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87" name="Connecteur en arc 86"/>
          <p:cNvCxnSpPr>
            <a:stCxn id="21" idx="0"/>
            <a:endCxn id="13" idx="1"/>
          </p:cNvCxnSpPr>
          <p:nvPr>
            <p:custDataLst>
              <p:tags r:id="rId37"/>
            </p:custDataLst>
          </p:nvPr>
        </p:nvCxnSpPr>
        <p:spPr>
          <a:xfrm rot="5400000" flipH="1" flipV="1">
            <a:off x="1992660" y="2182748"/>
            <a:ext cx="1072106" cy="734926"/>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 name="Bulle ronde 1"/>
          <p:cNvSpPr/>
          <p:nvPr>
            <p:custDataLst>
              <p:tags r:id="rId38"/>
            </p:custDataLst>
          </p:nvPr>
        </p:nvSpPr>
        <p:spPr>
          <a:xfrm>
            <a:off x="7311027" y="1707665"/>
            <a:ext cx="1760285" cy="1373986"/>
          </a:xfrm>
          <a:prstGeom prst="wedgeEllipseCallout">
            <a:avLst>
              <a:gd name="adj1" fmla="val -8285"/>
              <a:gd name="adj2" fmla="val 137148"/>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Tendance à oublier les infos contradictoires et à garder  celles qui justifient</a:t>
            </a:r>
          </a:p>
        </p:txBody>
      </p:sp>
      <p:sp>
        <p:nvSpPr>
          <p:cNvPr id="50" name="Bulle ronde 49"/>
          <p:cNvSpPr/>
          <p:nvPr>
            <p:custDataLst>
              <p:tags r:id="rId39"/>
            </p:custDataLst>
          </p:nvPr>
        </p:nvSpPr>
        <p:spPr>
          <a:xfrm>
            <a:off x="4644008" y="2351476"/>
            <a:ext cx="1592805" cy="1074928"/>
          </a:xfrm>
          <a:prstGeom prst="wedgeEllipseCallout">
            <a:avLst>
              <a:gd name="adj1" fmla="val -5424"/>
              <a:gd name="adj2" fmla="val 96465"/>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200" dirty="0"/>
              <a:t>Connaissances contredisant la décision hiérarchique</a:t>
            </a:r>
          </a:p>
        </p:txBody>
      </p:sp>
      <p:sp>
        <p:nvSpPr>
          <p:cNvPr id="57" name="Bulle ronde 56"/>
          <p:cNvSpPr/>
          <p:nvPr>
            <p:custDataLst>
              <p:tags r:id="rId40"/>
            </p:custDataLst>
          </p:nvPr>
        </p:nvSpPr>
        <p:spPr>
          <a:xfrm>
            <a:off x="4429568" y="1225320"/>
            <a:ext cx="1456361" cy="1074928"/>
          </a:xfrm>
          <a:prstGeom prst="wedgeEllipseCallout">
            <a:avLst>
              <a:gd name="adj1" fmla="val -84720"/>
              <a:gd name="adj2" fmla="val 108793"/>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a:t>Habitudes répétitives individuelles et collectives de travail </a:t>
            </a:r>
          </a:p>
        </p:txBody>
      </p:sp>
      <p:cxnSp>
        <p:nvCxnSpPr>
          <p:cNvPr id="31" name="Connecteur en arc 30"/>
          <p:cNvCxnSpPr>
            <a:stCxn id="12" idx="0"/>
            <a:endCxn id="13" idx="3"/>
          </p:cNvCxnSpPr>
          <p:nvPr>
            <p:custDataLst>
              <p:tags r:id="rId41"/>
            </p:custDataLst>
          </p:nvPr>
        </p:nvCxnSpPr>
        <p:spPr>
          <a:xfrm rot="16200000" flipV="1">
            <a:off x="4908610" y="1263608"/>
            <a:ext cx="2247206" cy="3748306"/>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Bulle ronde 57"/>
          <p:cNvSpPr/>
          <p:nvPr>
            <p:custDataLst>
              <p:tags r:id="rId42"/>
            </p:custDataLst>
          </p:nvPr>
        </p:nvSpPr>
        <p:spPr>
          <a:xfrm>
            <a:off x="2199405" y="4141981"/>
            <a:ext cx="1456361" cy="1074928"/>
          </a:xfrm>
          <a:prstGeom prst="wedgeEllipseCallout">
            <a:avLst>
              <a:gd name="adj1" fmla="val -40133"/>
              <a:gd name="adj2" fmla="val -113119"/>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Actions de</a:t>
            </a:r>
          </a:p>
          <a:p>
            <a:pPr algn="ctr"/>
            <a:r>
              <a:rPr lang="fr-FR" sz="1200" dirty="0"/>
              <a:t>coordination des ressources et des moyens</a:t>
            </a:r>
          </a:p>
        </p:txBody>
      </p:sp>
      <p:sp>
        <p:nvSpPr>
          <p:cNvPr id="60" name="Bulle ronde 59"/>
          <p:cNvSpPr/>
          <p:nvPr>
            <p:custDataLst>
              <p:tags r:id="rId43"/>
            </p:custDataLst>
          </p:nvPr>
        </p:nvSpPr>
        <p:spPr>
          <a:xfrm>
            <a:off x="179512" y="522514"/>
            <a:ext cx="1512912" cy="1074928"/>
          </a:xfrm>
          <a:prstGeom prst="wedgeEllipseCallout">
            <a:avLst>
              <a:gd name="adj1" fmla="val 41601"/>
              <a:gd name="adj2" fmla="val 65642"/>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200" dirty="0"/>
              <a:t>système social collectif de capitalisation</a:t>
            </a:r>
          </a:p>
          <a:p>
            <a:pPr algn="ctr"/>
            <a:r>
              <a:rPr lang="fr-FR" sz="1200" dirty="0"/>
              <a:t>d’expertise</a:t>
            </a:r>
          </a:p>
        </p:txBody>
      </p:sp>
      <p:sp>
        <p:nvSpPr>
          <p:cNvPr id="62" name="Bulle ronde 61"/>
          <p:cNvSpPr/>
          <p:nvPr>
            <p:custDataLst>
              <p:tags r:id="rId44"/>
            </p:custDataLst>
          </p:nvPr>
        </p:nvSpPr>
        <p:spPr>
          <a:xfrm>
            <a:off x="139355" y="4737726"/>
            <a:ext cx="1651377" cy="1074928"/>
          </a:xfrm>
          <a:prstGeom prst="wedgeEllipseCallout">
            <a:avLst>
              <a:gd name="adj1" fmla="val 31223"/>
              <a:gd name="adj2" fmla="val -109420"/>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Adéquation des aspirations de l’organisation et de l’individu</a:t>
            </a:r>
          </a:p>
        </p:txBody>
      </p:sp>
      <p:sp>
        <p:nvSpPr>
          <p:cNvPr id="63" name="Bulle ronde 62"/>
          <p:cNvSpPr/>
          <p:nvPr>
            <p:custDataLst>
              <p:tags r:id="rId45"/>
            </p:custDataLst>
          </p:nvPr>
        </p:nvSpPr>
        <p:spPr>
          <a:xfrm>
            <a:off x="2161250" y="5740483"/>
            <a:ext cx="1930564" cy="1074928"/>
          </a:xfrm>
          <a:prstGeom prst="wedgeEllipseCallout">
            <a:avLst>
              <a:gd name="adj1" fmla="val 181320"/>
              <a:gd name="adj2" fmla="val 5235"/>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200" dirty="0"/>
              <a:t>Argumentaire construit  afin de justifier  les réponses malgré le bon sens terrain</a:t>
            </a:r>
          </a:p>
        </p:txBody>
      </p:sp>
      <p:sp>
        <p:nvSpPr>
          <p:cNvPr id="11" name="Espace réservé du numéro de diapositive 10"/>
          <p:cNvSpPr>
            <a:spLocks noGrp="1"/>
          </p:cNvSpPr>
          <p:nvPr>
            <p:ph type="sldNum" sz="quarter" idx="12"/>
            <p:custDataLst>
              <p:tags r:id="rId46"/>
            </p:custDataLst>
          </p:nvPr>
        </p:nvSpPr>
        <p:spPr/>
        <p:txBody>
          <a:bodyPr/>
          <a:lstStyle/>
          <a:p>
            <a:fld id="{D4B5ADC2-7248-4799-8E52-477E151C3EE9}" type="slidenum">
              <a:rPr lang="fr-FR" sz="1400" b="1" smtClean="0">
                <a:solidFill>
                  <a:srgbClr val="FFFFFF"/>
                </a:solidFill>
              </a:rPr>
              <a:pPr/>
              <a:t>37</a:t>
            </a:fld>
            <a:endParaRPr lang="fr-FR"/>
          </a:p>
        </p:txBody>
      </p:sp>
    </p:spTree>
    <p:extLst>
      <p:ext uri="{BB962C8B-B14F-4D97-AF65-F5344CB8AC3E}">
        <p14:creationId xmlns:p14="http://schemas.microsoft.com/office/powerpoint/2010/main" val="173042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par>
                                <p:cTn id="36" presetID="1"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par>
                                <p:cTn id="44" presetID="10" presetClass="entr" presetSubtype="0"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7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64"/>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56"/>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61"/>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77"/>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71"/>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4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53"/>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p:bldP spid="12" grpId="0"/>
      <p:bldP spid="13" grpId="0"/>
      <p:bldP spid="14" grpId="0"/>
      <p:bldP spid="15" grpId="0"/>
      <p:bldP spid="16" grpId="0"/>
      <p:bldP spid="17" grpId="0"/>
      <p:bldP spid="18" grpId="0"/>
      <p:bldP spid="19" grpId="0"/>
      <p:bldP spid="20" grpId="0"/>
      <p:bldP spid="21" grpId="0"/>
      <p:bldP spid="22" grpId="0"/>
      <p:bldP spid="23" grpId="0"/>
      <p:bldP spid="43" grpId="0"/>
      <p:bldP spid="2" grpId="0" animBg="1"/>
      <p:bldP spid="50" grpId="0" animBg="1"/>
      <p:bldP spid="57" grpId="0" animBg="1"/>
      <p:bldP spid="58" grpId="0" animBg="1"/>
      <p:bldP spid="60" grpId="0" animBg="1"/>
      <p:bldP spid="62" grpId="0" animBg="1"/>
      <p:bldP spid="6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9902CD90-8233-450D-BBB0-42E0580E7DD4}" type="slidenum">
              <a:rPr lang="es-ES" smtClean="0"/>
              <a:t>38</a:t>
            </a:fld>
            <a:endParaRPr lang="es-ES"/>
          </a:p>
        </p:txBody>
      </p:sp>
      <p:pic>
        <p:nvPicPr>
          <p:cNvPr id="2050"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3787" y="1628800"/>
            <a:ext cx="8961120" cy="4952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custDataLst>
              <p:tags r:id="rId3"/>
            </p:custDataLst>
          </p:nvPr>
        </p:nvSpPr>
        <p:spPr>
          <a:xfrm>
            <a:off x="1692424" y="189654"/>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modèle de « DS" : l’Obsolescence organisationnelle dans l’entreprise</a:t>
            </a:r>
          </a:p>
        </p:txBody>
      </p:sp>
      <p:sp>
        <p:nvSpPr>
          <p:cNvPr id="5" name="ZoneTexte 4"/>
          <p:cNvSpPr txBox="1"/>
          <p:nvPr>
            <p:custDataLst>
              <p:tags r:id="rId4"/>
            </p:custDataLst>
          </p:nvPr>
        </p:nvSpPr>
        <p:spPr>
          <a:xfrm>
            <a:off x="3635896" y="1259468"/>
            <a:ext cx="2430537" cy="369332"/>
          </a:xfrm>
          <a:prstGeom prst="rect">
            <a:avLst/>
          </a:prstGeom>
          <a:noFill/>
        </p:spPr>
        <p:txBody>
          <a:bodyPr wrap="none" rtlCol="0">
            <a:spAutoFit/>
          </a:bodyPr>
          <a:lstStyle/>
          <a:p>
            <a:r>
              <a:rPr lang="fr-FR" dirty="0"/>
              <a:t>Diagramme dynamique</a:t>
            </a:r>
          </a:p>
        </p:txBody>
      </p:sp>
    </p:spTree>
    <p:extLst>
      <p:ext uri="{BB962C8B-B14F-4D97-AF65-F5344CB8AC3E}">
        <p14:creationId xmlns:p14="http://schemas.microsoft.com/office/powerpoint/2010/main" val="82916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9902CD90-8233-450D-BBB0-42E0580E7DD4}" type="slidenum">
              <a:rPr lang="es-ES" smtClean="0"/>
              <a:t>39</a:t>
            </a:fld>
            <a:endParaRPr lang="es-ES"/>
          </a:p>
        </p:txBody>
      </p:sp>
      <p:pic>
        <p:nvPicPr>
          <p:cNvPr id="1026" name="Picture 2"/>
          <p:cNvPicPr>
            <a:picLocks noChangeAspect="1" noChangeArrowheads="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bwMode="auto">
          <a:xfrm>
            <a:off x="41043" y="1266872"/>
            <a:ext cx="4530566" cy="2620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custDataLst>
              <p:tags r:id="rId3"/>
            </p:custDataLst>
          </p:nvPr>
        </p:nvSpPr>
        <p:spPr>
          <a:xfrm>
            <a:off x="1692424" y="189654"/>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modèle de « DS" : l’Obsolescence organisationnelle dans l’entreprise</a:t>
            </a:r>
          </a:p>
        </p:txBody>
      </p:sp>
      <p:pic>
        <p:nvPicPr>
          <p:cNvPr id="1027" name="Picture 3"/>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4900238" y="1266872"/>
            <a:ext cx="3981450" cy="2162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31041" y="4077072"/>
            <a:ext cx="4540568" cy="2620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4916195" y="4099452"/>
            <a:ext cx="4010025" cy="212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custDataLst>
              <p:tags r:id="rId7"/>
            </p:custDataLst>
          </p:nvPr>
        </p:nvSpPr>
        <p:spPr>
          <a:xfrm>
            <a:off x="4841889" y="3484535"/>
            <a:ext cx="4194607" cy="523220"/>
          </a:xfrm>
          <a:prstGeom prst="rect">
            <a:avLst/>
          </a:prstGeom>
          <a:noFill/>
        </p:spPr>
        <p:txBody>
          <a:bodyPr wrap="square" rtlCol="0">
            <a:spAutoFit/>
          </a:bodyPr>
          <a:lstStyle/>
          <a:p>
            <a:r>
              <a:rPr lang="fr-FR" sz="1400" dirty="0"/>
              <a:t>Faible rétention d’information. Rationalisation modérée des réponses (argumentaire construit)</a:t>
            </a:r>
          </a:p>
        </p:txBody>
      </p:sp>
      <p:sp>
        <p:nvSpPr>
          <p:cNvPr id="11" name="ZoneTexte 10"/>
          <p:cNvSpPr txBox="1"/>
          <p:nvPr>
            <p:custDataLst>
              <p:tags r:id="rId8"/>
            </p:custDataLst>
          </p:nvPr>
        </p:nvSpPr>
        <p:spPr>
          <a:xfrm>
            <a:off x="4900238" y="6242619"/>
            <a:ext cx="4194607" cy="523220"/>
          </a:xfrm>
          <a:prstGeom prst="rect">
            <a:avLst/>
          </a:prstGeom>
          <a:noFill/>
        </p:spPr>
        <p:txBody>
          <a:bodyPr wrap="square" rtlCol="0">
            <a:spAutoFit/>
          </a:bodyPr>
          <a:lstStyle/>
          <a:p>
            <a:r>
              <a:rPr lang="fr-FR" sz="1400" dirty="0"/>
              <a:t>Forte rétention d’information. Rationalisation modérée des réponses (argumentaire construit)</a:t>
            </a:r>
          </a:p>
        </p:txBody>
      </p:sp>
      <p:sp>
        <p:nvSpPr>
          <p:cNvPr id="7" name="Flèche droite 6"/>
          <p:cNvSpPr/>
          <p:nvPr>
            <p:custDataLst>
              <p:tags r:id="rId9"/>
            </p:custDataLst>
          </p:nvPr>
        </p:nvSpPr>
        <p:spPr>
          <a:xfrm rot="1616103">
            <a:off x="3219590" y="5414860"/>
            <a:ext cx="720080" cy="241945"/>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75847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7314" y="39417"/>
            <a:ext cx="9116685" cy="869303"/>
          </a:xfrm>
        </p:spPr>
        <p:txBody>
          <a:bodyPr>
            <a:normAutofit fontScale="90000"/>
          </a:bodyPr>
          <a:lstStyle/>
          <a:p>
            <a:pPr algn="ctr"/>
            <a:r>
              <a:rPr lang="fr-FR" dirty="0"/>
              <a:t>La représentation cognitive : </a:t>
            </a:r>
            <a:br>
              <a:rPr lang="fr-FR" dirty="0"/>
            </a:br>
            <a:r>
              <a:rPr lang="fr-FR" sz="2000" b="1" dirty="0">
                <a:solidFill>
                  <a:srgbClr val="FF0000"/>
                </a:solidFill>
                <a:latin typeface="Times New Roman" panose="02020603050405020304" pitchFamily="18" charset="0"/>
                <a:cs typeface="Times New Roman" panose="02020603050405020304" pitchFamily="18" charset="0"/>
              </a:rPr>
              <a:t>Pourquoi il est parfois difficile d’appréhender la réalité : Biais</a:t>
            </a:r>
          </a:p>
        </p:txBody>
      </p:sp>
      <p:sp>
        <p:nvSpPr>
          <p:cNvPr id="3" name="Espace réservé du contenu 2"/>
          <p:cNvSpPr>
            <a:spLocks noGrp="1"/>
          </p:cNvSpPr>
          <p:nvPr>
            <p:ph sz="quarter" idx="1"/>
            <p:custDataLst>
              <p:tags r:id="rId2"/>
            </p:custDataLst>
          </p:nvPr>
        </p:nvSpPr>
        <p:spPr>
          <a:xfrm>
            <a:off x="27314" y="914534"/>
            <a:ext cx="8928992" cy="5805264"/>
          </a:xfrm>
        </p:spPr>
        <p:txBody>
          <a:bodyPr>
            <a:normAutofit lnSpcReduction="10000"/>
          </a:bodyPr>
          <a:lstStyle/>
          <a:p>
            <a:pPr marL="0" indent="0" algn="just">
              <a:spcBef>
                <a:spcPts val="0"/>
              </a:spcBef>
              <a:buNone/>
            </a:pPr>
            <a:endParaRPr lang="fr-FR" sz="1800" dirty="0">
              <a:latin typeface="Times New Roman" panose="02020603050405020304" pitchFamily="18" charset="0"/>
              <a:cs typeface="Times New Roman" panose="02020603050405020304" pitchFamily="18" charset="0"/>
            </a:endParaRPr>
          </a:p>
          <a:p>
            <a:pPr marL="0" indent="0" algn="just">
              <a:spcBef>
                <a:spcPts val="0"/>
              </a:spcBef>
              <a:buNone/>
            </a:pPr>
            <a:r>
              <a:rPr lang="fr-FR" sz="2000" dirty="0">
                <a:latin typeface="Times New Roman" panose="02020603050405020304" pitchFamily="18" charset="0"/>
                <a:cs typeface="Times New Roman" panose="02020603050405020304" pitchFamily="18" charset="0"/>
              </a:rPr>
              <a:t>Des filtres de la pensée conduisent à la </a:t>
            </a:r>
            <a:r>
              <a:rPr lang="fr-FR" sz="2000" b="1" dirty="0">
                <a:latin typeface="Times New Roman" panose="02020603050405020304" pitchFamily="18" charset="0"/>
                <a:cs typeface="Times New Roman" panose="02020603050405020304" pitchFamily="18" charset="0"/>
              </a:rPr>
              <a:t>dissonance </a:t>
            </a:r>
          </a:p>
          <a:p>
            <a:pPr marL="0" indent="0" algn="just">
              <a:spcBef>
                <a:spcPts val="0"/>
              </a:spcBef>
              <a:buNone/>
            </a:pPr>
            <a:r>
              <a:rPr lang="fr-FR" sz="2000" b="1" dirty="0">
                <a:latin typeface="Times New Roman" panose="02020603050405020304" pitchFamily="18" charset="0"/>
                <a:cs typeface="Times New Roman" panose="02020603050405020304" pitchFamily="18" charset="0"/>
              </a:rPr>
              <a:t>cognitive (</a:t>
            </a:r>
            <a:r>
              <a:rPr lang="fr-FR" sz="2000" dirty="0">
                <a:latin typeface="Times New Roman" panose="02020603050405020304" pitchFamily="18" charset="0"/>
                <a:cs typeface="Times New Roman" panose="02020603050405020304" pitchFamily="18" charset="0"/>
              </a:rPr>
              <a:t>Léon</a:t>
            </a:r>
            <a:r>
              <a:rPr lang="fr-FR" sz="2000" b="1"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Festinger) : un excellent moyen de </a:t>
            </a:r>
          </a:p>
          <a:p>
            <a:pPr marL="0" indent="0" algn="just">
              <a:spcBef>
                <a:spcPts val="0"/>
              </a:spcBef>
              <a:buNone/>
            </a:pPr>
            <a:r>
              <a:rPr lang="fr-FR" sz="2000" dirty="0">
                <a:latin typeface="Times New Roman" panose="02020603050405020304" pitchFamily="18" charset="0"/>
                <a:cs typeface="Times New Roman" panose="02020603050405020304" pitchFamily="18" charset="0"/>
              </a:rPr>
              <a:t>maintenir et de renforcer une hypothèse consiste à </a:t>
            </a:r>
          </a:p>
          <a:p>
            <a:pPr marL="0" indent="0" algn="just">
              <a:spcBef>
                <a:spcPts val="0"/>
              </a:spcBef>
              <a:buNone/>
            </a:pPr>
            <a:r>
              <a:rPr lang="fr-FR" sz="2000" dirty="0">
                <a:latin typeface="Times New Roman" panose="02020603050405020304" pitchFamily="18" charset="0"/>
                <a:cs typeface="Times New Roman" panose="02020603050405020304" pitchFamily="18" charset="0"/>
              </a:rPr>
              <a:t>ignorer l’information qui pourrait la contredire ou encore</a:t>
            </a:r>
          </a:p>
          <a:p>
            <a:pPr marL="0" indent="0" algn="just">
              <a:spcBef>
                <a:spcPts val="0"/>
              </a:spcBef>
              <a:buNone/>
            </a:pPr>
            <a:r>
              <a:rPr lang="fr-FR" sz="2000" dirty="0">
                <a:latin typeface="Times New Roman" panose="02020603050405020304" pitchFamily="18" charset="0"/>
                <a:cs typeface="Times New Roman" panose="02020603050405020304" pitchFamily="18" charset="0"/>
              </a:rPr>
              <a:t>se convaincre soi-même en se forgeant un argumentaire !</a:t>
            </a:r>
          </a:p>
          <a:p>
            <a:pPr marL="0" indent="0" algn="just">
              <a:buNone/>
            </a:pPr>
            <a:endParaRPr lang="fr-FR" sz="1800" b="1" dirty="0">
              <a:latin typeface="Times New Roman" panose="02020603050405020304" pitchFamily="18" charset="0"/>
              <a:cs typeface="Times New Roman" panose="02020603050405020304" pitchFamily="18" charset="0"/>
            </a:endParaRPr>
          </a:p>
          <a:p>
            <a:pPr marL="0" indent="0" algn="just">
              <a:buNone/>
            </a:pPr>
            <a:r>
              <a:rPr lang="fr-FR" sz="2000" b="1" dirty="0">
                <a:latin typeface="Times New Roman" panose="02020603050405020304" pitchFamily="18" charset="0"/>
                <a:cs typeface="Times New Roman" panose="02020603050405020304" pitchFamily="18" charset="0"/>
              </a:rPr>
              <a:t>La représentation systémique </a:t>
            </a:r>
            <a:r>
              <a:rPr lang="fr-FR" sz="2000" dirty="0">
                <a:latin typeface="Times New Roman" panose="02020603050405020304" pitchFamily="18" charset="0"/>
                <a:cs typeface="Times New Roman" panose="02020603050405020304" pitchFamily="18" charset="0"/>
              </a:rPr>
              <a:t>: les évènements, les comportements, la structure relationnelle (relations non-linéaires, circularité ou feedback, etc.)</a:t>
            </a:r>
          </a:p>
          <a:p>
            <a:pPr marL="0" indent="0" algn="just">
              <a:buNone/>
            </a:pPr>
            <a:r>
              <a:rPr lang="fr-FR" sz="2000" b="1" dirty="0">
                <a:latin typeface="Times New Roman" panose="02020603050405020304" pitchFamily="18" charset="0"/>
                <a:cs typeface="Times New Roman" panose="02020603050405020304" pitchFamily="18" charset="0"/>
              </a:rPr>
              <a:t>La représentation cartésienne </a:t>
            </a:r>
            <a:r>
              <a:rPr lang="fr-FR" sz="2000" dirty="0">
                <a:latin typeface="Times New Roman" panose="02020603050405020304" pitchFamily="18" charset="0"/>
                <a:cs typeface="Times New Roman" panose="02020603050405020304" pitchFamily="18" charset="0"/>
              </a:rPr>
              <a:t>: La décomposition en éléments élémentaires (relations linéaires, hiérarchiques)</a:t>
            </a:r>
          </a:p>
          <a:p>
            <a:pPr marL="0" indent="0" algn="just">
              <a:buNone/>
            </a:pPr>
            <a:r>
              <a:rPr lang="fr-FR" sz="2000" b="1" dirty="0">
                <a:latin typeface="Times New Roman" panose="02020603050405020304" pitchFamily="18" charset="0"/>
                <a:cs typeface="Times New Roman" panose="02020603050405020304" pitchFamily="18" charset="0"/>
              </a:rPr>
              <a:t>Chaque</a:t>
            </a:r>
            <a:r>
              <a:rPr lang="fr-FR" sz="20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langue construit une vision du monde</a:t>
            </a:r>
            <a:r>
              <a:rPr lang="fr-FR" sz="2000" dirty="0">
                <a:latin typeface="Times New Roman" panose="02020603050405020304" pitchFamily="18" charset="0"/>
                <a:cs typeface="Times New Roman" panose="02020603050405020304" pitchFamily="18" charset="0"/>
              </a:rPr>
              <a:t>, influence la façon de penser (HSW ou « Hypothèse Sapir-Whorf »). Le langage des anglophones décrit les trajectoires, les mouvements de façon plus précise que celui des hispanophones qui inversement est plus prolixe en description de localisations statiques (espace). </a:t>
            </a:r>
          </a:p>
          <a:p>
            <a:pPr marL="0" indent="0" algn="just">
              <a:buNone/>
            </a:pPr>
            <a:r>
              <a:rPr lang="fr-FR" sz="2000" b="1" dirty="0">
                <a:latin typeface="Times New Roman" panose="02020603050405020304" pitchFamily="18" charset="0"/>
                <a:cs typeface="Times New Roman" panose="02020603050405020304" pitchFamily="18" charset="0"/>
              </a:rPr>
              <a:t>La langue Française </a:t>
            </a:r>
            <a:r>
              <a:rPr lang="fr-FR" sz="2000" dirty="0">
                <a:latin typeface="Times New Roman" panose="02020603050405020304" pitchFamily="18" charset="0"/>
                <a:cs typeface="Times New Roman" panose="02020603050405020304" pitchFamily="18" charset="0"/>
              </a:rPr>
              <a:t>renvoie à la description analytique, la précision (esprit cartésien).</a:t>
            </a:r>
          </a:p>
          <a:p>
            <a:pPr marL="0" indent="0" algn="just">
              <a:buNone/>
            </a:pPr>
            <a:r>
              <a:rPr lang="fr-FR" sz="2000" b="1" dirty="0">
                <a:latin typeface="Times New Roman" panose="02020603050405020304" pitchFamily="18" charset="0"/>
                <a:cs typeface="Times New Roman" panose="02020603050405020304" pitchFamily="18" charset="0"/>
              </a:rPr>
              <a:t>La langue anglaise </a:t>
            </a:r>
            <a:r>
              <a:rPr lang="fr-FR" sz="2000" dirty="0">
                <a:latin typeface="Times New Roman" panose="02020603050405020304" pitchFamily="18" charset="0"/>
                <a:cs typeface="Times New Roman" panose="02020603050405020304" pitchFamily="18" charset="0"/>
              </a:rPr>
              <a:t>renvoie à la concision, il faut moins de mots et de place pour dire et écrire quelque chose (rapport ¾, utile en publicité !)</a:t>
            </a:r>
          </a:p>
        </p:txBody>
      </p:sp>
      <p:pic>
        <p:nvPicPr>
          <p:cNvPr id="1026" name="Picture 2" descr="Posin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015990" y="908720"/>
            <a:ext cx="2293620" cy="16492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custDataLst>
              <p:tags r:id="rId4"/>
            </p:custDataLst>
          </p:nvPr>
        </p:nvSpPr>
        <p:spPr/>
        <p:txBody>
          <a:bodyPr/>
          <a:lstStyle/>
          <a:p>
            <a:fld id="{D4B5ADC2-7248-4799-8E52-477E151C3EE9}" type="slidenum">
              <a:rPr lang="fr-FR" sz="1400" b="1" smtClean="0">
                <a:solidFill>
                  <a:srgbClr val="FFFFFF"/>
                </a:solidFill>
              </a:rPr>
              <a:pPr/>
              <a:t>4</a:t>
            </a:fld>
            <a:endParaRPr lang="fr-FR"/>
          </a:p>
        </p:txBody>
      </p:sp>
    </p:spTree>
    <p:extLst>
      <p:ext uri="{BB962C8B-B14F-4D97-AF65-F5344CB8AC3E}">
        <p14:creationId xmlns:p14="http://schemas.microsoft.com/office/powerpoint/2010/main" val="347537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9902CD90-8233-450D-BBB0-42E0580E7DD4}" type="slidenum">
              <a:rPr lang="es-ES" smtClean="0"/>
              <a:t>40</a:t>
            </a:fld>
            <a:endParaRPr lang="es-ES"/>
          </a:p>
        </p:txBody>
      </p:sp>
      <p:sp>
        <p:nvSpPr>
          <p:cNvPr id="5" name="Rectangle 4"/>
          <p:cNvSpPr/>
          <p:nvPr>
            <p:custDataLst>
              <p:tags r:id="rId2"/>
            </p:custDataLst>
          </p:nvPr>
        </p:nvSpPr>
        <p:spPr>
          <a:xfrm>
            <a:off x="1835696" y="-9129"/>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modèle de « DS" : l’Obsolescence organisationnelle dans l’entreprise</a:t>
            </a:r>
          </a:p>
        </p:txBody>
      </p:sp>
      <p:sp>
        <p:nvSpPr>
          <p:cNvPr id="6" name="ZoneTexte 5"/>
          <p:cNvSpPr txBox="1"/>
          <p:nvPr>
            <p:custDataLst>
              <p:tags r:id="rId3"/>
            </p:custDataLst>
          </p:nvPr>
        </p:nvSpPr>
        <p:spPr>
          <a:xfrm>
            <a:off x="4644008" y="1089945"/>
            <a:ext cx="3676071" cy="400110"/>
          </a:xfrm>
          <a:prstGeom prst="rect">
            <a:avLst/>
          </a:prstGeom>
          <a:noFill/>
        </p:spPr>
        <p:txBody>
          <a:bodyPr wrap="none" rtlCol="0">
            <a:spAutoFit/>
          </a:bodyPr>
          <a:lstStyle/>
          <a:p>
            <a:r>
              <a:rPr lang="fr-FR" sz="2000" b="1" dirty="0"/>
              <a:t>Analyse de sensibilité du modèle</a:t>
            </a:r>
          </a:p>
        </p:txBody>
      </p:sp>
      <p:pic>
        <p:nvPicPr>
          <p:cNvPr id="2050" name="Picture 2"/>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4468625" y="3958952"/>
            <a:ext cx="4600575" cy="26403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custDataLst>
              <p:tags r:id="rId5"/>
            </p:custDataLst>
          </p:nvPr>
        </p:nvSpPr>
        <p:spPr>
          <a:xfrm>
            <a:off x="4241624" y="1556792"/>
            <a:ext cx="4875534" cy="2554545"/>
          </a:xfrm>
          <a:prstGeom prst="rect">
            <a:avLst/>
          </a:prstGeom>
          <a:noFill/>
        </p:spPr>
        <p:txBody>
          <a:bodyPr wrap="square" rtlCol="0">
            <a:spAutoFit/>
          </a:bodyPr>
          <a:lstStyle/>
          <a:p>
            <a:r>
              <a:rPr lang="fr-FR" sz="1600" dirty="0"/>
              <a:t>Variation de la variable « rétention de l’information » entre les valeurs 0 (très faible) et 1 (très fort) avec pas d’incrément de 0.25</a:t>
            </a:r>
          </a:p>
          <a:p>
            <a:endParaRPr lang="fr-FR" sz="1600" dirty="0"/>
          </a:p>
          <a:p>
            <a:r>
              <a:rPr lang="fr-FR" sz="1600" dirty="0"/>
              <a:t>Impact sur la variable « écart sur réponses » qui est la différence entre la connaissance du terrain contredisant la décision managériale et l’argumentaire construit  afin de justifier  les réponses malgré le bon sens terrain (rationalisation des réponses) !</a:t>
            </a:r>
          </a:p>
          <a:p>
            <a:endParaRPr lang="fr-FR" sz="1600" dirty="0"/>
          </a:p>
        </p:txBody>
      </p:sp>
      <p:pic>
        <p:nvPicPr>
          <p:cNvPr id="2051" name="Picture 3"/>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84930" y="5021942"/>
            <a:ext cx="4329113" cy="15773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179512" y="1290000"/>
            <a:ext cx="3981450" cy="3600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16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7503" y="-10209"/>
            <a:ext cx="8910939" cy="990600"/>
          </a:xfrm>
        </p:spPr>
        <p:txBody>
          <a:bodyPr>
            <a:normAutofit fontScale="90000"/>
          </a:bodyPr>
          <a:lstStyle/>
          <a:p>
            <a:pPr algn="ctr"/>
            <a:r>
              <a:rPr lang="fr-FR" dirty="0"/>
              <a:t>Système complexe ? Laissez-moi vous conter une « histoire » (fiction ou réalité ?) ……</a:t>
            </a:r>
          </a:p>
        </p:txBody>
      </p:sp>
      <p:sp>
        <p:nvSpPr>
          <p:cNvPr id="3" name="Espace réservé du contenu 2"/>
          <p:cNvSpPr>
            <a:spLocks noGrp="1"/>
          </p:cNvSpPr>
          <p:nvPr>
            <p:ph sz="quarter" idx="1"/>
            <p:custDataLst>
              <p:tags r:id="rId2"/>
            </p:custDataLst>
          </p:nvPr>
        </p:nvSpPr>
        <p:spPr>
          <a:xfrm>
            <a:off x="0" y="1106556"/>
            <a:ext cx="9036496" cy="5751443"/>
          </a:xfrm>
        </p:spPr>
        <p:txBody>
          <a:bodyPr>
            <a:normAutofit/>
          </a:bodyPr>
          <a:lstStyle/>
          <a:p>
            <a:pPr algn="just"/>
            <a:r>
              <a:rPr lang="fr-FR" sz="1800" dirty="0">
                <a:latin typeface="Times New Roman" panose="02020603050405020304" pitchFamily="18" charset="0"/>
                <a:ea typeface="Times New Roman" panose="02020603050405020304" pitchFamily="18" charset="0"/>
              </a:rPr>
              <a:t>À chaque évènement, </a:t>
            </a:r>
            <a:r>
              <a:rPr lang="fr-FR" sz="1800" b="1" dirty="0">
                <a:latin typeface="Times New Roman" panose="02020603050405020304" pitchFamily="18" charset="0"/>
                <a:ea typeface="Times New Roman" panose="02020603050405020304" pitchFamily="18" charset="0"/>
              </a:rPr>
              <a:t>sa cause</a:t>
            </a:r>
            <a:r>
              <a:rPr lang="fr-FR" sz="1800" dirty="0">
                <a:latin typeface="Times New Roman" panose="02020603050405020304" pitchFamily="18" charset="0"/>
                <a:ea typeface="Times New Roman" panose="02020603050405020304" pitchFamily="18" charset="0"/>
              </a:rPr>
              <a:t>, </a:t>
            </a:r>
            <a:r>
              <a:rPr lang="fr-FR" sz="1800" b="1" dirty="0">
                <a:latin typeface="Times New Roman" panose="02020603050405020304" pitchFamily="18" charset="0"/>
                <a:ea typeface="Times New Roman" panose="02020603050405020304" pitchFamily="18" charset="0"/>
              </a:rPr>
              <a:t>son bouc émissaire </a:t>
            </a:r>
            <a:r>
              <a:rPr lang="fr-FR" sz="1800" dirty="0">
                <a:latin typeface="Times New Roman" panose="02020603050405020304" pitchFamily="18" charset="0"/>
                <a:ea typeface="Times New Roman" panose="02020603050405020304" pitchFamily="18" charset="0"/>
              </a:rPr>
              <a:t>!. Difficile de déroger à cette position partisane. Les exemples abondent.</a:t>
            </a:r>
          </a:p>
          <a:p>
            <a:pPr algn="just"/>
            <a:endParaRPr lang="fr-FR" sz="1800" dirty="0">
              <a:latin typeface="Times New Roman" panose="02020603050405020304" pitchFamily="18" charset="0"/>
              <a:ea typeface="Times New Roman" panose="02020603050405020304" pitchFamily="18" charset="0"/>
            </a:endParaRPr>
          </a:p>
          <a:p>
            <a:pPr algn="just"/>
            <a:endParaRPr lang="fr-FR" sz="1800" dirty="0">
              <a:latin typeface="Times New Roman" panose="02020603050405020304" pitchFamily="18" charset="0"/>
              <a:ea typeface="Times New Roman" panose="02020603050405020304" pitchFamily="18" charset="0"/>
            </a:endParaRPr>
          </a:p>
          <a:p>
            <a:pPr algn="just"/>
            <a:endParaRPr lang="fr-FR" sz="1800" dirty="0">
              <a:latin typeface="Times New Roman" panose="02020603050405020304" pitchFamily="18" charset="0"/>
              <a:ea typeface="Times New Roman" panose="02020603050405020304" pitchFamily="18" charset="0"/>
            </a:endParaRPr>
          </a:p>
          <a:p>
            <a:pPr algn="just"/>
            <a:endParaRPr lang="fr-FR" sz="1800" dirty="0">
              <a:latin typeface="Times New Roman" panose="02020603050405020304" pitchFamily="18" charset="0"/>
              <a:ea typeface="Times New Roman" panose="02020603050405020304" pitchFamily="18" charset="0"/>
            </a:endParaRPr>
          </a:p>
          <a:p>
            <a:pPr algn="just"/>
            <a:endParaRPr lang="fr-FR" sz="1800" dirty="0">
              <a:latin typeface="Times New Roman" panose="02020603050405020304" pitchFamily="18" charset="0"/>
              <a:ea typeface="Times New Roman" panose="02020603050405020304" pitchFamily="18" charset="0"/>
            </a:endParaRPr>
          </a:p>
          <a:p>
            <a:pPr algn="just"/>
            <a:endParaRPr lang="fr-FR" sz="1800" dirty="0">
              <a:latin typeface="Times New Roman" panose="02020603050405020304" pitchFamily="18" charset="0"/>
              <a:ea typeface="Times New Roman" panose="02020603050405020304" pitchFamily="18" charset="0"/>
            </a:endParaRPr>
          </a:p>
          <a:p>
            <a:pPr algn="just"/>
            <a:endParaRPr lang="fr-FR" sz="1800" dirty="0">
              <a:latin typeface="Times New Roman" panose="02020603050405020304" pitchFamily="18" charset="0"/>
              <a:ea typeface="Times New Roman" panose="02020603050405020304" pitchFamily="18" charset="0"/>
            </a:endParaRPr>
          </a:p>
          <a:p>
            <a:pPr algn="just"/>
            <a:endParaRPr lang="fr-FR" sz="1800" dirty="0">
              <a:latin typeface="Times New Roman" panose="02020603050405020304" pitchFamily="18" charset="0"/>
              <a:ea typeface="Times New Roman" panose="02020603050405020304" pitchFamily="18" charset="0"/>
            </a:endParaRPr>
          </a:p>
          <a:p>
            <a:pPr algn="just"/>
            <a:r>
              <a:rPr lang="fr-FR" sz="1800" dirty="0">
                <a:latin typeface="Times New Roman" panose="02020603050405020304" pitchFamily="18" charset="0"/>
                <a:ea typeface="Times New Roman" panose="02020603050405020304" pitchFamily="18" charset="0"/>
              </a:rPr>
              <a:t>On met donc en place des structures de coordination. </a:t>
            </a:r>
            <a:r>
              <a:rPr lang="fr-FR" sz="1800" dirty="0">
                <a:latin typeface="Times New Roman" panose="02020603050405020304" pitchFamily="18" charset="0"/>
                <a:cs typeface="Times New Roman" panose="02020603050405020304" pitchFamily="18" charset="0"/>
              </a:rPr>
              <a:t>Pour accroître les ventes, le CODIR institue de nouvelles promotions sur les prix, autorise davantage de livraisons spéciales; améliore les primes à la vente et organise des formations, des réunions de motivation pour dynamiser la force de vente</a:t>
            </a:r>
            <a:r>
              <a:rPr lang="fr-FR" dirty="0"/>
              <a:t> </a:t>
            </a:r>
            <a:r>
              <a:rPr lang="fr-FR" sz="1800" dirty="0">
                <a:latin typeface="Times New Roman" panose="02020603050405020304" pitchFamily="18" charset="0"/>
                <a:ea typeface="Times New Roman" panose="02020603050405020304" pitchFamily="18" charset="0"/>
              </a:rPr>
              <a:t>Mieux on finit par intégrer plusieurs équipes du Marketing à la Direction de la Recherche. Et finalement, il est décidé de regrouper le Marketing et la Recherche. </a:t>
            </a:r>
            <a:r>
              <a:rPr lang="fr-FR" sz="1800" b="1" dirty="0">
                <a:latin typeface="Times New Roman" panose="02020603050405020304" pitchFamily="18" charset="0"/>
                <a:ea typeface="Times New Roman" panose="02020603050405020304" pitchFamily="18" charset="0"/>
              </a:rPr>
              <a:t>Peu après, on ne constate aucun progrès, bien au contraire ! Pourquoi ? </a:t>
            </a:r>
            <a:endParaRPr lang="fr-FR" b="1" dirty="0"/>
          </a:p>
        </p:txBody>
      </p:sp>
      <p:pic>
        <p:nvPicPr>
          <p:cNvPr id="4" name="Image 3"/>
          <p:cNvPicPr>
            <a:picLocks noChangeAspect="1"/>
          </p:cNvPicPr>
          <p:nvPr>
            <p:custDataLst>
              <p:tags r:id="rId3"/>
            </p:custDataLst>
          </p:nvPr>
        </p:nvPicPr>
        <p:blipFill>
          <a:blip r:embed="rId7">
            <a:lum bright="-20000" contrast="40000"/>
          </a:blip>
          <a:stretch>
            <a:fillRect/>
          </a:stretch>
        </p:blipFill>
        <p:spPr>
          <a:xfrm>
            <a:off x="3978568" y="1844824"/>
            <a:ext cx="5039875" cy="2532955"/>
          </a:xfrm>
          <a:prstGeom prst="rect">
            <a:avLst/>
          </a:prstGeom>
        </p:spPr>
      </p:pic>
      <p:graphicFrame>
        <p:nvGraphicFramePr>
          <p:cNvPr id="5" name="Tableau 4"/>
          <p:cNvGraphicFramePr>
            <a:graphicFrameLocks noGrp="1"/>
          </p:cNvGraphicFramePr>
          <p:nvPr>
            <p:custDataLst>
              <p:tags r:id="rId4"/>
            </p:custDataLst>
            <p:extLst>
              <p:ext uri="{D42A27DB-BD31-4B8C-83A1-F6EECF244321}">
                <p14:modId xmlns:p14="http://schemas.microsoft.com/office/powerpoint/2010/main" val="4002504526"/>
              </p:ext>
            </p:extLst>
          </p:nvPr>
        </p:nvGraphicFramePr>
        <p:xfrm>
          <a:off x="251520" y="1844824"/>
          <a:ext cx="3708995" cy="2560320"/>
        </p:xfrm>
        <a:graphic>
          <a:graphicData uri="http://schemas.openxmlformats.org/drawingml/2006/table">
            <a:tbl>
              <a:tblPr firstRow="1" bandRow="1">
                <a:tableStyleId>{2D5ABB26-0587-4C30-8999-92F81FD0307C}</a:tableStyleId>
              </a:tblPr>
              <a:tblGrid>
                <a:gridCol w="3708995">
                  <a:extLst>
                    <a:ext uri="{9D8B030D-6E8A-4147-A177-3AD203B41FA5}">
                      <a16:colId xmlns:a16="http://schemas.microsoft.com/office/drawing/2014/main" val="683006715"/>
                    </a:ext>
                  </a:extLst>
                </a:gridCol>
              </a:tblGrid>
              <a:tr h="1832168">
                <a:tc>
                  <a:txBody>
                    <a:bodyPr/>
                    <a:lstStyle/>
                    <a:p>
                      <a:pPr algn="just"/>
                      <a:r>
                        <a:rPr lang="fr-FR" sz="1800" dirty="0">
                          <a:latin typeface="Times New Roman" panose="02020603050405020304" pitchFamily="18" charset="0"/>
                          <a:cs typeface="Times New Roman" panose="02020603050405020304" pitchFamily="18" charset="0"/>
                        </a:rPr>
                        <a:t>Ex. : Si les ventes chutent, et si les délais de livraison s’allongent,</a:t>
                      </a:r>
                      <a:r>
                        <a:rPr lang="fr-FR" sz="1800" baseline="0"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il doit bien y avoir </a:t>
                      </a:r>
                      <a:r>
                        <a:rPr lang="fr-FR" sz="1800" b="1" dirty="0">
                          <a:latin typeface="Times New Roman" panose="02020603050405020304" pitchFamily="18" charset="0"/>
                          <a:cs typeface="Times New Roman" panose="02020603050405020304" pitchFamily="18" charset="0"/>
                        </a:rPr>
                        <a:t>une cause</a:t>
                      </a:r>
                      <a:r>
                        <a:rPr lang="fr-FR" sz="1800" dirty="0">
                          <a:latin typeface="Times New Roman" panose="02020603050405020304" pitchFamily="18" charset="0"/>
                          <a:cs typeface="Times New Roman" panose="02020603050405020304" pitchFamily="18" charset="0"/>
                        </a:rPr>
                        <a:t>. Sous-entendu, </a:t>
                      </a:r>
                      <a:r>
                        <a:rPr lang="fr-FR" sz="1800" b="1" dirty="0">
                          <a:latin typeface="Times New Roman" panose="02020603050405020304" pitchFamily="18" charset="0"/>
                          <a:cs typeface="Times New Roman" panose="02020603050405020304" pitchFamily="18" charset="0"/>
                        </a:rPr>
                        <a:t>une et une seule</a:t>
                      </a:r>
                      <a:r>
                        <a:rPr lang="fr-FR" sz="1800" dirty="0">
                          <a:latin typeface="Times New Roman" panose="02020603050405020304" pitchFamily="18" charset="0"/>
                          <a:cs typeface="Times New Roman" panose="02020603050405020304" pitchFamily="18" charset="0"/>
                        </a:rPr>
                        <a:t>. Le « CODIR » (Comité de Direction) propose l'explication suivante : «</a:t>
                      </a:r>
                      <a:r>
                        <a:rPr lang="fr-FR" sz="1800" baseline="0"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Les difficultés proviennent de l’absence de coordination entre les</a:t>
                      </a:r>
                      <a:r>
                        <a:rPr lang="fr-FR" sz="1800" baseline="0" dirty="0">
                          <a:latin typeface="Times New Roman" panose="02020603050405020304" pitchFamily="18" charset="0"/>
                          <a:cs typeface="Times New Roman" panose="02020603050405020304" pitchFamily="18" charset="0"/>
                        </a:rPr>
                        <a:t> ventes, le </a:t>
                      </a:r>
                      <a:r>
                        <a:rPr lang="fr-FR" sz="1800" dirty="0">
                          <a:latin typeface="Times New Roman" panose="02020603050405020304" pitchFamily="18" charset="0"/>
                          <a:cs typeface="Times New Roman" panose="02020603050405020304" pitchFamily="18" charset="0"/>
                        </a:rPr>
                        <a:t>marketing et la recherche...".</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83999547"/>
                  </a:ext>
                </a:extLst>
              </a:tr>
            </a:tbl>
          </a:graphicData>
        </a:graphic>
      </p:graphicFrame>
      <p:sp>
        <p:nvSpPr>
          <p:cNvPr id="6" name="Espace réservé du numéro de diapositive 5"/>
          <p:cNvSpPr>
            <a:spLocks noGrp="1"/>
          </p:cNvSpPr>
          <p:nvPr>
            <p:ph type="sldNum" sz="quarter" idx="12"/>
            <p:custDataLst>
              <p:tags r:id="rId5"/>
            </p:custDataLst>
          </p:nvPr>
        </p:nvSpPr>
        <p:spPr/>
        <p:txBody>
          <a:bodyPr/>
          <a:lstStyle/>
          <a:p>
            <a:fld id="{D4B5ADC2-7248-4799-8E52-477E151C3EE9}" type="slidenum">
              <a:rPr lang="fr-FR" sz="1400" b="1" smtClean="0">
                <a:solidFill>
                  <a:srgbClr val="FFFFFF"/>
                </a:solidFill>
              </a:rPr>
              <a:pPr/>
              <a:t>5</a:t>
            </a:fld>
            <a:endParaRPr lang="fr-FR"/>
          </a:p>
        </p:txBody>
      </p:sp>
    </p:spTree>
    <p:extLst>
      <p:ext uri="{BB962C8B-B14F-4D97-AF65-F5344CB8AC3E}">
        <p14:creationId xmlns:p14="http://schemas.microsoft.com/office/powerpoint/2010/main" val="146589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3204" y="-32266"/>
            <a:ext cx="8229600" cy="729734"/>
          </a:xfrm>
        </p:spPr>
        <p:txBody>
          <a:bodyPr/>
          <a:lstStyle/>
          <a:p>
            <a:r>
              <a:rPr lang="fr-FR" dirty="0"/>
              <a:t>Une pensée isolante = une seule cause ?</a:t>
            </a:r>
          </a:p>
        </p:txBody>
      </p:sp>
      <p:sp>
        <p:nvSpPr>
          <p:cNvPr id="3" name="Espace réservé du contenu 2"/>
          <p:cNvSpPr>
            <a:spLocks noGrp="1"/>
          </p:cNvSpPr>
          <p:nvPr>
            <p:ph sz="quarter" idx="1"/>
            <p:custDataLst>
              <p:tags r:id="rId2"/>
            </p:custDataLst>
          </p:nvPr>
        </p:nvSpPr>
        <p:spPr>
          <a:xfrm>
            <a:off x="0" y="1145497"/>
            <a:ext cx="8856984" cy="1273696"/>
          </a:xfrm>
        </p:spPr>
        <p:txBody>
          <a:bodyPr>
            <a:normAutofit/>
          </a:bodyPr>
          <a:lstStyle/>
          <a:p>
            <a:pPr algn="just"/>
            <a:r>
              <a:rPr lang="fr-FR" sz="1800" dirty="0">
                <a:latin typeface="Times New Roman" panose="02020603050405020304" pitchFamily="18" charset="0"/>
                <a:ea typeface="Times New Roman" panose="02020603050405020304" pitchFamily="18" charset="0"/>
              </a:rPr>
              <a:t>La raison ? : </a:t>
            </a:r>
            <a:r>
              <a:rPr lang="fr-FR" sz="1800" b="1" dirty="0">
                <a:latin typeface="Times New Roman" panose="02020603050405020304" pitchFamily="18" charset="0"/>
                <a:ea typeface="Times New Roman" panose="02020603050405020304" pitchFamily="18" charset="0"/>
              </a:rPr>
              <a:t>le modèle mental des décideurs</a:t>
            </a:r>
            <a:r>
              <a:rPr lang="fr-FR" sz="1800" dirty="0">
                <a:latin typeface="Times New Roman" panose="02020603050405020304" pitchFamily="18" charset="0"/>
                <a:ea typeface="Times New Roman" panose="02020603050405020304" pitchFamily="18" charset="0"/>
              </a:rPr>
              <a:t>. On pense bien souvent à une seule chose à la fois. Or, il faut penser le multiple et puis penser en dehors des cadres habituels, des cloisons et des citadelles organisationnelles, le « </a:t>
            </a:r>
            <a:r>
              <a:rPr lang="fr-FR" sz="1800" dirty="0" err="1">
                <a:latin typeface="Times New Roman" panose="02020603050405020304" pitchFamily="18" charset="0"/>
                <a:ea typeface="Times New Roman" panose="02020603050405020304" pitchFamily="18" charset="0"/>
              </a:rPr>
              <a:t>think</a:t>
            </a:r>
            <a:r>
              <a:rPr lang="fr-FR" sz="1800" dirty="0">
                <a:latin typeface="Times New Roman" panose="02020603050405020304" pitchFamily="18" charset="0"/>
                <a:ea typeface="Times New Roman" panose="02020603050405020304" pitchFamily="18" charset="0"/>
              </a:rPr>
              <a:t> out of the box ». Mais avec quelle démarche ? Sous quelles conditions cela est-il possible ?</a:t>
            </a:r>
            <a:endParaRPr lang="fr-FR" sz="1800" dirty="0"/>
          </a:p>
        </p:txBody>
      </p:sp>
      <p:sp>
        <p:nvSpPr>
          <p:cNvPr id="6" name="Rectangle 5"/>
          <p:cNvSpPr/>
          <p:nvPr>
            <p:custDataLst>
              <p:tags r:id="rId3"/>
            </p:custDataLst>
          </p:nvPr>
        </p:nvSpPr>
        <p:spPr>
          <a:xfrm>
            <a:off x="1109473" y="2533323"/>
            <a:ext cx="6607771" cy="369332"/>
          </a:xfrm>
          <a:prstGeom prst="rect">
            <a:avLst/>
          </a:prstGeom>
        </p:spPr>
        <p:txBody>
          <a:bodyPr wrap="none">
            <a:spAutoFit/>
          </a:bodyPr>
          <a:lstStyle/>
          <a:p>
            <a:r>
              <a:rPr lang="fr-FR" altLang="fr-FR" b="1" dirty="0"/>
              <a:t>Une approche classique : le diagnostic cartésien (analytique)</a:t>
            </a:r>
            <a:endParaRPr lang="fr-FR" dirty="0"/>
          </a:p>
        </p:txBody>
      </p:sp>
      <p:sp>
        <p:nvSpPr>
          <p:cNvPr id="8" name="ZoneTexte 7"/>
          <p:cNvSpPr txBox="1"/>
          <p:nvPr>
            <p:custDataLst>
              <p:tags r:id="rId4"/>
            </p:custDataLst>
          </p:nvPr>
        </p:nvSpPr>
        <p:spPr>
          <a:xfrm>
            <a:off x="6322064" y="5157192"/>
            <a:ext cx="964367" cy="461665"/>
          </a:xfrm>
          <a:prstGeom prst="rect">
            <a:avLst/>
          </a:prstGeom>
          <a:noFill/>
        </p:spPr>
        <p:txBody>
          <a:bodyPr wrap="none" rtlCol="0">
            <a:spAutoFit/>
          </a:bodyPr>
          <a:lstStyle/>
          <a:p>
            <a:r>
              <a:rPr lang="fr-FR" sz="1200" dirty="0"/>
              <a:t>MKT, Ventes,</a:t>
            </a:r>
          </a:p>
          <a:p>
            <a:pPr algn="ctr"/>
            <a:r>
              <a:rPr lang="fr-FR" sz="1200" dirty="0"/>
              <a:t>Recherche</a:t>
            </a:r>
          </a:p>
        </p:txBody>
      </p:sp>
      <p:sp>
        <p:nvSpPr>
          <p:cNvPr id="5" name="Espace réservé du numéro de diapositive 4"/>
          <p:cNvSpPr>
            <a:spLocks noGrp="1"/>
          </p:cNvSpPr>
          <p:nvPr>
            <p:ph type="sldNum" sz="quarter" idx="12"/>
            <p:custDataLst>
              <p:tags r:id="rId5"/>
            </p:custDataLst>
          </p:nvPr>
        </p:nvSpPr>
        <p:spPr/>
        <p:txBody>
          <a:bodyPr/>
          <a:lstStyle/>
          <a:p>
            <a:fld id="{D4B5ADC2-7248-4799-8E52-477E151C3EE9}" type="slidenum">
              <a:rPr lang="fr-FR" sz="1400" b="1" smtClean="0">
                <a:solidFill>
                  <a:srgbClr val="FFFFFF"/>
                </a:solidFill>
              </a:rPr>
              <a:pPr/>
              <a:t>6</a:t>
            </a:fld>
            <a:endParaRPr lang="fr-FR"/>
          </a:p>
        </p:txBody>
      </p:sp>
      <p:pic>
        <p:nvPicPr>
          <p:cNvPr id="7" name="Image 6"/>
          <p:cNvPicPr>
            <a:picLocks noChangeAspect="1"/>
          </p:cNvPicPr>
          <p:nvPr>
            <p:custDataLst>
              <p:tags r:id="rId6"/>
            </p:custDataLst>
          </p:nvPr>
        </p:nvPicPr>
        <p:blipFill>
          <a:blip r:embed="rId9"/>
          <a:stretch>
            <a:fillRect/>
          </a:stretch>
        </p:blipFill>
        <p:spPr>
          <a:xfrm>
            <a:off x="1380492" y="3230597"/>
            <a:ext cx="6096000" cy="1466850"/>
          </a:xfrm>
          <a:prstGeom prst="rect">
            <a:avLst/>
          </a:prstGeom>
        </p:spPr>
      </p:pic>
      <p:pic>
        <p:nvPicPr>
          <p:cNvPr id="4" name="Image 3"/>
          <p:cNvPicPr>
            <a:picLocks noChangeAspect="1"/>
          </p:cNvPicPr>
          <p:nvPr>
            <p:custDataLst>
              <p:tags r:id="rId7"/>
            </p:custDataLst>
          </p:nvPr>
        </p:nvPicPr>
        <p:blipFill>
          <a:blip r:embed="rId10"/>
          <a:stretch>
            <a:fillRect/>
          </a:stretch>
        </p:blipFill>
        <p:spPr>
          <a:xfrm>
            <a:off x="1259630" y="3016785"/>
            <a:ext cx="6307455" cy="3698558"/>
          </a:xfrm>
          <a:prstGeom prst="rect">
            <a:avLst/>
          </a:prstGeom>
        </p:spPr>
      </p:pic>
    </p:spTree>
    <p:extLst>
      <p:ext uri="{BB962C8B-B14F-4D97-AF65-F5344CB8AC3E}">
        <p14:creationId xmlns:p14="http://schemas.microsoft.com/office/powerpoint/2010/main" val="235379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8"/>
          <a:stretch>
            <a:fillRect/>
          </a:stretch>
        </p:blipFill>
        <p:spPr>
          <a:xfrm>
            <a:off x="572437" y="1396709"/>
            <a:ext cx="8010525" cy="4411772"/>
          </a:xfrm>
          <a:prstGeom prst="rect">
            <a:avLst/>
          </a:prstGeom>
        </p:spPr>
      </p:pic>
      <p:sp>
        <p:nvSpPr>
          <p:cNvPr id="2" name="Titre 1"/>
          <p:cNvSpPr>
            <a:spLocks noGrp="1"/>
          </p:cNvSpPr>
          <p:nvPr>
            <p:ph type="title"/>
            <p:custDataLst>
              <p:tags r:id="rId2"/>
            </p:custDataLst>
          </p:nvPr>
        </p:nvSpPr>
        <p:spPr>
          <a:xfrm>
            <a:off x="126423" y="116632"/>
            <a:ext cx="8964489" cy="980080"/>
          </a:xfrm>
        </p:spPr>
        <p:txBody>
          <a:bodyPr>
            <a:normAutofit fontScale="90000"/>
          </a:bodyPr>
          <a:lstStyle/>
          <a:p>
            <a:pPr algn="ctr"/>
            <a:r>
              <a:rPr lang="fr-FR" dirty="0"/>
              <a:t>Le système ? : pour penser le multiple, les relations, le tout. Pour donner du sens</a:t>
            </a:r>
          </a:p>
        </p:txBody>
      </p:sp>
      <p:pic>
        <p:nvPicPr>
          <p:cNvPr id="4" name="Image 3"/>
          <p:cNvPicPr>
            <a:picLocks noChangeAspect="1"/>
          </p:cNvPicPr>
          <p:nvPr>
            <p:custDataLst>
              <p:tags r:id="rId3"/>
            </p:custDataLst>
          </p:nvPr>
        </p:nvPicPr>
        <p:blipFill>
          <a:blip r:embed="rId9"/>
          <a:stretch>
            <a:fillRect/>
          </a:stretch>
        </p:blipFill>
        <p:spPr>
          <a:xfrm>
            <a:off x="971600" y="1899420"/>
            <a:ext cx="6663690" cy="3909060"/>
          </a:xfrm>
          <a:prstGeom prst="rect">
            <a:avLst/>
          </a:prstGeom>
        </p:spPr>
      </p:pic>
      <p:sp>
        <p:nvSpPr>
          <p:cNvPr id="7" name="Rectangle 6"/>
          <p:cNvSpPr/>
          <p:nvPr>
            <p:custDataLst>
              <p:tags r:id="rId4"/>
            </p:custDataLst>
          </p:nvPr>
        </p:nvSpPr>
        <p:spPr>
          <a:xfrm>
            <a:off x="3316459" y="1419182"/>
            <a:ext cx="2522485" cy="369332"/>
          </a:xfrm>
          <a:prstGeom prst="rect">
            <a:avLst/>
          </a:prstGeom>
        </p:spPr>
        <p:txBody>
          <a:bodyPr wrap="none">
            <a:spAutoFit/>
          </a:bodyPr>
          <a:lstStyle/>
          <a:p>
            <a:r>
              <a:rPr lang="fr-FR" altLang="fr-FR" b="1" dirty="0"/>
              <a:t>Approche systémique</a:t>
            </a:r>
            <a:endParaRPr lang="fr-FR" dirty="0"/>
          </a:p>
        </p:txBody>
      </p:sp>
      <p:sp>
        <p:nvSpPr>
          <p:cNvPr id="3" name="ZoneTexte 2"/>
          <p:cNvSpPr txBox="1"/>
          <p:nvPr>
            <p:custDataLst>
              <p:tags r:id="rId5"/>
            </p:custDataLst>
          </p:nvPr>
        </p:nvSpPr>
        <p:spPr>
          <a:xfrm flipH="1">
            <a:off x="95456" y="5919386"/>
            <a:ext cx="8964489" cy="646331"/>
          </a:xfrm>
          <a:prstGeom prst="rect">
            <a:avLst/>
          </a:prstGeom>
          <a:noFill/>
        </p:spPr>
        <p:txBody>
          <a:bodyPr wrap="square" rtlCol="0">
            <a:spAutoFit/>
          </a:bodyPr>
          <a:lstStyle/>
          <a:p>
            <a:r>
              <a:rPr lang="fr-FR" dirty="0"/>
              <a:t>Qui a dit qu’il fallait développer des commandes spéciales, conquérir à tout pris de nouveaux clients, etc. ?   </a:t>
            </a:r>
          </a:p>
        </p:txBody>
      </p:sp>
      <p:sp>
        <p:nvSpPr>
          <p:cNvPr id="5" name="Espace réservé du numéro de diapositive 4"/>
          <p:cNvSpPr>
            <a:spLocks noGrp="1"/>
          </p:cNvSpPr>
          <p:nvPr>
            <p:ph type="sldNum" sz="quarter" idx="12"/>
            <p:custDataLst>
              <p:tags r:id="rId6"/>
            </p:custDataLst>
          </p:nvPr>
        </p:nvSpPr>
        <p:spPr/>
        <p:txBody>
          <a:bodyPr/>
          <a:lstStyle/>
          <a:p>
            <a:fld id="{D4B5ADC2-7248-4799-8E52-477E151C3EE9}" type="slidenum">
              <a:rPr lang="fr-FR" sz="1400" b="1" smtClean="0">
                <a:solidFill>
                  <a:srgbClr val="FFFFFF"/>
                </a:solidFill>
              </a:rPr>
              <a:pPr/>
              <a:t>7</a:t>
            </a:fld>
            <a:endParaRPr lang="fr-FR"/>
          </a:p>
        </p:txBody>
      </p:sp>
    </p:spTree>
    <p:extLst>
      <p:ext uri="{BB962C8B-B14F-4D97-AF65-F5344CB8AC3E}">
        <p14:creationId xmlns:p14="http://schemas.microsoft.com/office/powerpoint/2010/main" val="361371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31.media.tumblr.com/95c75fc0724f02cb88f93f9fc2aaaf96/tumblr_inline_n3ga3fRsmJ1s9x8us.gif"/>
          <p:cNvPicPr>
            <a:picLocks noChangeAspect="1" noChangeArrowheads="1" noCrop="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81797" y="1628800"/>
            <a:ext cx="3695700" cy="1524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39770" y="3362532"/>
            <a:ext cx="3646170" cy="2841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custDataLst>
              <p:tags r:id="rId3"/>
            </p:custDataLst>
          </p:nvPr>
        </p:nvSpPr>
        <p:spPr>
          <a:xfrm>
            <a:off x="3851920" y="1490766"/>
            <a:ext cx="5184576" cy="4924425"/>
          </a:xfrm>
          <a:prstGeom prst="rect">
            <a:avLst/>
          </a:prstGeom>
          <a:noFill/>
        </p:spPr>
        <p:txBody>
          <a:bodyPr wrap="square" rtlCol="0">
            <a:spAutoFit/>
          </a:bodyPr>
          <a:lstStyle/>
          <a:p>
            <a:r>
              <a:rPr lang="fr-FR" sz="2000" dirty="0"/>
              <a:t>La cause est aussi effet de l’effet (cause et effet sont entremêlés) provoquant une onde de choc.</a:t>
            </a:r>
          </a:p>
          <a:p>
            <a:endParaRPr lang="fr-FR" sz="2000" dirty="0"/>
          </a:p>
          <a:p>
            <a:r>
              <a:rPr lang="fr-FR" sz="2000" dirty="0"/>
              <a:t>Un </a:t>
            </a:r>
            <a:r>
              <a:rPr lang="fr-FR" sz="2000" b="1" dirty="0"/>
              <a:t>système</a:t>
            </a:r>
            <a:r>
              <a:rPr lang="fr-FR" sz="2000" dirty="0"/>
              <a:t> a deux aspects : </a:t>
            </a:r>
          </a:p>
          <a:p>
            <a:endParaRPr lang="fr-FR" sz="2000" dirty="0"/>
          </a:p>
          <a:p>
            <a:pPr lvl="1"/>
            <a:r>
              <a:rPr lang="fr-FR" sz="2000" b="1" dirty="0"/>
              <a:t>- Structurel</a:t>
            </a:r>
            <a:r>
              <a:rPr lang="fr-FR" sz="2000" dirty="0"/>
              <a:t> : </a:t>
            </a:r>
            <a:r>
              <a:rPr lang="fr-FR" sz="2000" i="1" dirty="0"/>
              <a:t>organisation dans l’espace</a:t>
            </a:r>
            <a:r>
              <a:rPr lang="fr-FR" sz="2000" dirty="0"/>
              <a:t> </a:t>
            </a:r>
            <a:r>
              <a:rPr lang="fr-FR" sz="2000" dirty="0">
                <a:sym typeface="Wingdings" panose="05000000000000000000" pitchFamily="2" charset="2"/>
              </a:rPr>
              <a:t> </a:t>
            </a:r>
            <a:r>
              <a:rPr lang="fr-FR" sz="2000" dirty="0"/>
              <a:t>ensemble invariant de relations entre des éléments qui se renouvellent : </a:t>
            </a:r>
            <a:r>
              <a:rPr lang="fr-FR" sz="2000" u="sng" dirty="0"/>
              <a:t>Loi de conservation</a:t>
            </a:r>
            <a:r>
              <a:rPr lang="fr-FR" sz="2000" dirty="0"/>
              <a:t>; ex. : la structure de parenté).</a:t>
            </a:r>
          </a:p>
          <a:p>
            <a:endParaRPr lang="fr-FR" sz="2000" dirty="0"/>
          </a:p>
          <a:p>
            <a:pPr lvl="1"/>
            <a:r>
              <a:rPr lang="fr-FR" sz="2000" dirty="0"/>
              <a:t>- </a:t>
            </a:r>
            <a:r>
              <a:rPr lang="fr-FR" sz="2000" b="1" dirty="0"/>
              <a:t>Fonctionnel</a:t>
            </a:r>
            <a:r>
              <a:rPr lang="fr-FR" sz="2000" dirty="0"/>
              <a:t> : </a:t>
            </a:r>
            <a:r>
              <a:rPr lang="fr-FR" sz="2000" i="1" dirty="0"/>
              <a:t>organisation dans le temps</a:t>
            </a:r>
            <a:r>
              <a:rPr lang="fr-FR" sz="2000" dirty="0"/>
              <a:t> du système </a:t>
            </a:r>
            <a:r>
              <a:rPr lang="fr-FR" sz="2000" dirty="0">
                <a:sym typeface="Wingdings" panose="05000000000000000000" pitchFamily="2" charset="2"/>
              </a:rPr>
              <a:t> les processus (les flux, les délais, les états). </a:t>
            </a:r>
            <a:r>
              <a:rPr lang="fr-FR" sz="2000" u="sng" dirty="0">
                <a:sym typeface="Wingdings" panose="05000000000000000000" pitchFamily="2" charset="2"/>
              </a:rPr>
              <a:t>Loi de transformation</a:t>
            </a:r>
            <a:endParaRPr lang="fr-FR" sz="2000" u="sng" dirty="0"/>
          </a:p>
          <a:p>
            <a:pPr lvl="1"/>
            <a:r>
              <a:rPr lang="fr-FR" dirty="0"/>
              <a:t>Processus</a:t>
            </a:r>
            <a:r>
              <a:rPr lang="fr-FR" b="1" dirty="0"/>
              <a:t> </a:t>
            </a:r>
            <a:r>
              <a:rPr lang="fr-FR" dirty="0"/>
              <a:t>: séquences d’actions accomplies par un ou plusieurs acteurs et  répondant à un ou plusieurs objectifs </a:t>
            </a:r>
          </a:p>
        </p:txBody>
      </p:sp>
      <p:sp>
        <p:nvSpPr>
          <p:cNvPr id="6" name="Titre 5"/>
          <p:cNvSpPr>
            <a:spLocks noGrp="1"/>
          </p:cNvSpPr>
          <p:nvPr>
            <p:ph type="title"/>
            <p:custDataLst>
              <p:tags r:id="rId4"/>
            </p:custDataLst>
          </p:nvPr>
        </p:nvSpPr>
        <p:spPr>
          <a:xfrm>
            <a:off x="469984" y="15621"/>
            <a:ext cx="8229600" cy="821091"/>
          </a:xfrm>
        </p:spPr>
        <p:txBody>
          <a:bodyPr>
            <a:normAutofit/>
          </a:bodyPr>
          <a:lstStyle/>
          <a:p>
            <a:pPr algn="ctr"/>
            <a:r>
              <a:rPr lang="fr-FR" sz="2900" dirty="0"/>
              <a:t>Un système, c’est quoi ?</a:t>
            </a:r>
          </a:p>
        </p:txBody>
      </p:sp>
      <p:sp>
        <p:nvSpPr>
          <p:cNvPr id="2" name="Espace réservé du numéro de diapositive 1"/>
          <p:cNvSpPr>
            <a:spLocks noGrp="1"/>
          </p:cNvSpPr>
          <p:nvPr>
            <p:ph type="sldNum" sz="quarter" idx="12"/>
            <p:custDataLst>
              <p:tags r:id="rId5"/>
            </p:custDataLst>
          </p:nvPr>
        </p:nvSpPr>
        <p:spPr/>
        <p:txBody>
          <a:bodyPr/>
          <a:lstStyle/>
          <a:p>
            <a:fld id="{D4B5ADC2-7248-4799-8E52-477E151C3EE9}" type="slidenum">
              <a:rPr lang="fr-FR" sz="1400" b="1" smtClean="0">
                <a:solidFill>
                  <a:srgbClr val="FFFFFF"/>
                </a:solidFill>
              </a:rPr>
              <a:pPr/>
              <a:t>8</a:t>
            </a:fld>
            <a:endParaRPr lang="fr-FR"/>
          </a:p>
        </p:txBody>
      </p:sp>
    </p:spTree>
    <p:extLst>
      <p:ext uri="{BB962C8B-B14F-4D97-AF65-F5344CB8AC3E}">
        <p14:creationId xmlns:p14="http://schemas.microsoft.com/office/powerpoint/2010/main" val="21944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par>
                                <p:cTn id="10" presetID="1"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95602"/>
            <a:ext cx="9144000" cy="1124744"/>
          </a:xfrm>
        </p:spPr>
        <p:txBody>
          <a:bodyPr>
            <a:normAutofit/>
          </a:bodyPr>
          <a:lstStyle/>
          <a:p>
            <a:pPr algn="ctr"/>
            <a:r>
              <a:rPr lang="fr-FR" sz="2900" dirty="0"/>
              <a:t>La dynamique ? des changements d’état au cours du temps</a:t>
            </a:r>
          </a:p>
        </p:txBody>
      </p:sp>
      <p:sp>
        <p:nvSpPr>
          <p:cNvPr id="3" name="Espace réservé du contenu 2"/>
          <p:cNvSpPr>
            <a:spLocks noGrp="1"/>
          </p:cNvSpPr>
          <p:nvPr>
            <p:ph sz="quarter" idx="1"/>
            <p:custDataLst>
              <p:tags r:id="rId2"/>
            </p:custDataLst>
          </p:nvPr>
        </p:nvSpPr>
        <p:spPr>
          <a:xfrm>
            <a:off x="0" y="847211"/>
            <a:ext cx="9036496" cy="6021288"/>
          </a:xfrm>
        </p:spPr>
        <p:txBody>
          <a:bodyPr>
            <a:normAutofit/>
          </a:bodyPr>
          <a:lstStyle/>
          <a:p>
            <a:pPr marL="0" indent="0" algn="just">
              <a:spcBef>
                <a:spcPts val="0"/>
              </a:spcBef>
              <a:buNone/>
            </a:pPr>
            <a:endParaRPr lang="fr-FR" sz="1800" dirty="0"/>
          </a:p>
          <a:p>
            <a:pPr marL="0" indent="0" algn="just">
              <a:spcBef>
                <a:spcPts val="0"/>
              </a:spcBef>
              <a:buNone/>
            </a:pPr>
            <a:r>
              <a:rPr lang="fr-FR" sz="1800" dirty="0"/>
              <a:t>Héraclite (5</a:t>
            </a:r>
            <a:r>
              <a:rPr lang="fr-FR" sz="1800" baseline="30000" dirty="0"/>
              <a:t>e</a:t>
            </a:r>
            <a:r>
              <a:rPr lang="fr-FR" sz="1800" dirty="0"/>
              <a:t> siècle avant J.C) : toutes choses sont sans </a:t>
            </a:r>
          </a:p>
          <a:p>
            <a:pPr marL="0" indent="0" algn="just">
              <a:spcBef>
                <a:spcPts val="0"/>
              </a:spcBef>
              <a:buNone/>
            </a:pPr>
            <a:r>
              <a:rPr lang="fr-FR" sz="1800" dirty="0"/>
              <a:t>cesse changeantes : « tout coule comme un fleuve ».</a:t>
            </a:r>
          </a:p>
          <a:p>
            <a:pPr marL="0" indent="0" algn="just">
              <a:spcBef>
                <a:spcPts val="0"/>
              </a:spcBef>
              <a:buNone/>
            </a:pPr>
            <a:r>
              <a:rPr lang="fr-FR" sz="1800" dirty="0"/>
              <a:t>« À ceux qui descendent dans les mêmes fleuves surviennent</a:t>
            </a:r>
          </a:p>
          <a:p>
            <a:pPr marL="0" indent="0" algn="just">
              <a:spcBef>
                <a:spcPts val="0"/>
              </a:spcBef>
              <a:buNone/>
            </a:pPr>
            <a:r>
              <a:rPr lang="fr-FR" sz="1800" dirty="0"/>
              <a:t>toujours d’autres et d’autres eaux »</a:t>
            </a:r>
          </a:p>
          <a:p>
            <a:pPr marL="0" indent="0" algn="just">
              <a:spcBef>
                <a:spcPts val="0"/>
              </a:spcBef>
              <a:buNone/>
            </a:pPr>
            <a:r>
              <a:rPr lang="fr-FR" sz="1800" dirty="0"/>
              <a:t>Les choses ne sont jamais achevées, mais sont </a:t>
            </a:r>
          </a:p>
          <a:p>
            <a:pPr marL="0" indent="0" algn="just">
              <a:spcBef>
                <a:spcPts val="0"/>
              </a:spcBef>
              <a:buNone/>
            </a:pPr>
            <a:r>
              <a:rPr lang="fr-FR" sz="1800" dirty="0"/>
              <a:t>continuellement créées, renouvelées par des forces</a:t>
            </a:r>
          </a:p>
          <a:p>
            <a:pPr algn="just">
              <a:spcBef>
                <a:spcPts val="0"/>
              </a:spcBef>
            </a:pPr>
            <a:endParaRPr lang="fr-FR" sz="1800" dirty="0"/>
          </a:p>
          <a:p>
            <a:pPr marL="0" indent="0" algn="just">
              <a:spcBef>
                <a:spcPts val="0"/>
              </a:spcBef>
              <a:buNone/>
            </a:pPr>
            <a:endParaRPr lang="fr-FR" sz="1800" dirty="0"/>
          </a:p>
          <a:p>
            <a:pPr marL="0" indent="0" algn="just">
              <a:spcBef>
                <a:spcPts val="0"/>
              </a:spcBef>
              <a:buNone/>
            </a:pPr>
            <a:r>
              <a:rPr lang="fr-FR" sz="1800" dirty="0"/>
              <a:t>Dans le ciel, pas de permanence, mais des quasars, des </a:t>
            </a:r>
          </a:p>
          <a:p>
            <a:pPr marL="0" indent="0" algn="just">
              <a:spcBef>
                <a:spcPts val="0"/>
              </a:spcBef>
              <a:buNone/>
            </a:pPr>
            <a:r>
              <a:rPr lang="fr-FR" sz="1800" dirty="0"/>
              <a:t>pulsars, des supernovæ, des galaxies gloutonnes. </a:t>
            </a:r>
          </a:p>
          <a:p>
            <a:pPr marL="0" indent="0" algn="just">
              <a:spcBef>
                <a:spcPts val="0"/>
              </a:spcBef>
              <a:buNone/>
            </a:pPr>
            <a:r>
              <a:rPr lang="fr-FR" sz="1800" dirty="0"/>
              <a:t>Les choses interagissent continuellement les unes avec les </a:t>
            </a:r>
          </a:p>
          <a:p>
            <a:pPr marL="0" indent="0" algn="just">
              <a:spcBef>
                <a:spcPts val="0"/>
              </a:spcBef>
              <a:buNone/>
            </a:pPr>
            <a:r>
              <a:rPr lang="fr-FR" sz="1800" dirty="0"/>
              <a:t>autres. Ce faisant l’état de chacune d’elles porte la trace de </a:t>
            </a:r>
          </a:p>
          <a:p>
            <a:pPr marL="0" indent="0" algn="just">
              <a:spcBef>
                <a:spcPts val="0"/>
              </a:spcBef>
              <a:buNone/>
            </a:pPr>
            <a:r>
              <a:rPr lang="fr-FR" sz="1800" dirty="0"/>
              <a:t>l’état des autres. </a:t>
            </a:r>
          </a:p>
          <a:p>
            <a:pPr marL="0" indent="0" algn="just">
              <a:spcBef>
                <a:spcPts val="0"/>
              </a:spcBef>
              <a:buNone/>
            </a:pPr>
            <a:r>
              <a:rPr lang="fr-FR" sz="1800" dirty="0"/>
              <a:t>			</a:t>
            </a:r>
          </a:p>
          <a:p>
            <a:pPr marL="0" indent="0" algn="just">
              <a:spcBef>
                <a:spcPts val="0"/>
              </a:spcBef>
              <a:buNone/>
            </a:pPr>
            <a:r>
              <a:rPr lang="fr-FR" sz="1800" dirty="0"/>
              <a:t>			</a:t>
            </a:r>
          </a:p>
          <a:p>
            <a:pPr marL="0" indent="0" algn="just">
              <a:spcBef>
                <a:spcPts val="0"/>
              </a:spcBef>
              <a:buNone/>
            </a:pPr>
            <a:r>
              <a:rPr lang="fr-FR" sz="1800" dirty="0"/>
              <a:t>			Henri Atlan a montré que l’organisation du vivant n’est jamais un 			état statique, mais un processus incessant dans lequel s’unissent 			et s’opposent ordre et désordre, vie et mort (conception 				dialectique)</a:t>
            </a:r>
          </a:p>
        </p:txBody>
      </p:sp>
      <p:pic>
        <p:nvPicPr>
          <p:cNvPr id="2050" name="Picture 2" descr="Héraclite de Mandril: homme dans des vagues"/>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5868144" y="825235"/>
            <a:ext cx="3017520" cy="19530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0/00/Crab_Nebula.jpg/200px-Crab_Nebula.jpg"/>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5868144" y="3189990"/>
            <a:ext cx="2036064" cy="20360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astelnau.artspla.pagesperso-orange.fr/images/20062007/ordre%20desordre/ordre%20desordre%203E-15.JPG"/>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67792" y="5168908"/>
            <a:ext cx="2057400" cy="1543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custDataLst>
              <p:tags r:id="rId6"/>
            </p:custDataLst>
          </p:nvPr>
        </p:nvSpPr>
        <p:spPr>
          <a:xfrm>
            <a:off x="5220072" y="2800546"/>
            <a:ext cx="4032448" cy="261610"/>
          </a:xfrm>
          <a:prstGeom prst="rect">
            <a:avLst/>
          </a:prstGeom>
        </p:spPr>
        <p:txBody>
          <a:bodyPr wrap="square">
            <a:spAutoFit/>
          </a:bodyPr>
          <a:lstStyle/>
          <a:p>
            <a:pPr algn="just"/>
            <a:r>
              <a:rPr lang="fr-FR" sz="1100" dirty="0"/>
              <a:t>Photographie conceptualisé par </a:t>
            </a:r>
            <a:r>
              <a:rPr lang="fr-FR" sz="1100" dirty="0" err="1"/>
              <a:t>Mandril</a:t>
            </a:r>
            <a:r>
              <a:rPr lang="fr-FR" sz="1100" dirty="0"/>
              <a:t> et pris par Fabien </a:t>
            </a:r>
            <a:r>
              <a:rPr lang="fr-FR" sz="1100" dirty="0" err="1"/>
              <a:t>Nissels</a:t>
            </a:r>
            <a:r>
              <a:rPr lang="fr-FR" sz="1100" dirty="0"/>
              <a:t>.</a:t>
            </a:r>
          </a:p>
        </p:txBody>
      </p:sp>
      <p:sp>
        <p:nvSpPr>
          <p:cNvPr id="5" name="Espace réservé du numéro de diapositive 4"/>
          <p:cNvSpPr>
            <a:spLocks noGrp="1"/>
          </p:cNvSpPr>
          <p:nvPr>
            <p:ph type="sldNum" sz="quarter" idx="12"/>
            <p:custDataLst>
              <p:tags r:id="rId7"/>
            </p:custDataLst>
          </p:nvPr>
        </p:nvSpPr>
        <p:spPr/>
        <p:txBody>
          <a:bodyPr/>
          <a:lstStyle/>
          <a:p>
            <a:fld id="{D4B5ADC2-7248-4799-8E52-477E151C3EE9}" type="slidenum">
              <a:rPr lang="fr-FR" sz="1400" b="1" smtClean="0">
                <a:solidFill>
                  <a:srgbClr val="FFFFFF"/>
                </a:solidFill>
              </a:rPr>
              <a:pPr/>
              <a:t>9</a:t>
            </a:fld>
            <a:endParaRPr lang="fr-FR"/>
          </a:p>
        </p:txBody>
      </p:sp>
    </p:spTree>
    <p:extLst>
      <p:ext uri="{BB962C8B-B14F-4D97-AF65-F5344CB8AC3E}">
        <p14:creationId xmlns:p14="http://schemas.microsoft.com/office/powerpoint/2010/main" val="229330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26"/>
</p:tagLst>
</file>

<file path=ppt/tags/tag101.xml><?xml version="1.0" encoding="utf-8"?>
<p:tagLst xmlns:a="http://schemas.openxmlformats.org/drawingml/2006/main" xmlns:r="http://schemas.openxmlformats.org/officeDocument/2006/relationships" xmlns:p="http://schemas.openxmlformats.org/presentationml/2006/main">
  <p:tag name="NUM" val="27"/>
</p:tagLst>
</file>

<file path=ppt/tags/tag102.xml><?xml version="1.0" encoding="utf-8"?>
<p:tagLst xmlns:a="http://schemas.openxmlformats.org/drawingml/2006/main" xmlns:r="http://schemas.openxmlformats.org/officeDocument/2006/relationships" xmlns:p="http://schemas.openxmlformats.org/presentationml/2006/main">
  <p:tag name="NUM" val="28"/>
</p:tagLst>
</file>

<file path=ppt/tags/tag103.xml><?xml version="1.0" encoding="utf-8"?>
<p:tagLst xmlns:a="http://schemas.openxmlformats.org/drawingml/2006/main" xmlns:r="http://schemas.openxmlformats.org/officeDocument/2006/relationships" xmlns:p="http://schemas.openxmlformats.org/presentationml/2006/main">
  <p:tag name="NUM" val="29"/>
</p:tagLst>
</file>

<file path=ppt/tags/tag104.xml><?xml version="1.0" encoding="utf-8"?>
<p:tagLst xmlns:a="http://schemas.openxmlformats.org/drawingml/2006/main" xmlns:r="http://schemas.openxmlformats.org/officeDocument/2006/relationships" xmlns:p="http://schemas.openxmlformats.org/presentationml/2006/main">
  <p:tag name="NUM" val="30"/>
</p:tagLst>
</file>

<file path=ppt/tags/tag105.xml><?xml version="1.0" encoding="utf-8"?>
<p:tagLst xmlns:a="http://schemas.openxmlformats.org/drawingml/2006/main" xmlns:r="http://schemas.openxmlformats.org/officeDocument/2006/relationships" xmlns:p="http://schemas.openxmlformats.org/presentationml/2006/main">
  <p:tag name="NUM" val="31"/>
</p:tagLst>
</file>

<file path=ppt/tags/tag106.xml><?xml version="1.0" encoding="utf-8"?>
<p:tagLst xmlns:a="http://schemas.openxmlformats.org/drawingml/2006/main" xmlns:r="http://schemas.openxmlformats.org/officeDocument/2006/relationships" xmlns:p="http://schemas.openxmlformats.org/presentationml/2006/main">
  <p:tag name="NUM" val="32"/>
</p:tagLst>
</file>

<file path=ppt/tags/tag107.xml><?xml version="1.0" encoding="utf-8"?>
<p:tagLst xmlns:a="http://schemas.openxmlformats.org/drawingml/2006/main" xmlns:r="http://schemas.openxmlformats.org/officeDocument/2006/relationships" xmlns:p="http://schemas.openxmlformats.org/presentationml/2006/main">
  <p:tag name="NUM" val="33"/>
</p:tagLst>
</file>

<file path=ppt/tags/tag108.xml><?xml version="1.0" encoding="utf-8"?>
<p:tagLst xmlns:a="http://schemas.openxmlformats.org/drawingml/2006/main" xmlns:r="http://schemas.openxmlformats.org/officeDocument/2006/relationships" xmlns:p="http://schemas.openxmlformats.org/presentationml/2006/main">
  <p:tag name="NUM" val="34"/>
</p:tagLst>
</file>

<file path=ppt/tags/tag109.xml><?xml version="1.0" encoding="utf-8"?>
<p:tagLst xmlns:a="http://schemas.openxmlformats.org/drawingml/2006/main" xmlns:r="http://schemas.openxmlformats.org/officeDocument/2006/relationships" xmlns:p="http://schemas.openxmlformats.org/presentationml/2006/main">
  <p:tag name="NUM" val="35"/>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7"/>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9"/>
</p:tagLst>
</file>

<file path=ppt/tags/tag119.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1"/>
</p:tagLst>
</file>

<file path=ppt/tags/tag121.xml><?xml version="1.0" encoding="utf-8"?>
<p:tagLst xmlns:a="http://schemas.openxmlformats.org/drawingml/2006/main" xmlns:r="http://schemas.openxmlformats.org/officeDocument/2006/relationships" xmlns:p="http://schemas.openxmlformats.org/presentationml/2006/main">
  <p:tag name="NUM" val="12"/>
</p:tagLst>
</file>

<file path=ppt/tags/tag122.xml><?xml version="1.0" encoding="utf-8"?>
<p:tagLst xmlns:a="http://schemas.openxmlformats.org/drawingml/2006/main" xmlns:r="http://schemas.openxmlformats.org/officeDocument/2006/relationships" xmlns:p="http://schemas.openxmlformats.org/presentationml/2006/main">
  <p:tag name="NUM" val="13"/>
</p:tagLst>
</file>

<file path=ppt/tags/tag123.xml><?xml version="1.0" encoding="utf-8"?>
<p:tagLst xmlns:a="http://schemas.openxmlformats.org/drawingml/2006/main" xmlns:r="http://schemas.openxmlformats.org/officeDocument/2006/relationships" xmlns:p="http://schemas.openxmlformats.org/presentationml/2006/main">
  <p:tag name="NUM" val="14"/>
</p:tagLst>
</file>

<file path=ppt/tags/tag124.xml><?xml version="1.0" encoding="utf-8"?>
<p:tagLst xmlns:a="http://schemas.openxmlformats.org/drawingml/2006/main" xmlns:r="http://schemas.openxmlformats.org/officeDocument/2006/relationships" xmlns:p="http://schemas.openxmlformats.org/presentationml/2006/main">
  <p:tag name="NUM" val="15"/>
</p:tagLst>
</file>

<file path=ppt/tags/tag125.xml><?xml version="1.0" encoding="utf-8"?>
<p:tagLst xmlns:a="http://schemas.openxmlformats.org/drawingml/2006/main" xmlns:r="http://schemas.openxmlformats.org/officeDocument/2006/relationships" xmlns:p="http://schemas.openxmlformats.org/presentationml/2006/main">
  <p:tag name="NUM" val="16"/>
</p:tagLst>
</file>

<file path=ppt/tags/tag126.xml><?xml version="1.0" encoding="utf-8"?>
<p:tagLst xmlns:a="http://schemas.openxmlformats.org/drawingml/2006/main" xmlns:r="http://schemas.openxmlformats.org/officeDocument/2006/relationships" xmlns:p="http://schemas.openxmlformats.org/presentationml/2006/main">
  <p:tag name="NUM" val="17"/>
</p:tagLst>
</file>

<file path=ppt/tags/tag127.xml><?xml version="1.0" encoding="utf-8"?>
<p:tagLst xmlns:a="http://schemas.openxmlformats.org/drawingml/2006/main" xmlns:r="http://schemas.openxmlformats.org/officeDocument/2006/relationships" xmlns:p="http://schemas.openxmlformats.org/presentationml/2006/main">
  <p:tag name="NUM" val="18"/>
</p:tagLst>
</file>

<file path=ppt/tags/tag128.xml><?xml version="1.0" encoding="utf-8"?>
<p:tagLst xmlns:a="http://schemas.openxmlformats.org/drawingml/2006/main" xmlns:r="http://schemas.openxmlformats.org/officeDocument/2006/relationships" xmlns:p="http://schemas.openxmlformats.org/presentationml/2006/main">
  <p:tag name="NUM" val="19"/>
</p:tagLst>
</file>

<file path=ppt/tags/tag129.xml><?xml version="1.0" encoding="utf-8"?>
<p:tagLst xmlns:a="http://schemas.openxmlformats.org/drawingml/2006/main" xmlns:r="http://schemas.openxmlformats.org/officeDocument/2006/relationships" xmlns:p="http://schemas.openxmlformats.org/presentationml/2006/main">
  <p:tag name="NUM" val="20"/>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21"/>
</p:tagLst>
</file>

<file path=ppt/tags/tag131.xml><?xml version="1.0" encoding="utf-8"?>
<p:tagLst xmlns:a="http://schemas.openxmlformats.org/drawingml/2006/main" xmlns:r="http://schemas.openxmlformats.org/officeDocument/2006/relationships" xmlns:p="http://schemas.openxmlformats.org/presentationml/2006/main">
  <p:tag name="NUM" val="22"/>
</p:tagLst>
</file>

<file path=ppt/tags/tag132.xml><?xml version="1.0" encoding="utf-8"?>
<p:tagLst xmlns:a="http://schemas.openxmlformats.org/drawingml/2006/main" xmlns:r="http://schemas.openxmlformats.org/officeDocument/2006/relationships" xmlns:p="http://schemas.openxmlformats.org/presentationml/2006/main">
  <p:tag name="NUM" val="23"/>
</p:tagLst>
</file>

<file path=ppt/tags/tag133.xml><?xml version="1.0" encoding="utf-8"?>
<p:tagLst xmlns:a="http://schemas.openxmlformats.org/drawingml/2006/main" xmlns:r="http://schemas.openxmlformats.org/officeDocument/2006/relationships" xmlns:p="http://schemas.openxmlformats.org/presentationml/2006/main">
  <p:tag name="NUM" val="24"/>
</p:tagLst>
</file>

<file path=ppt/tags/tag134.xml><?xml version="1.0" encoding="utf-8"?>
<p:tagLst xmlns:a="http://schemas.openxmlformats.org/drawingml/2006/main" xmlns:r="http://schemas.openxmlformats.org/officeDocument/2006/relationships" xmlns:p="http://schemas.openxmlformats.org/presentationml/2006/main">
  <p:tag name="NUM" val="25"/>
</p:tagLst>
</file>

<file path=ppt/tags/tag135.xml><?xml version="1.0" encoding="utf-8"?>
<p:tagLst xmlns:a="http://schemas.openxmlformats.org/drawingml/2006/main" xmlns:r="http://schemas.openxmlformats.org/officeDocument/2006/relationships" xmlns:p="http://schemas.openxmlformats.org/presentationml/2006/main">
  <p:tag name="NUM" val="26"/>
</p:tagLst>
</file>

<file path=ppt/tags/tag136.xml><?xml version="1.0" encoding="utf-8"?>
<p:tagLst xmlns:a="http://schemas.openxmlformats.org/drawingml/2006/main" xmlns:r="http://schemas.openxmlformats.org/officeDocument/2006/relationships" xmlns:p="http://schemas.openxmlformats.org/presentationml/2006/main">
  <p:tag name="NUM" val="27"/>
</p:tagLst>
</file>

<file path=ppt/tags/tag137.xml><?xml version="1.0" encoding="utf-8"?>
<p:tagLst xmlns:a="http://schemas.openxmlformats.org/drawingml/2006/main" xmlns:r="http://schemas.openxmlformats.org/officeDocument/2006/relationships" xmlns:p="http://schemas.openxmlformats.org/presentationml/2006/main">
  <p:tag name="NUM" val="28"/>
</p:tagLst>
</file>

<file path=ppt/tags/tag138.xml><?xml version="1.0" encoding="utf-8"?>
<p:tagLst xmlns:a="http://schemas.openxmlformats.org/drawingml/2006/main" xmlns:r="http://schemas.openxmlformats.org/officeDocument/2006/relationships" xmlns:p="http://schemas.openxmlformats.org/presentationml/2006/main">
  <p:tag name="NUM" val="29"/>
</p:tagLst>
</file>

<file path=ppt/tags/tag139.xml><?xml version="1.0" encoding="utf-8"?>
<p:tagLst xmlns:a="http://schemas.openxmlformats.org/drawingml/2006/main" xmlns:r="http://schemas.openxmlformats.org/officeDocument/2006/relationships" xmlns:p="http://schemas.openxmlformats.org/presentationml/2006/main">
  <p:tag name="NUM" val="30"/>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31"/>
</p:tagLst>
</file>

<file path=ppt/tags/tag141.xml><?xml version="1.0" encoding="utf-8"?>
<p:tagLst xmlns:a="http://schemas.openxmlformats.org/drawingml/2006/main" xmlns:r="http://schemas.openxmlformats.org/officeDocument/2006/relationships" xmlns:p="http://schemas.openxmlformats.org/presentationml/2006/main">
  <p:tag name="NUM" val="32"/>
</p:tagLst>
</file>

<file path=ppt/tags/tag142.xml><?xml version="1.0" encoding="utf-8"?>
<p:tagLst xmlns:a="http://schemas.openxmlformats.org/drawingml/2006/main" xmlns:r="http://schemas.openxmlformats.org/officeDocument/2006/relationships" xmlns:p="http://schemas.openxmlformats.org/presentationml/2006/main">
  <p:tag name="NUM" val="33"/>
</p:tagLst>
</file>

<file path=ppt/tags/tag143.xml><?xml version="1.0" encoding="utf-8"?>
<p:tagLst xmlns:a="http://schemas.openxmlformats.org/drawingml/2006/main" xmlns:r="http://schemas.openxmlformats.org/officeDocument/2006/relationships" xmlns:p="http://schemas.openxmlformats.org/presentationml/2006/main">
  <p:tag name="NUM" val="34"/>
</p:tagLst>
</file>

<file path=ppt/tags/tag144.xml><?xml version="1.0" encoding="utf-8"?>
<p:tagLst xmlns:a="http://schemas.openxmlformats.org/drawingml/2006/main" xmlns:r="http://schemas.openxmlformats.org/officeDocument/2006/relationships" xmlns:p="http://schemas.openxmlformats.org/presentationml/2006/main">
  <p:tag name="NUM" val="35"/>
</p:tagLst>
</file>

<file path=ppt/tags/tag145.xml><?xml version="1.0" encoding="utf-8"?>
<p:tagLst xmlns:a="http://schemas.openxmlformats.org/drawingml/2006/main" xmlns:r="http://schemas.openxmlformats.org/officeDocument/2006/relationships" xmlns:p="http://schemas.openxmlformats.org/presentationml/2006/main">
  <p:tag name="NUM" val="36"/>
</p:tagLst>
</file>

<file path=ppt/tags/tag146.xml><?xml version="1.0" encoding="utf-8"?>
<p:tagLst xmlns:a="http://schemas.openxmlformats.org/drawingml/2006/main" xmlns:r="http://schemas.openxmlformats.org/officeDocument/2006/relationships" xmlns:p="http://schemas.openxmlformats.org/presentationml/2006/main">
  <p:tag name="NUM" val="37"/>
</p:tagLst>
</file>

<file path=ppt/tags/tag147.xml><?xml version="1.0" encoding="utf-8"?>
<p:tagLst xmlns:a="http://schemas.openxmlformats.org/drawingml/2006/main" xmlns:r="http://schemas.openxmlformats.org/officeDocument/2006/relationships" xmlns:p="http://schemas.openxmlformats.org/presentationml/2006/main">
  <p:tag name="NUM" val="38"/>
</p:tagLst>
</file>

<file path=ppt/tags/tag148.xml><?xml version="1.0" encoding="utf-8"?>
<p:tagLst xmlns:a="http://schemas.openxmlformats.org/drawingml/2006/main" xmlns:r="http://schemas.openxmlformats.org/officeDocument/2006/relationships" xmlns:p="http://schemas.openxmlformats.org/presentationml/2006/main">
  <p:tag name="NUM" val="39"/>
</p:tagLst>
</file>

<file path=ppt/tags/tag149.xml><?xml version="1.0" encoding="utf-8"?>
<p:tagLst xmlns:a="http://schemas.openxmlformats.org/drawingml/2006/main" xmlns:r="http://schemas.openxmlformats.org/officeDocument/2006/relationships" xmlns:p="http://schemas.openxmlformats.org/presentationml/2006/main">
  <p:tag name="NUM" val="40"/>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50.xml><?xml version="1.0" encoding="utf-8"?>
<p:tagLst xmlns:a="http://schemas.openxmlformats.org/drawingml/2006/main" xmlns:r="http://schemas.openxmlformats.org/officeDocument/2006/relationships" xmlns:p="http://schemas.openxmlformats.org/presentationml/2006/main">
  <p:tag name="NUM" val="41"/>
</p:tagLst>
</file>

<file path=ppt/tags/tag151.xml><?xml version="1.0" encoding="utf-8"?>
<p:tagLst xmlns:a="http://schemas.openxmlformats.org/drawingml/2006/main" xmlns:r="http://schemas.openxmlformats.org/officeDocument/2006/relationships" xmlns:p="http://schemas.openxmlformats.org/presentationml/2006/main">
  <p:tag name="NUM" val="42"/>
</p:tagLst>
</file>

<file path=ppt/tags/tag152.xml><?xml version="1.0" encoding="utf-8"?>
<p:tagLst xmlns:a="http://schemas.openxmlformats.org/drawingml/2006/main" xmlns:r="http://schemas.openxmlformats.org/officeDocument/2006/relationships" xmlns:p="http://schemas.openxmlformats.org/presentationml/2006/main">
  <p:tag name="NUM" val="43"/>
</p:tagLst>
</file>

<file path=ppt/tags/tag153.xml><?xml version="1.0" encoding="utf-8"?>
<p:tagLst xmlns:a="http://schemas.openxmlformats.org/drawingml/2006/main" xmlns:r="http://schemas.openxmlformats.org/officeDocument/2006/relationships" xmlns:p="http://schemas.openxmlformats.org/presentationml/2006/main">
  <p:tag name="NUM" val="44"/>
</p:tagLst>
</file>

<file path=ppt/tags/tag154.xml><?xml version="1.0" encoding="utf-8"?>
<p:tagLst xmlns:a="http://schemas.openxmlformats.org/drawingml/2006/main" xmlns:r="http://schemas.openxmlformats.org/officeDocument/2006/relationships" xmlns:p="http://schemas.openxmlformats.org/presentationml/2006/main">
  <p:tag name="NUM" val="45"/>
</p:tagLst>
</file>

<file path=ppt/tags/tag155.xml><?xml version="1.0" encoding="utf-8"?>
<p:tagLst xmlns:a="http://schemas.openxmlformats.org/drawingml/2006/main" xmlns:r="http://schemas.openxmlformats.org/officeDocument/2006/relationships" xmlns:p="http://schemas.openxmlformats.org/presentationml/2006/main">
  <p:tag name="NUM" val="46"/>
</p:tagLst>
</file>

<file path=ppt/tags/tag156.xml><?xml version="1.0" encoding="utf-8"?>
<p:tagLst xmlns:a="http://schemas.openxmlformats.org/drawingml/2006/main" xmlns:r="http://schemas.openxmlformats.org/officeDocument/2006/relationships" xmlns:p="http://schemas.openxmlformats.org/presentationml/2006/main">
  <p:tag name="NUM" val="47"/>
</p:tagLst>
</file>

<file path=ppt/tags/tag157.xml><?xml version="1.0" encoding="utf-8"?>
<p:tagLst xmlns:a="http://schemas.openxmlformats.org/drawingml/2006/main" xmlns:r="http://schemas.openxmlformats.org/officeDocument/2006/relationships" xmlns:p="http://schemas.openxmlformats.org/presentationml/2006/main">
  <p:tag name="NUM" val="48"/>
</p:tagLst>
</file>

<file path=ppt/tags/tag158.xml><?xml version="1.0" encoding="utf-8"?>
<p:tagLst xmlns:a="http://schemas.openxmlformats.org/drawingml/2006/main" xmlns:r="http://schemas.openxmlformats.org/officeDocument/2006/relationships" xmlns:p="http://schemas.openxmlformats.org/presentationml/2006/main">
  <p:tag name="NUM" val="49"/>
</p:tagLst>
</file>

<file path=ppt/tags/tag159.xml><?xml version="1.0" encoding="utf-8"?>
<p:tagLst xmlns:a="http://schemas.openxmlformats.org/drawingml/2006/main" xmlns:r="http://schemas.openxmlformats.org/officeDocument/2006/relationships" xmlns:p="http://schemas.openxmlformats.org/presentationml/2006/main">
  <p:tag name="NUM" val="50"/>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5"/>
</p:tagLst>
</file>

<file path=ppt/tags/tag165.xml><?xml version="1.0" encoding="utf-8"?>
<p:tagLst xmlns:a="http://schemas.openxmlformats.org/drawingml/2006/main" xmlns:r="http://schemas.openxmlformats.org/officeDocument/2006/relationships" xmlns:p="http://schemas.openxmlformats.org/presentationml/2006/main">
  <p:tag name="NUM" val="6"/>
</p:tagLst>
</file>

<file path=ppt/tags/tag166.xml><?xml version="1.0" encoding="utf-8"?>
<p:tagLst xmlns:a="http://schemas.openxmlformats.org/drawingml/2006/main" xmlns:r="http://schemas.openxmlformats.org/officeDocument/2006/relationships" xmlns:p="http://schemas.openxmlformats.org/presentationml/2006/main">
  <p:tag name="NUM" val="7"/>
</p:tagLst>
</file>

<file path=ppt/tags/tag167.xml><?xml version="1.0" encoding="utf-8"?>
<p:tagLst xmlns:a="http://schemas.openxmlformats.org/drawingml/2006/main" xmlns:r="http://schemas.openxmlformats.org/officeDocument/2006/relationships" xmlns:p="http://schemas.openxmlformats.org/presentationml/2006/main">
  <p:tag name="NUM" val="8"/>
</p:tagLst>
</file>

<file path=ppt/tags/tag168.xml><?xml version="1.0" encoding="utf-8"?>
<p:tagLst xmlns:a="http://schemas.openxmlformats.org/drawingml/2006/main" xmlns:r="http://schemas.openxmlformats.org/officeDocument/2006/relationships" xmlns:p="http://schemas.openxmlformats.org/presentationml/2006/main">
  <p:tag name="NUM" val="9"/>
</p:tagLst>
</file>

<file path=ppt/tags/tag169.xml><?xml version="1.0" encoding="utf-8"?>
<p:tagLst xmlns:a="http://schemas.openxmlformats.org/drawingml/2006/main" xmlns:r="http://schemas.openxmlformats.org/officeDocument/2006/relationships" xmlns:p="http://schemas.openxmlformats.org/presentationml/2006/main">
  <p:tag name="NUM" val="10"/>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11"/>
</p:tagLst>
</file>

<file path=ppt/tags/tag171.xml><?xml version="1.0" encoding="utf-8"?>
<p:tagLst xmlns:a="http://schemas.openxmlformats.org/drawingml/2006/main" xmlns:r="http://schemas.openxmlformats.org/officeDocument/2006/relationships" xmlns:p="http://schemas.openxmlformats.org/presentationml/2006/main">
  <p:tag name="NUM" val="12"/>
</p:tagLst>
</file>

<file path=ppt/tags/tag172.xml><?xml version="1.0" encoding="utf-8"?>
<p:tagLst xmlns:a="http://schemas.openxmlformats.org/drawingml/2006/main" xmlns:r="http://schemas.openxmlformats.org/officeDocument/2006/relationships" xmlns:p="http://schemas.openxmlformats.org/presentationml/2006/main">
  <p:tag name="NUM" val="13"/>
</p:tagLst>
</file>

<file path=ppt/tags/tag173.xml><?xml version="1.0" encoding="utf-8"?>
<p:tagLst xmlns:a="http://schemas.openxmlformats.org/drawingml/2006/main" xmlns:r="http://schemas.openxmlformats.org/officeDocument/2006/relationships" xmlns:p="http://schemas.openxmlformats.org/presentationml/2006/main">
  <p:tag name="NUM" val="14"/>
</p:tagLst>
</file>

<file path=ppt/tags/tag174.xml><?xml version="1.0" encoding="utf-8"?>
<p:tagLst xmlns:a="http://schemas.openxmlformats.org/drawingml/2006/main" xmlns:r="http://schemas.openxmlformats.org/officeDocument/2006/relationships" xmlns:p="http://schemas.openxmlformats.org/presentationml/2006/main">
  <p:tag name="NUM" val="15"/>
</p:tagLst>
</file>

<file path=ppt/tags/tag175.xml><?xml version="1.0" encoding="utf-8"?>
<p:tagLst xmlns:a="http://schemas.openxmlformats.org/drawingml/2006/main" xmlns:r="http://schemas.openxmlformats.org/officeDocument/2006/relationships" xmlns:p="http://schemas.openxmlformats.org/presentationml/2006/main">
  <p:tag name="NUM" val="16"/>
</p:tagLst>
</file>

<file path=ppt/tags/tag176.xml><?xml version="1.0" encoding="utf-8"?>
<p:tagLst xmlns:a="http://schemas.openxmlformats.org/drawingml/2006/main" xmlns:r="http://schemas.openxmlformats.org/officeDocument/2006/relationships" xmlns:p="http://schemas.openxmlformats.org/presentationml/2006/main">
  <p:tag name="NUM" val="17"/>
</p:tagLst>
</file>

<file path=ppt/tags/tag177.xml><?xml version="1.0" encoding="utf-8"?>
<p:tagLst xmlns:a="http://schemas.openxmlformats.org/drawingml/2006/main" xmlns:r="http://schemas.openxmlformats.org/officeDocument/2006/relationships" xmlns:p="http://schemas.openxmlformats.org/presentationml/2006/main">
  <p:tag name="NUM" val="18"/>
</p:tagLst>
</file>

<file path=ppt/tags/tag178.xml><?xml version="1.0" encoding="utf-8"?>
<p:tagLst xmlns:a="http://schemas.openxmlformats.org/drawingml/2006/main" xmlns:r="http://schemas.openxmlformats.org/officeDocument/2006/relationships" xmlns:p="http://schemas.openxmlformats.org/presentationml/2006/main">
  <p:tag name="NUM" val="19"/>
</p:tagLst>
</file>

<file path=ppt/tags/tag179.xml><?xml version="1.0" encoding="utf-8"?>
<p:tagLst xmlns:a="http://schemas.openxmlformats.org/drawingml/2006/main" xmlns:r="http://schemas.openxmlformats.org/officeDocument/2006/relationships" xmlns:p="http://schemas.openxmlformats.org/presentationml/2006/main">
  <p:tag name="NUM" val="20"/>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7"/>
</p:tagLst>
</file>

<file path=ppt/tags/tag187.xml><?xml version="1.0" encoding="utf-8"?>
<p:tagLst xmlns:a="http://schemas.openxmlformats.org/drawingml/2006/main" xmlns:r="http://schemas.openxmlformats.org/officeDocument/2006/relationships" xmlns:p="http://schemas.openxmlformats.org/presentationml/2006/main">
  <p:tag name="NUM" val="8"/>
</p:tagLst>
</file>

<file path=ppt/tags/tag188.xml><?xml version="1.0" encoding="utf-8"?>
<p:tagLst xmlns:a="http://schemas.openxmlformats.org/drawingml/2006/main" xmlns:r="http://schemas.openxmlformats.org/officeDocument/2006/relationships" xmlns:p="http://schemas.openxmlformats.org/presentationml/2006/main">
  <p:tag name="NUM" val="9"/>
</p:tagLst>
</file>

<file path=ppt/tags/tag189.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11"/>
</p:tagLst>
</file>

<file path=ppt/tags/tag191.xml><?xml version="1.0" encoding="utf-8"?>
<p:tagLst xmlns:a="http://schemas.openxmlformats.org/drawingml/2006/main" xmlns:r="http://schemas.openxmlformats.org/officeDocument/2006/relationships" xmlns:p="http://schemas.openxmlformats.org/presentationml/2006/main">
  <p:tag name="NUM" val="12"/>
</p:tagLst>
</file>

<file path=ppt/tags/tag192.xml><?xml version="1.0" encoding="utf-8"?>
<p:tagLst xmlns:a="http://schemas.openxmlformats.org/drawingml/2006/main" xmlns:r="http://schemas.openxmlformats.org/officeDocument/2006/relationships" xmlns:p="http://schemas.openxmlformats.org/presentationml/2006/main">
  <p:tag name="NUM" val="13"/>
</p:tagLst>
</file>

<file path=ppt/tags/tag193.xml><?xml version="1.0" encoding="utf-8"?>
<p:tagLst xmlns:a="http://schemas.openxmlformats.org/drawingml/2006/main" xmlns:r="http://schemas.openxmlformats.org/officeDocument/2006/relationships" xmlns:p="http://schemas.openxmlformats.org/presentationml/2006/main">
  <p:tag name="NUM" val="14"/>
</p:tagLst>
</file>

<file path=ppt/tags/tag194.xml><?xml version="1.0" encoding="utf-8"?>
<p:tagLst xmlns:a="http://schemas.openxmlformats.org/drawingml/2006/main" xmlns:r="http://schemas.openxmlformats.org/officeDocument/2006/relationships" xmlns:p="http://schemas.openxmlformats.org/presentationml/2006/main">
  <p:tag name="NUM" val="15"/>
</p:tagLst>
</file>

<file path=ppt/tags/tag195.xml><?xml version="1.0" encoding="utf-8"?>
<p:tagLst xmlns:a="http://schemas.openxmlformats.org/drawingml/2006/main" xmlns:r="http://schemas.openxmlformats.org/officeDocument/2006/relationships" xmlns:p="http://schemas.openxmlformats.org/presentationml/2006/main">
  <p:tag name="NUM" val="16"/>
</p:tagLst>
</file>

<file path=ppt/tags/tag196.xml><?xml version="1.0" encoding="utf-8"?>
<p:tagLst xmlns:a="http://schemas.openxmlformats.org/drawingml/2006/main" xmlns:r="http://schemas.openxmlformats.org/officeDocument/2006/relationships" xmlns:p="http://schemas.openxmlformats.org/presentationml/2006/main">
  <p:tag name="NUM" val="17"/>
</p:tagLst>
</file>

<file path=ppt/tags/tag197.xml><?xml version="1.0" encoding="utf-8"?>
<p:tagLst xmlns:a="http://schemas.openxmlformats.org/drawingml/2006/main" xmlns:r="http://schemas.openxmlformats.org/officeDocument/2006/relationships" xmlns:p="http://schemas.openxmlformats.org/presentationml/2006/main">
  <p:tag name="NUM" val="18"/>
</p:tagLst>
</file>

<file path=ppt/tags/tag198.xml><?xml version="1.0" encoding="utf-8"?>
<p:tagLst xmlns:a="http://schemas.openxmlformats.org/drawingml/2006/main" xmlns:r="http://schemas.openxmlformats.org/officeDocument/2006/relationships" xmlns:p="http://schemas.openxmlformats.org/presentationml/2006/main">
  <p:tag name="NUM" val="19"/>
</p:tagLst>
</file>

<file path=ppt/tags/tag199.xml><?xml version="1.0" encoding="utf-8"?>
<p:tagLst xmlns:a="http://schemas.openxmlformats.org/drawingml/2006/main" xmlns:r="http://schemas.openxmlformats.org/officeDocument/2006/relationships" xmlns:p="http://schemas.openxmlformats.org/presentationml/2006/main">
  <p:tag name="NUM" val="20"/>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21"/>
</p:tagLst>
</file>

<file path=ppt/tags/tag201.xml><?xml version="1.0" encoding="utf-8"?>
<p:tagLst xmlns:a="http://schemas.openxmlformats.org/drawingml/2006/main" xmlns:r="http://schemas.openxmlformats.org/officeDocument/2006/relationships" xmlns:p="http://schemas.openxmlformats.org/presentationml/2006/main">
  <p:tag name="NUM" val="22"/>
</p:tagLst>
</file>

<file path=ppt/tags/tag202.xml><?xml version="1.0" encoding="utf-8"?>
<p:tagLst xmlns:a="http://schemas.openxmlformats.org/drawingml/2006/main" xmlns:r="http://schemas.openxmlformats.org/officeDocument/2006/relationships" xmlns:p="http://schemas.openxmlformats.org/presentationml/2006/main">
  <p:tag name="NUM" val="23"/>
</p:tagLst>
</file>

<file path=ppt/tags/tag203.xml><?xml version="1.0" encoding="utf-8"?>
<p:tagLst xmlns:a="http://schemas.openxmlformats.org/drawingml/2006/main" xmlns:r="http://schemas.openxmlformats.org/officeDocument/2006/relationships" xmlns:p="http://schemas.openxmlformats.org/presentationml/2006/main">
  <p:tag name="NUM" val="24"/>
</p:tagLst>
</file>

<file path=ppt/tags/tag204.xml><?xml version="1.0" encoding="utf-8"?>
<p:tagLst xmlns:a="http://schemas.openxmlformats.org/drawingml/2006/main" xmlns:r="http://schemas.openxmlformats.org/officeDocument/2006/relationships" xmlns:p="http://schemas.openxmlformats.org/presentationml/2006/main">
  <p:tag name="NUM" val="25"/>
</p:tagLst>
</file>

<file path=ppt/tags/tag205.xml><?xml version="1.0" encoding="utf-8"?>
<p:tagLst xmlns:a="http://schemas.openxmlformats.org/drawingml/2006/main" xmlns:r="http://schemas.openxmlformats.org/officeDocument/2006/relationships" xmlns:p="http://schemas.openxmlformats.org/presentationml/2006/main">
  <p:tag name="NUM" val="26"/>
</p:tagLst>
</file>

<file path=ppt/tags/tag206.xml><?xml version="1.0" encoding="utf-8"?>
<p:tagLst xmlns:a="http://schemas.openxmlformats.org/drawingml/2006/main" xmlns:r="http://schemas.openxmlformats.org/officeDocument/2006/relationships" xmlns:p="http://schemas.openxmlformats.org/presentationml/2006/main">
  <p:tag name="NUM" val="27"/>
</p:tagLst>
</file>

<file path=ppt/tags/tag207.xml><?xml version="1.0" encoding="utf-8"?>
<p:tagLst xmlns:a="http://schemas.openxmlformats.org/drawingml/2006/main" xmlns:r="http://schemas.openxmlformats.org/officeDocument/2006/relationships" xmlns:p="http://schemas.openxmlformats.org/presentationml/2006/main">
  <p:tag name="NUM" val="28"/>
</p:tagLst>
</file>

<file path=ppt/tags/tag208.xml><?xml version="1.0" encoding="utf-8"?>
<p:tagLst xmlns:a="http://schemas.openxmlformats.org/drawingml/2006/main" xmlns:r="http://schemas.openxmlformats.org/officeDocument/2006/relationships" xmlns:p="http://schemas.openxmlformats.org/presentationml/2006/main">
  <p:tag name="NUM" val="29"/>
</p:tagLst>
</file>

<file path=ppt/tags/tag209.xml><?xml version="1.0" encoding="utf-8"?>
<p:tagLst xmlns:a="http://schemas.openxmlformats.org/drawingml/2006/main" xmlns:r="http://schemas.openxmlformats.org/officeDocument/2006/relationships" xmlns:p="http://schemas.openxmlformats.org/presentationml/2006/main">
  <p:tag name="NUM" val="30"/>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10.xml><?xml version="1.0" encoding="utf-8"?>
<p:tagLst xmlns:a="http://schemas.openxmlformats.org/drawingml/2006/main" xmlns:r="http://schemas.openxmlformats.org/officeDocument/2006/relationships" xmlns:p="http://schemas.openxmlformats.org/presentationml/2006/main">
  <p:tag name="NUM" val="31"/>
</p:tagLst>
</file>

<file path=ppt/tags/tag211.xml><?xml version="1.0" encoding="utf-8"?>
<p:tagLst xmlns:a="http://schemas.openxmlformats.org/drawingml/2006/main" xmlns:r="http://schemas.openxmlformats.org/officeDocument/2006/relationships" xmlns:p="http://schemas.openxmlformats.org/presentationml/2006/main">
  <p:tag name="NUM" val="32"/>
</p:tagLst>
</file>

<file path=ppt/tags/tag212.xml><?xml version="1.0" encoding="utf-8"?>
<p:tagLst xmlns:a="http://schemas.openxmlformats.org/drawingml/2006/main" xmlns:r="http://schemas.openxmlformats.org/officeDocument/2006/relationships" xmlns:p="http://schemas.openxmlformats.org/presentationml/2006/main">
  <p:tag name="NUM" val="33"/>
</p:tagLst>
</file>

<file path=ppt/tags/tag213.xml><?xml version="1.0" encoding="utf-8"?>
<p:tagLst xmlns:a="http://schemas.openxmlformats.org/drawingml/2006/main" xmlns:r="http://schemas.openxmlformats.org/officeDocument/2006/relationships" xmlns:p="http://schemas.openxmlformats.org/presentationml/2006/main">
  <p:tag name="NUM" val="34"/>
</p:tagLst>
</file>

<file path=ppt/tags/tag214.xml><?xml version="1.0" encoding="utf-8"?>
<p:tagLst xmlns:a="http://schemas.openxmlformats.org/drawingml/2006/main" xmlns:r="http://schemas.openxmlformats.org/officeDocument/2006/relationships" xmlns:p="http://schemas.openxmlformats.org/presentationml/2006/main">
  <p:tag name="NUM" val="35"/>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4"/>
</p:tagLst>
</file>

<file path=ppt/tags/tag219.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20.xml><?xml version="1.0" encoding="utf-8"?>
<p:tagLst xmlns:a="http://schemas.openxmlformats.org/drawingml/2006/main" xmlns:r="http://schemas.openxmlformats.org/officeDocument/2006/relationships" xmlns:p="http://schemas.openxmlformats.org/presentationml/2006/main">
  <p:tag name="NUM" val="6"/>
</p:tagLst>
</file>

<file path=ppt/tags/tag221.xml><?xml version="1.0" encoding="utf-8"?>
<p:tagLst xmlns:a="http://schemas.openxmlformats.org/drawingml/2006/main" xmlns:r="http://schemas.openxmlformats.org/officeDocument/2006/relationships" xmlns:p="http://schemas.openxmlformats.org/presentationml/2006/main">
  <p:tag name="NUM" val="7"/>
</p:tagLst>
</file>

<file path=ppt/tags/tag222.xml><?xml version="1.0" encoding="utf-8"?>
<p:tagLst xmlns:a="http://schemas.openxmlformats.org/drawingml/2006/main" xmlns:r="http://schemas.openxmlformats.org/officeDocument/2006/relationships" xmlns:p="http://schemas.openxmlformats.org/presentationml/2006/main">
  <p:tag name="NUM" val="8"/>
</p:tagLst>
</file>

<file path=ppt/tags/tag223.xml><?xml version="1.0" encoding="utf-8"?>
<p:tagLst xmlns:a="http://schemas.openxmlformats.org/drawingml/2006/main" xmlns:r="http://schemas.openxmlformats.org/officeDocument/2006/relationships" xmlns:p="http://schemas.openxmlformats.org/presentationml/2006/main">
  <p:tag name="NUM" val="9"/>
</p:tagLst>
</file>

<file path=ppt/tags/tag224.xml><?xml version="1.0" encoding="utf-8"?>
<p:tagLst xmlns:a="http://schemas.openxmlformats.org/drawingml/2006/main" xmlns:r="http://schemas.openxmlformats.org/officeDocument/2006/relationships" xmlns:p="http://schemas.openxmlformats.org/presentationml/2006/main">
  <p:tag name="NUM" val="10"/>
</p:tagLst>
</file>

<file path=ppt/tags/tag225.xml><?xml version="1.0" encoding="utf-8"?>
<p:tagLst xmlns:a="http://schemas.openxmlformats.org/drawingml/2006/main" xmlns:r="http://schemas.openxmlformats.org/officeDocument/2006/relationships" xmlns:p="http://schemas.openxmlformats.org/presentationml/2006/main">
  <p:tag name="NUM" val="11"/>
</p:tagLst>
</file>

<file path=ppt/tags/tag226.xml><?xml version="1.0" encoding="utf-8"?>
<p:tagLst xmlns:a="http://schemas.openxmlformats.org/drawingml/2006/main" xmlns:r="http://schemas.openxmlformats.org/officeDocument/2006/relationships" xmlns:p="http://schemas.openxmlformats.org/presentationml/2006/main">
  <p:tag name="NUM" val="12"/>
</p:tagLst>
</file>

<file path=ppt/tags/tag227.xml><?xml version="1.0" encoding="utf-8"?>
<p:tagLst xmlns:a="http://schemas.openxmlformats.org/drawingml/2006/main" xmlns:r="http://schemas.openxmlformats.org/officeDocument/2006/relationships" xmlns:p="http://schemas.openxmlformats.org/presentationml/2006/main">
  <p:tag name="NUM" val="13"/>
</p:tagLst>
</file>

<file path=ppt/tags/tag228.xml><?xml version="1.0" encoding="utf-8"?>
<p:tagLst xmlns:a="http://schemas.openxmlformats.org/drawingml/2006/main" xmlns:r="http://schemas.openxmlformats.org/officeDocument/2006/relationships" xmlns:p="http://schemas.openxmlformats.org/presentationml/2006/main">
  <p:tag name="NUM" val="14"/>
</p:tagLst>
</file>

<file path=ppt/tags/tag229.xml><?xml version="1.0" encoding="utf-8"?>
<p:tagLst xmlns:a="http://schemas.openxmlformats.org/drawingml/2006/main" xmlns:r="http://schemas.openxmlformats.org/officeDocument/2006/relationships" xmlns:p="http://schemas.openxmlformats.org/presentationml/2006/main">
  <p:tag name="NUM" val="15"/>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30.xml><?xml version="1.0" encoding="utf-8"?>
<p:tagLst xmlns:a="http://schemas.openxmlformats.org/drawingml/2006/main" xmlns:r="http://schemas.openxmlformats.org/officeDocument/2006/relationships" xmlns:p="http://schemas.openxmlformats.org/presentationml/2006/main">
  <p:tag name="NUM" val="16"/>
</p:tagLst>
</file>

<file path=ppt/tags/tag231.xml><?xml version="1.0" encoding="utf-8"?>
<p:tagLst xmlns:a="http://schemas.openxmlformats.org/drawingml/2006/main" xmlns:r="http://schemas.openxmlformats.org/officeDocument/2006/relationships" xmlns:p="http://schemas.openxmlformats.org/presentationml/2006/main">
  <p:tag name="NUM" val="17"/>
</p:tagLst>
</file>

<file path=ppt/tags/tag232.xml><?xml version="1.0" encoding="utf-8"?>
<p:tagLst xmlns:a="http://schemas.openxmlformats.org/drawingml/2006/main" xmlns:r="http://schemas.openxmlformats.org/officeDocument/2006/relationships" xmlns:p="http://schemas.openxmlformats.org/presentationml/2006/main">
  <p:tag name="NUM" val="18"/>
</p:tagLst>
</file>

<file path=ppt/tags/tag233.xml><?xml version="1.0" encoding="utf-8"?>
<p:tagLst xmlns:a="http://schemas.openxmlformats.org/drawingml/2006/main" xmlns:r="http://schemas.openxmlformats.org/officeDocument/2006/relationships" xmlns:p="http://schemas.openxmlformats.org/presentationml/2006/main">
  <p:tag name="NUM" val="19"/>
</p:tagLst>
</file>

<file path=ppt/tags/tag234.xml><?xml version="1.0" encoding="utf-8"?>
<p:tagLst xmlns:a="http://schemas.openxmlformats.org/drawingml/2006/main" xmlns:r="http://schemas.openxmlformats.org/officeDocument/2006/relationships" xmlns:p="http://schemas.openxmlformats.org/presentationml/2006/main">
  <p:tag name="NUM" val="20"/>
</p:tagLst>
</file>

<file path=ppt/tags/tag235.xml><?xml version="1.0" encoding="utf-8"?>
<p:tagLst xmlns:a="http://schemas.openxmlformats.org/drawingml/2006/main" xmlns:r="http://schemas.openxmlformats.org/officeDocument/2006/relationships" xmlns:p="http://schemas.openxmlformats.org/presentationml/2006/main">
  <p:tag name="NUM" val="21"/>
</p:tagLst>
</file>

<file path=ppt/tags/tag236.xml><?xml version="1.0" encoding="utf-8"?>
<p:tagLst xmlns:a="http://schemas.openxmlformats.org/drawingml/2006/main" xmlns:r="http://schemas.openxmlformats.org/officeDocument/2006/relationships" xmlns:p="http://schemas.openxmlformats.org/presentationml/2006/main">
  <p:tag name="NUM" val="22"/>
</p:tagLst>
</file>

<file path=ppt/tags/tag237.xml><?xml version="1.0" encoding="utf-8"?>
<p:tagLst xmlns:a="http://schemas.openxmlformats.org/drawingml/2006/main" xmlns:r="http://schemas.openxmlformats.org/officeDocument/2006/relationships" xmlns:p="http://schemas.openxmlformats.org/presentationml/2006/main">
  <p:tag name="NUM" val="23"/>
</p:tagLst>
</file>

<file path=ppt/tags/tag238.xml><?xml version="1.0" encoding="utf-8"?>
<p:tagLst xmlns:a="http://schemas.openxmlformats.org/drawingml/2006/main" xmlns:r="http://schemas.openxmlformats.org/officeDocument/2006/relationships" xmlns:p="http://schemas.openxmlformats.org/presentationml/2006/main">
  <p:tag name="NUM" val="24"/>
</p:tagLst>
</file>

<file path=ppt/tags/tag239.xml><?xml version="1.0" encoding="utf-8"?>
<p:tagLst xmlns:a="http://schemas.openxmlformats.org/drawingml/2006/main" xmlns:r="http://schemas.openxmlformats.org/officeDocument/2006/relationships" xmlns:p="http://schemas.openxmlformats.org/presentationml/2006/main">
  <p:tag name="NUM" val="25"/>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40.xml><?xml version="1.0" encoding="utf-8"?>
<p:tagLst xmlns:a="http://schemas.openxmlformats.org/drawingml/2006/main" xmlns:r="http://schemas.openxmlformats.org/officeDocument/2006/relationships" xmlns:p="http://schemas.openxmlformats.org/presentationml/2006/main">
  <p:tag name="NUM" val="26"/>
</p:tagLst>
</file>

<file path=ppt/tags/tag241.xml><?xml version="1.0" encoding="utf-8"?>
<p:tagLst xmlns:a="http://schemas.openxmlformats.org/drawingml/2006/main" xmlns:r="http://schemas.openxmlformats.org/officeDocument/2006/relationships" xmlns:p="http://schemas.openxmlformats.org/presentationml/2006/main">
  <p:tag name="NUM" val="27"/>
</p:tagLst>
</file>

<file path=ppt/tags/tag242.xml><?xml version="1.0" encoding="utf-8"?>
<p:tagLst xmlns:a="http://schemas.openxmlformats.org/drawingml/2006/main" xmlns:r="http://schemas.openxmlformats.org/officeDocument/2006/relationships" xmlns:p="http://schemas.openxmlformats.org/presentationml/2006/main">
  <p:tag name="NUM" val="28"/>
</p:tagLst>
</file>

<file path=ppt/tags/tag243.xml><?xml version="1.0" encoding="utf-8"?>
<p:tagLst xmlns:a="http://schemas.openxmlformats.org/drawingml/2006/main" xmlns:r="http://schemas.openxmlformats.org/officeDocument/2006/relationships" xmlns:p="http://schemas.openxmlformats.org/presentationml/2006/main">
  <p:tag name="NUM" val="29"/>
</p:tagLst>
</file>

<file path=ppt/tags/tag244.xml><?xml version="1.0" encoding="utf-8"?>
<p:tagLst xmlns:a="http://schemas.openxmlformats.org/drawingml/2006/main" xmlns:r="http://schemas.openxmlformats.org/officeDocument/2006/relationships" xmlns:p="http://schemas.openxmlformats.org/presentationml/2006/main">
  <p:tag name="NUM" val="30"/>
</p:tagLst>
</file>

<file path=ppt/tags/tag245.xml><?xml version="1.0" encoding="utf-8"?>
<p:tagLst xmlns:a="http://schemas.openxmlformats.org/drawingml/2006/main" xmlns:r="http://schemas.openxmlformats.org/officeDocument/2006/relationships" xmlns:p="http://schemas.openxmlformats.org/presentationml/2006/main">
  <p:tag name="NUM" val="31"/>
</p:tagLst>
</file>

<file path=ppt/tags/tag246.xml><?xml version="1.0" encoding="utf-8"?>
<p:tagLst xmlns:a="http://schemas.openxmlformats.org/drawingml/2006/main" xmlns:r="http://schemas.openxmlformats.org/officeDocument/2006/relationships" xmlns:p="http://schemas.openxmlformats.org/presentationml/2006/main">
  <p:tag name="NUM" val="32"/>
</p:tagLst>
</file>

<file path=ppt/tags/tag247.xml><?xml version="1.0" encoding="utf-8"?>
<p:tagLst xmlns:a="http://schemas.openxmlformats.org/drawingml/2006/main" xmlns:r="http://schemas.openxmlformats.org/officeDocument/2006/relationships" xmlns:p="http://schemas.openxmlformats.org/presentationml/2006/main">
  <p:tag name="NUM" val="33"/>
</p:tagLst>
</file>

<file path=ppt/tags/tag248.xml><?xml version="1.0" encoding="utf-8"?>
<p:tagLst xmlns:a="http://schemas.openxmlformats.org/drawingml/2006/main" xmlns:r="http://schemas.openxmlformats.org/officeDocument/2006/relationships" xmlns:p="http://schemas.openxmlformats.org/presentationml/2006/main">
  <p:tag name="NUM" val="34"/>
</p:tagLst>
</file>

<file path=ppt/tags/tag249.xml><?xml version="1.0" encoding="utf-8"?>
<p:tagLst xmlns:a="http://schemas.openxmlformats.org/drawingml/2006/main" xmlns:r="http://schemas.openxmlformats.org/officeDocument/2006/relationships" xmlns:p="http://schemas.openxmlformats.org/presentationml/2006/main">
  <p:tag name="NUM" val="35"/>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50.xml><?xml version="1.0" encoding="utf-8"?>
<p:tagLst xmlns:a="http://schemas.openxmlformats.org/drawingml/2006/main" xmlns:r="http://schemas.openxmlformats.org/officeDocument/2006/relationships" xmlns:p="http://schemas.openxmlformats.org/presentationml/2006/main">
  <p:tag name="NUM" val="36"/>
</p:tagLst>
</file>

<file path=ppt/tags/tag251.xml><?xml version="1.0" encoding="utf-8"?>
<p:tagLst xmlns:a="http://schemas.openxmlformats.org/drawingml/2006/main" xmlns:r="http://schemas.openxmlformats.org/officeDocument/2006/relationships" xmlns:p="http://schemas.openxmlformats.org/presentationml/2006/main">
  <p:tag name="NUM" val="37"/>
</p:tagLst>
</file>

<file path=ppt/tags/tag252.xml><?xml version="1.0" encoding="utf-8"?>
<p:tagLst xmlns:a="http://schemas.openxmlformats.org/drawingml/2006/main" xmlns:r="http://schemas.openxmlformats.org/officeDocument/2006/relationships" xmlns:p="http://schemas.openxmlformats.org/presentationml/2006/main">
  <p:tag name="NUM" val="38"/>
</p:tagLst>
</file>

<file path=ppt/tags/tag253.xml><?xml version="1.0" encoding="utf-8"?>
<p:tagLst xmlns:a="http://schemas.openxmlformats.org/drawingml/2006/main" xmlns:r="http://schemas.openxmlformats.org/officeDocument/2006/relationships" xmlns:p="http://schemas.openxmlformats.org/presentationml/2006/main">
  <p:tag name="NUM" val="39"/>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57.xml><?xml version="1.0" encoding="utf-8"?>
<p:tagLst xmlns:a="http://schemas.openxmlformats.org/drawingml/2006/main" xmlns:r="http://schemas.openxmlformats.org/officeDocument/2006/relationships" xmlns:p="http://schemas.openxmlformats.org/presentationml/2006/main">
  <p:tag name="NUM" val="4"/>
</p:tagLst>
</file>

<file path=ppt/tags/tag258.xml><?xml version="1.0" encoding="utf-8"?>
<p:tagLst xmlns:a="http://schemas.openxmlformats.org/drawingml/2006/main" xmlns:r="http://schemas.openxmlformats.org/officeDocument/2006/relationships" xmlns:p="http://schemas.openxmlformats.org/presentationml/2006/main">
  <p:tag name="NUM" val="5"/>
</p:tagLst>
</file>

<file path=ppt/tags/tag259.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7"/>
</p:tagLst>
</file>

<file path=ppt/tags/tag261.xml><?xml version="1.0" encoding="utf-8"?>
<p:tagLst xmlns:a="http://schemas.openxmlformats.org/drawingml/2006/main" xmlns:r="http://schemas.openxmlformats.org/officeDocument/2006/relationships" xmlns:p="http://schemas.openxmlformats.org/presentationml/2006/main">
  <p:tag name="NUM" val="8"/>
</p:tagLst>
</file>

<file path=ppt/tags/tag262.xml><?xml version="1.0" encoding="utf-8"?>
<p:tagLst xmlns:a="http://schemas.openxmlformats.org/drawingml/2006/main" xmlns:r="http://schemas.openxmlformats.org/officeDocument/2006/relationships" xmlns:p="http://schemas.openxmlformats.org/presentationml/2006/main">
  <p:tag name="NUM" val="9"/>
</p:tagLst>
</file>

<file path=ppt/tags/tag263.xml><?xml version="1.0" encoding="utf-8"?>
<p:tagLst xmlns:a="http://schemas.openxmlformats.org/drawingml/2006/main" xmlns:r="http://schemas.openxmlformats.org/officeDocument/2006/relationships" xmlns:p="http://schemas.openxmlformats.org/presentationml/2006/main">
  <p:tag name="NUM" val="10"/>
</p:tagLst>
</file>

<file path=ppt/tags/tag264.xml><?xml version="1.0" encoding="utf-8"?>
<p:tagLst xmlns:a="http://schemas.openxmlformats.org/drawingml/2006/main" xmlns:r="http://schemas.openxmlformats.org/officeDocument/2006/relationships" xmlns:p="http://schemas.openxmlformats.org/presentationml/2006/main">
  <p:tag name="NUM" val="11"/>
</p:tagLst>
</file>

<file path=ppt/tags/tag265.xml><?xml version="1.0" encoding="utf-8"?>
<p:tagLst xmlns:a="http://schemas.openxmlformats.org/drawingml/2006/main" xmlns:r="http://schemas.openxmlformats.org/officeDocument/2006/relationships" xmlns:p="http://schemas.openxmlformats.org/presentationml/2006/main">
  <p:tag name="NUM" val="12"/>
</p:tagLst>
</file>

<file path=ppt/tags/tag266.xml><?xml version="1.0" encoding="utf-8"?>
<p:tagLst xmlns:a="http://schemas.openxmlformats.org/drawingml/2006/main" xmlns:r="http://schemas.openxmlformats.org/officeDocument/2006/relationships" xmlns:p="http://schemas.openxmlformats.org/presentationml/2006/main">
  <p:tag name="NUM" val="13"/>
</p:tagLst>
</file>

<file path=ppt/tags/tag267.xml><?xml version="1.0" encoding="utf-8"?>
<p:tagLst xmlns:a="http://schemas.openxmlformats.org/drawingml/2006/main" xmlns:r="http://schemas.openxmlformats.org/officeDocument/2006/relationships" xmlns:p="http://schemas.openxmlformats.org/presentationml/2006/main">
  <p:tag name="NUM" val="14"/>
</p:tagLst>
</file>

<file path=ppt/tags/tag268.xml><?xml version="1.0" encoding="utf-8"?>
<p:tagLst xmlns:a="http://schemas.openxmlformats.org/drawingml/2006/main" xmlns:r="http://schemas.openxmlformats.org/officeDocument/2006/relationships" xmlns:p="http://schemas.openxmlformats.org/presentationml/2006/main">
  <p:tag name="NUM" val="15"/>
</p:tagLst>
</file>

<file path=ppt/tags/tag269.xml><?xml version="1.0" encoding="utf-8"?>
<p:tagLst xmlns:a="http://schemas.openxmlformats.org/drawingml/2006/main" xmlns:r="http://schemas.openxmlformats.org/officeDocument/2006/relationships" xmlns:p="http://schemas.openxmlformats.org/presentationml/2006/main">
  <p:tag name="NUM" val="16"/>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17"/>
</p:tagLst>
</file>

<file path=ppt/tags/tag271.xml><?xml version="1.0" encoding="utf-8"?>
<p:tagLst xmlns:a="http://schemas.openxmlformats.org/drawingml/2006/main" xmlns:r="http://schemas.openxmlformats.org/officeDocument/2006/relationships" xmlns:p="http://schemas.openxmlformats.org/presentationml/2006/main">
  <p:tag name="NUM" val="18"/>
</p:tagLst>
</file>

<file path=ppt/tags/tag272.xml><?xml version="1.0" encoding="utf-8"?>
<p:tagLst xmlns:a="http://schemas.openxmlformats.org/drawingml/2006/main" xmlns:r="http://schemas.openxmlformats.org/officeDocument/2006/relationships" xmlns:p="http://schemas.openxmlformats.org/presentationml/2006/main">
  <p:tag name="NUM" val="19"/>
</p:tagLst>
</file>

<file path=ppt/tags/tag273.xml><?xml version="1.0" encoding="utf-8"?>
<p:tagLst xmlns:a="http://schemas.openxmlformats.org/drawingml/2006/main" xmlns:r="http://schemas.openxmlformats.org/officeDocument/2006/relationships" xmlns:p="http://schemas.openxmlformats.org/presentationml/2006/main">
  <p:tag name="NUM" val="20"/>
</p:tagLst>
</file>

<file path=ppt/tags/tag274.xml><?xml version="1.0" encoding="utf-8"?>
<p:tagLst xmlns:a="http://schemas.openxmlformats.org/drawingml/2006/main" xmlns:r="http://schemas.openxmlformats.org/officeDocument/2006/relationships" xmlns:p="http://schemas.openxmlformats.org/presentationml/2006/main">
  <p:tag name="NUM" val="21"/>
</p:tagLst>
</file>

<file path=ppt/tags/tag275.xml><?xml version="1.0" encoding="utf-8"?>
<p:tagLst xmlns:a="http://schemas.openxmlformats.org/drawingml/2006/main" xmlns:r="http://schemas.openxmlformats.org/officeDocument/2006/relationships" xmlns:p="http://schemas.openxmlformats.org/presentationml/2006/main">
  <p:tag name="NUM" val="22"/>
</p:tagLst>
</file>

<file path=ppt/tags/tag276.xml><?xml version="1.0" encoding="utf-8"?>
<p:tagLst xmlns:a="http://schemas.openxmlformats.org/drawingml/2006/main" xmlns:r="http://schemas.openxmlformats.org/officeDocument/2006/relationships" xmlns:p="http://schemas.openxmlformats.org/presentationml/2006/main">
  <p:tag name="NUM" val="23"/>
</p:tagLst>
</file>

<file path=ppt/tags/tag277.xml><?xml version="1.0" encoding="utf-8"?>
<p:tagLst xmlns:a="http://schemas.openxmlformats.org/drawingml/2006/main" xmlns:r="http://schemas.openxmlformats.org/officeDocument/2006/relationships" xmlns:p="http://schemas.openxmlformats.org/presentationml/2006/main">
  <p:tag name="NUM" val="24"/>
</p:tagLst>
</file>

<file path=ppt/tags/tag278.xml><?xml version="1.0" encoding="utf-8"?>
<p:tagLst xmlns:a="http://schemas.openxmlformats.org/drawingml/2006/main" xmlns:r="http://schemas.openxmlformats.org/officeDocument/2006/relationships" xmlns:p="http://schemas.openxmlformats.org/presentationml/2006/main">
  <p:tag name="NUM" val="25"/>
</p:tagLst>
</file>

<file path=ppt/tags/tag279.xml><?xml version="1.0" encoding="utf-8"?>
<p:tagLst xmlns:a="http://schemas.openxmlformats.org/drawingml/2006/main" xmlns:r="http://schemas.openxmlformats.org/officeDocument/2006/relationships" xmlns:p="http://schemas.openxmlformats.org/presentationml/2006/main">
  <p:tag name="NUM" val="26"/>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27"/>
</p:tagLst>
</file>

<file path=ppt/tags/tag281.xml><?xml version="1.0" encoding="utf-8"?>
<p:tagLst xmlns:a="http://schemas.openxmlformats.org/drawingml/2006/main" xmlns:r="http://schemas.openxmlformats.org/officeDocument/2006/relationships" xmlns:p="http://schemas.openxmlformats.org/presentationml/2006/main">
  <p:tag name="NUM" val="28"/>
</p:tagLst>
</file>

<file path=ppt/tags/tag282.xml><?xml version="1.0" encoding="utf-8"?>
<p:tagLst xmlns:a="http://schemas.openxmlformats.org/drawingml/2006/main" xmlns:r="http://schemas.openxmlformats.org/officeDocument/2006/relationships" xmlns:p="http://schemas.openxmlformats.org/presentationml/2006/main">
  <p:tag name="NUM" val="29"/>
</p:tagLst>
</file>

<file path=ppt/tags/tag283.xml><?xml version="1.0" encoding="utf-8"?>
<p:tagLst xmlns:a="http://schemas.openxmlformats.org/drawingml/2006/main" xmlns:r="http://schemas.openxmlformats.org/officeDocument/2006/relationships" xmlns:p="http://schemas.openxmlformats.org/presentationml/2006/main">
  <p:tag name="NUM" val="30"/>
</p:tagLst>
</file>

<file path=ppt/tags/tag284.xml><?xml version="1.0" encoding="utf-8"?>
<p:tagLst xmlns:a="http://schemas.openxmlformats.org/drawingml/2006/main" xmlns:r="http://schemas.openxmlformats.org/officeDocument/2006/relationships" xmlns:p="http://schemas.openxmlformats.org/presentationml/2006/main">
  <p:tag name="NUM" val="31"/>
</p:tagLst>
</file>

<file path=ppt/tags/tag285.xml><?xml version="1.0" encoding="utf-8"?>
<p:tagLst xmlns:a="http://schemas.openxmlformats.org/drawingml/2006/main" xmlns:r="http://schemas.openxmlformats.org/officeDocument/2006/relationships" xmlns:p="http://schemas.openxmlformats.org/presentationml/2006/main">
  <p:tag name="NUM" val="32"/>
</p:tagLst>
</file>

<file path=ppt/tags/tag286.xml><?xml version="1.0" encoding="utf-8"?>
<p:tagLst xmlns:a="http://schemas.openxmlformats.org/drawingml/2006/main" xmlns:r="http://schemas.openxmlformats.org/officeDocument/2006/relationships" xmlns:p="http://schemas.openxmlformats.org/presentationml/2006/main">
  <p:tag name="NUM" val="33"/>
</p:tagLst>
</file>

<file path=ppt/tags/tag287.xml><?xml version="1.0" encoding="utf-8"?>
<p:tagLst xmlns:a="http://schemas.openxmlformats.org/drawingml/2006/main" xmlns:r="http://schemas.openxmlformats.org/officeDocument/2006/relationships" xmlns:p="http://schemas.openxmlformats.org/presentationml/2006/main">
  <p:tag name="NUM" val="34"/>
</p:tagLst>
</file>

<file path=ppt/tags/tag288.xml><?xml version="1.0" encoding="utf-8"?>
<p:tagLst xmlns:a="http://schemas.openxmlformats.org/drawingml/2006/main" xmlns:r="http://schemas.openxmlformats.org/officeDocument/2006/relationships" xmlns:p="http://schemas.openxmlformats.org/presentationml/2006/main">
  <p:tag name="NUM" val="35"/>
</p:tagLst>
</file>

<file path=ppt/tags/tag289.xml><?xml version="1.0" encoding="utf-8"?>
<p:tagLst xmlns:a="http://schemas.openxmlformats.org/drawingml/2006/main" xmlns:r="http://schemas.openxmlformats.org/officeDocument/2006/relationships" xmlns:p="http://schemas.openxmlformats.org/presentationml/2006/main">
  <p:tag name="NUM" val="36"/>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290.xml><?xml version="1.0" encoding="utf-8"?>
<p:tagLst xmlns:a="http://schemas.openxmlformats.org/drawingml/2006/main" xmlns:r="http://schemas.openxmlformats.org/officeDocument/2006/relationships" xmlns:p="http://schemas.openxmlformats.org/presentationml/2006/main">
  <p:tag name="NUM" val="37"/>
</p:tagLst>
</file>

<file path=ppt/tags/tag291.xml><?xml version="1.0" encoding="utf-8"?>
<p:tagLst xmlns:a="http://schemas.openxmlformats.org/drawingml/2006/main" xmlns:r="http://schemas.openxmlformats.org/officeDocument/2006/relationships" xmlns:p="http://schemas.openxmlformats.org/presentationml/2006/main">
  <p:tag name="NUM" val="38"/>
</p:tagLst>
</file>

<file path=ppt/tags/tag292.xml><?xml version="1.0" encoding="utf-8"?>
<p:tagLst xmlns:a="http://schemas.openxmlformats.org/drawingml/2006/main" xmlns:r="http://schemas.openxmlformats.org/officeDocument/2006/relationships" xmlns:p="http://schemas.openxmlformats.org/presentationml/2006/main">
  <p:tag name="NUM" val="39"/>
</p:tagLst>
</file>

<file path=ppt/tags/tag293.xml><?xml version="1.0" encoding="utf-8"?>
<p:tagLst xmlns:a="http://schemas.openxmlformats.org/drawingml/2006/main" xmlns:r="http://schemas.openxmlformats.org/officeDocument/2006/relationships" xmlns:p="http://schemas.openxmlformats.org/presentationml/2006/main">
  <p:tag name="NUM" val="40"/>
</p:tagLst>
</file>

<file path=ppt/tags/tag294.xml><?xml version="1.0" encoding="utf-8"?>
<p:tagLst xmlns:a="http://schemas.openxmlformats.org/drawingml/2006/main" xmlns:r="http://schemas.openxmlformats.org/officeDocument/2006/relationships" xmlns:p="http://schemas.openxmlformats.org/presentationml/2006/main">
  <p:tag name="NUM" val="41"/>
</p:tagLst>
</file>

<file path=ppt/tags/tag295.xml><?xml version="1.0" encoding="utf-8"?>
<p:tagLst xmlns:a="http://schemas.openxmlformats.org/drawingml/2006/main" xmlns:r="http://schemas.openxmlformats.org/officeDocument/2006/relationships" xmlns:p="http://schemas.openxmlformats.org/presentationml/2006/main">
  <p:tag name="NUM" val="42"/>
</p:tagLst>
</file>

<file path=ppt/tags/tag296.xml><?xml version="1.0" encoding="utf-8"?>
<p:tagLst xmlns:a="http://schemas.openxmlformats.org/drawingml/2006/main" xmlns:r="http://schemas.openxmlformats.org/officeDocument/2006/relationships" xmlns:p="http://schemas.openxmlformats.org/presentationml/2006/main">
  <p:tag name="NUM" val="1"/>
</p:tagLst>
</file>

<file path=ppt/tags/tag297.xml><?xml version="1.0" encoding="utf-8"?>
<p:tagLst xmlns:a="http://schemas.openxmlformats.org/drawingml/2006/main" xmlns:r="http://schemas.openxmlformats.org/officeDocument/2006/relationships" xmlns:p="http://schemas.openxmlformats.org/presentationml/2006/main">
  <p:tag name="NUM" val="2"/>
</p:tagLst>
</file>

<file path=ppt/tags/tag298.xml><?xml version="1.0" encoding="utf-8"?>
<p:tagLst xmlns:a="http://schemas.openxmlformats.org/drawingml/2006/main" xmlns:r="http://schemas.openxmlformats.org/officeDocument/2006/relationships" xmlns:p="http://schemas.openxmlformats.org/presentationml/2006/main">
  <p:tag name="NUM" val="3"/>
</p:tagLst>
</file>

<file path=ppt/tags/tag29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00.xml><?xml version="1.0" encoding="utf-8"?>
<p:tagLst xmlns:a="http://schemas.openxmlformats.org/drawingml/2006/main" xmlns:r="http://schemas.openxmlformats.org/officeDocument/2006/relationships" xmlns:p="http://schemas.openxmlformats.org/presentationml/2006/main">
  <p:tag name="NUM" val="5"/>
</p:tagLst>
</file>

<file path=ppt/tags/tag301.xml><?xml version="1.0" encoding="utf-8"?>
<p:tagLst xmlns:a="http://schemas.openxmlformats.org/drawingml/2006/main" xmlns:r="http://schemas.openxmlformats.org/officeDocument/2006/relationships" xmlns:p="http://schemas.openxmlformats.org/presentationml/2006/main">
  <p:tag name="NUM" val="6"/>
</p:tagLst>
</file>

<file path=ppt/tags/tag302.xml><?xml version="1.0" encoding="utf-8"?>
<p:tagLst xmlns:a="http://schemas.openxmlformats.org/drawingml/2006/main" xmlns:r="http://schemas.openxmlformats.org/officeDocument/2006/relationships" xmlns:p="http://schemas.openxmlformats.org/presentationml/2006/main">
  <p:tag name="NUM" val="7"/>
</p:tagLst>
</file>

<file path=ppt/tags/tag303.xml><?xml version="1.0" encoding="utf-8"?>
<p:tagLst xmlns:a="http://schemas.openxmlformats.org/drawingml/2006/main" xmlns:r="http://schemas.openxmlformats.org/officeDocument/2006/relationships" xmlns:p="http://schemas.openxmlformats.org/presentationml/2006/main">
  <p:tag name="NUM" val="8"/>
</p:tagLst>
</file>

<file path=ppt/tags/tag304.xml><?xml version="1.0" encoding="utf-8"?>
<p:tagLst xmlns:a="http://schemas.openxmlformats.org/drawingml/2006/main" xmlns:r="http://schemas.openxmlformats.org/officeDocument/2006/relationships" xmlns:p="http://schemas.openxmlformats.org/presentationml/2006/main">
  <p:tag name="NUM" val="9"/>
</p:tagLst>
</file>

<file path=ppt/tags/tag305.xml><?xml version="1.0" encoding="utf-8"?>
<p:tagLst xmlns:a="http://schemas.openxmlformats.org/drawingml/2006/main" xmlns:r="http://schemas.openxmlformats.org/officeDocument/2006/relationships" xmlns:p="http://schemas.openxmlformats.org/presentationml/2006/main">
  <p:tag name="NUM" val="10"/>
</p:tagLst>
</file>

<file path=ppt/tags/tag306.xml><?xml version="1.0" encoding="utf-8"?>
<p:tagLst xmlns:a="http://schemas.openxmlformats.org/drawingml/2006/main" xmlns:r="http://schemas.openxmlformats.org/officeDocument/2006/relationships" xmlns:p="http://schemas.openxmlformats.org/presentationml/2006/main">
  <p:tag name="NUM" val="11"/>
</p:tagLst>
</file>

<file path=ppt/tags/tag307.xml><?xml version="1.0" encoding="utf-8"?>
<p:tagLst xmlns:a="http://schemas.openxmlformats.org/drawingml/2006/main" xmlns:r="http://schemas.openxmlformats.org/officeDocument/2006/relationships" xmlns:p="http://schemas.openxmlformats.org/presentationml/2006/main">
  <p:tag name="NUM" val="12"/>
</p:tagLst>
</file>

<file path=ppt/tags/tag308.xml><?xml version="1.0" encoding="utf-8"?>
<p:tagLst xmlns:a="http://schemas.openxmlformats.org/drawingml/2006/main" xmlns:r="http://schemas.openxmlformats.org/officeDocument/2006/relationships" xmlns:p="http://schemas.openxmlformats.org/presentationml/2006/main">
  <p:tag name="NUM" val="13"/>
</p:tagLst>
</file>

<file path=ppt/tags/tag309.xml><?xml version="1.0" encoding="utf-8"?>
<p:tagLst xmlns:a="http://schemas.openxmlformats.org/drawingml/2006/main" xmlns:r="http://schemas.openxmlformats.org/officeDocument/2006/relationships" xmlns:p="http://schemas.openxmlformats.org/presentationml/2006/main">
  <p:tag name="NUM" val="14"/>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10.xml><?xml version="1.0" encoding="utf-8"?>
<p:tagLst xmlns:a="http://schemas.openxmlformats.org/drawingml/2006/main" xmlns:r="http://schemas.openxmlformats.org/officeDocument/2006/relationships" xmlns:p="http://schemas.openxmlformats.org/presentationml/2006/main">
  <p:tag name="NUM" val="15"/>
</p:tagLst>
</file>

<file path=ppt/tags/tag311.xml><?xml version="1.0" encoding="utf-8"?>
<p:tagLst xmlns:a="http://schemas.openxmlformats.org/drawingml/2006/main" xmlns:r="http://schemas.openxmlformats.org/officeDocument/2006/relationships" xmlns:p="http://schemas.openxmlformats.org/presentationml/2006/main">
  <p:tag name="NUM" val="16"/>
</p:tagLst>
</file>

<file path=ppt/tags/tag312.xml><?xml version="1.0" encoding="utf-8"?>
<p:tagLst xmlns:a="http://schemas.openxmlformats.org/drawingml/2006/main" xmlns:r="http://schemas.openxmlformats.org/officeDocument/2006/relationships" xmlns:p="http://schemas.openxmlformats.org/presentationml/2006/main">
  <p:tag name="NUM" val="17"/>
</p:tagLst>
</file>

<file path=ppt/tags/tag313.xml><?xml version="1.0" encoding="utf-8"?>
<p:tagLst xmlns:a="http://schemas.openxmlformats.org/drawingml/2006/main" xmlns:r="http://schemas.openxmlformats.org/officeDocument/2006/relationships" xmlns:p="http://schemas.openxmlformats.org/presentationml/2006/main">
  <p:tag name="NUM" val="18"/>
</p:tagLst>
</file>

<file path=ppt/tags/tag314.xml><?xml version="1.0" encoding="utf-8"?>
<p:tagLst xmlns:a="http://schemas.openxmlformats.org/drawingml/2006/main" xmlns:r="http://schemas.openxmlformats.org/officeDocument/2006/relationships" xmlns:p="http://schemas.openxmlformats.org/presentationml/2006/main">
  <p:tag name="NUM" val="19"/>
</p:tagLst>
</file>

<file path=ppt/tags/tag315.xml><?xml version="1.0" encoding="utf-8"?>
<p:tagLst xmlns:a="http://schemas.openxmlformats.org/drawingml/2006/main" xmlns:r="http://schemas.openxmlformats.org/officeDocument/2006/relationships" xmlns:p="http://schemas.openxmlformats.org/presentationml/2006/main">
  <p:tag name="NUM" val="1"/>
</p:tagLst>
</file>

<file path=ppt/tags/tag316.xml><?xml version="1.0" encoding="utf-8"?>
<p:tagLst xmlns:a="http://schemas.openxmlformats.org/drawingml/2006/main" xmlns:r="http://schemas.openxmlformats.org/officeDocument/2006/relationships" xmlns:p="http://schemas.openxmlformats.org/presentationml/2006/main">
  <p:tag name="NUM" val="2"/>
</p:tagLst>
</file>

<file path=ppt/tags/tag317.xml><?xml version="1.0" encoding="utf-8"?>
<p:tagLst xmlns:a="http://schemas.openxmlformats.org/drawingml/2006/main" xmlns:r="http://schemas.openxmlformats.org/officeDocument/2006/relationships" xmlns:p="http://schemas.openxmlformats.org/presentationml/2006/main">
  <p:tag name="NUM" val="3"/>
</p:tagLst>
</file>

<file path=ppt/tags/tag318.xml><?xml version="1.0" encoding="utf-8"?>
<p:tagLst xmlns:a="http://schemas.openxmlformats.org/drawingml/2006/main" xmlns:r="http://schemas.openxmlformats.org/officeDocument/2006/relationships" xmlns:p="http://schemas.openxmlformats.org/presentationml/2006/main">
  <p:tag name="NUM" val="4"/>
</p:tagLst>
</file>

<file path=ppt/tags/tag319.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20.xml><?xml version="1.0" encoding="utf-8"?>
<p:tagLst xmlns:a="http://schemas.openxmlformats.org/drawingml/2006/main" xmlns:r="http://schemas.openxmlformats.org/officeDocument/2006/relationships" xmlns:p="http://schemas.openxmlformats.org/presentationml/2006/main">
  <p:tag name="NUM" val="6"/>
</p:tagLst>
</file>

<file path=ppt/tags/tag321.xml><?xml version="1.0" encoding="utf-8"?>
<p:tagLst xmlns:a="http://schemas.openxmlformats.org/drawingml/2006/main" xmlns:r="http://schemas.openxmlformats.org/officeDocument/2006/relationships" xmlns:p="http://schemas.openxmlformats.org/presentationml/2006/main">
  <p:tag name="NUM" val="7"/>
</p:tagLst>
</file>

<file path=ppt/tags/tag322.xml><?xml version="1.0" encoding="utf-8"?>
<p:tagLst xmlns:a="http://schemas.openxmlformats.org/drawingml/2006/main" xmlns:r="http://schemas.openxmlformats.org/officeDocument/2006/relationships" xmlns:p="http://schemas.openxmlformats.org/presentationml/2006/main">
  <p:tag name="NUM" val="8"/>
</p:tagLst>
</file>

<file path=ppt/tags/tag323.xml><?xml version="1.0" encoding="utf-8"?>
<p:tagLst xmlns:a="http://schemas.openxmlformats.org/drawingml/2006/main" xmlns:r="http://schemas.openxmlformats.org/officeDocument/2006/relationships" xmlns:p="http://schemas.openxmlformats.org/presentationml/2006/main">
  <p:tag name="NUM" val="9"/>
</p:tagLst>
</file>

<file path=ppt/tags/tag324.xml><?xml version="1.0" encoding="utf-8"?>
<p:tagLst xmlns:a="http://schemas.openxmlformats.org/drawingml/2006/main" xmlns:r="http://schemas.openxmlformats.org/officeDocument/2006/relationships" xmlns:p="http://schemas.openxmlformats.org/presentationml/2006/main">
  <p:tag name="NUM" val="10"/>
</p:tagLst>
</file>

<file path=ppt/tags/tag325.xml><?xml version="1.0" encoding="utf-8"?>
<p:tagLst xmlns:a="http://schemas.openxmlformats.org/drawingml/2006/main" xmlns:r="http://schemas.openxmlformats.org/officeDocument/2006/relationships" xmlns:p="http://schemas.openxmlformats.org/presentationml/2006/main">
  <p:tag name="NUM" val="11"/>
</p:tagLst>
</file>

<file path=ppt/tags/tag326.xml><?xml version="1.0" encoding="utf-8"?>
<p:tagLst xmlns:a="http://schemas.openxmlformats.org/drawingml/2006/main" xmlns:r="http://schemas.openxmlformats.org/officeDocument/2006/relationships" xmlns:p="http://schemas.openxmlformats.org/presentationml/2006/main">
  <p:tag name="NUM" val="12"/>
</p:tagLst>
</file>

<file path=ppt/tags/tag327.xml><?xml version="1.0" encoding="utf-8"?>
<p:tagLst xmlns:a="http://schemas.openxmlformats.org/drawingml/2006/main" xmlns:r="http://schemas.openxmlformats.org/officeDocument/2006/relationships" xmlns:p="http://schemas.openxmlformats.org/presentationml/2006/main">
  <p:tag name="NUM" val="13"/>
</p:tagLst>
</file>

<file path=ppt/tags/tag328.xml><?xml version="1.0" encoding="utf-8"?>
<p:tagLst xmlns:a="http://schemas.openxmlformats.org/drawingml/2006/main" xmlns:r="http://schemas.openxmlformats.org/officeDocument/2006/relationships" xmlns:p="http://schemas.openxmlformats.org/presentationml/2006/main">
  <p:tag name="NUM" val="14"/>
</p:tagLst>
</file>

<file path=ppt/tags/tag329.xml><?xml version="1.0" encoding="utf-8"?>
<p:tagLst xmlns:a="http://schemas.openxmlformats.org/drawingml/2006/main" xmlns:r="http://schemas.openxmlformats.org/officeDocument/2006/relationships" xmlns:p="http://schemas.openxmlformats.org/presentationml/2006/main">
  <p:tag name="NUM" val="15"/>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30.xml><?xml version="1.0" encoding="utf-8"?>
<p:tagLst xmlns:a="http://schemas.openxmlformats.org/drawingml/2006/main" xmlns:r="http://schemas.openxmlformats.org/officeDocument/2006/relationships" xmlns:p="http://schemas.openxmlformats.org/presentationml/2006/main">
  <p:tag name="NUM" val="16"/>
</p:tagLst>
</file>

<file path=ppt/tags/tag331.xml><?xml version="1.0" encoding="utf-8"?>
<p:tagLst xmlns:a="http://schemas.openxmlformats.org/drawingml/2006/main" xmlns:r="http://schemas.openxmlformats.org/officeDocument/2006/relationships" xmlns:p="http://schemas.openxmlformats.org/presentationml/2006/main">
  <p:tag name="NUM" val="17"/>
</p:tagLst>
</file>

<file path=ppt/tags/tag332.xml><?xml version="1.0" encoding="utf-8"?>
<p:tagLst xmlns:a="http://schemas.openxmlformats.org/drawingml/2006/main" xmlns:r="http://schemas.openxmlformats.org/officeDocument/2006/relationships" xmlns:p="http://schemas.openxmlformats.org/presentationml/2006/main">
  <p:tag name="NUM" val="18"/>
</p:tagLst>
</file>

<file path=ppt/tags/tag333.xml><?xml version="1.0" encoding="utf-8"?>
<p:tagLst xmlns:a="http://schemas.openxmlformats.org/drawingml/2006/main" xmlns:r="http://schemas.openxmlformats.org/officeDocument/2006/relationships" xmlns:p="http://schemas.openxmlformats.org/presentationml/2006/main">
  <p:tag name="NUM" val="19"/>
</p:tagLst>
</file>

<file path=ppt/tags/tag334.xml><?xml version="1.0" encoding="utf-8"?>
<p:tagLst xmlns:a="http://schemas.openxmlformats.org/drawingml/2006/main" xmlns:r="http://schemas.openxmlformats.org/officeDocument/2006/relationships" xmlns:p="http://schemas.openxmlformats.org/presentationml/2006/main">
  <p:tag name="NUM" val="20"/>
</p:tagLst>
</file>

<file path=ppt/tags/tag335.xml><?xml version="1.0" encoding="utf-8"?>
<p:tagLst xmlns:a="http://schemas.openxmlformats.org/drawingml/2006/main" xmlns:r="http://schemas.openxmlformats.org/officeDocument/2006/relationships" xmlns:p="http://schemas.openxmlformats.org/presentationml/2006/main">
  <p:tag name="NUM" val="21"/>
</p:tagLst>
</file>

<file path=ppt/tags/tag336.xml><?xml version="1.0" encoding="utf-8"?>
<p:tagLst xmlns:a="http://schemas.openxmlformats.org/drawingml/2006/main" xmlns:r="http://schemas.openxmlformats.org/officeDocument/2006/relationships" xmlns:p="http://schemas.openxmlformats.org/presentationml/2006/main">
  <p:tag name="NUM" val="22"/>
</p:tagLst>
</file>

<file path=ppt/tags/tag337.xml><?xml version="1.0" encoding="utf-8"?>
<p:tagLst xmlns:a="http://schemas.openxmlformats.org/drawingml/2006/main" xmlns:r="http://schemas.openxmlformats.org/officeDocument/2006/relationships" xmlns:p="http://schemas.openxmlformats.org/presentationml/2006/main">
  <p:tag name="NUM" val="23"/>
</p:tagLst>
</file>

<file path=ppt/tags/tag338.xml><?xml version="1.0" encoding="utf-8"?>
<p:tagLst xmlns:a="http://schemas.openxmlformats.org/drawingml/2006/main" xmlns:r="http://schemas.openxmlformats.org/officeDocument/2006/relationships" xmlns:p="http://schemas.openxmlformats.org/presentationml/2006/main">
  <p:tag name="NUM" val="24"/>
</p:tagLst>
</file>

<file path=ppt/tags/tag339.xml><?xml version="1.0" encoding="utf-8"?>
<p:tagLst xmlns:a="http://schemas.openxmlformats.org/drawingml/2006/main" xmlns:r="http://schemas.openxmlformats.org/officeDocument/2006/relationships" xmlns:p="http://schemas.openxmlformats.org/presentationml/2006/main">
  <p:tag name="NUM" val="25"/>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40.xml><?xml version="1.0" encoding="utf-8"?>
<p:tagLst xmlns:a="http://schemas.openxmlformats.org/drawingml/2006/main" xmlns:r="http://schemas.openxmlformats.org/officeDocument/2006/relationships" xmlns:p="http://schemas.openxmlformats.org/presentationml/2006/main">
  <p:tag name="NUM" val="26"/>
</p:tagLst>
</file>

<file path=ppt/tags/tag341.xml><?xml version="1.0" encoding="utf-8"?>
<p:tagLst xmlns:a="http://schemas.openxmlformats.org/drawingml/2006/main" xmlns:r="http://schemas.openxmlformats.org/officeDocument/2006/relationships" xmlns:p="http://schemas.openxmlformats.org/presentationml/2006/main">
  <p:tag name="NUM" val="27"/>
</p:tagLst>
</file>

<file path=ppt/tags/tag342.xml><?xml version="1.0" encoding="utf-8"?>
<p:tagLst xmlns:a="http://schemas.openxmlformats.org/drawingml/2006/main" xmlns:r="http://schemas.openxmlformats.org/officeDocument/2006/relationships" xmlns:p="http://schemas.openxmlformats.org/presentationml/2006/main">
  <p:tag name="NUM" val="28"/>
</p:tagLst>
</file>

<file path=ppt/tags/tag343.xml><?xml version="1.0" encoding="utf-8"?>
<p:tagLst xmlns:a="http://schemas.openxmlformats.org/drawingml/2006/main" xmlns:r="http://schemas.openxmlformats.org/officeDocument/2006/relationships" xmlns:p="http://schemas.openxmlformats.org/presentationml/2006/main">
  <p:tag name="NUM" val="29"/>
</p:tagLst>
</file>

<file path=ppt/tags/tag344.xml><?xml version="1.0" encoding="utf-8"?>
<p:tagLst xmlns:a="http://schemas.openxmlformats.org/drawingml/2006/main" xmlns:r="http://schemas.openxmlformats.org/officeDocument/2006/relationships" xmlns:p="http://schemas.openxmlformats.org/presentationml/2006/main">
  <p:tag name="NUM" val="30"/>
</p:tagLst>
</file>

<file path=ppt/tags/tag345.xml><?xml version="1.0" encoding="utf-8"?>
<p:tagLst xmlns:a="http://schemas.openxmlformats.org/drawingml/2006/main" xmlns:r="http://schemas.openxmlformats.org/officeDocument/2006/relationships" xmlns:p="http://schemas.openxmlformats.org/presentationml/2006/main">
  <p:tag name="NUM" val="31"/>
</p:tagLst>
</file>

<file path=ppt/tags/tag346.xml><?xml version="1.0" encoding="utf-8"?>
<p:tagLst xmlns:a="http://schemas.openxmlformats.org/drawingml/2006/main" xmlns:r="http://schemas.openxmlformats.org/officeDocument/2006/relationships" xmlns:p="http://schemas.openxmlformats.org/presentationml/2006/main">
  <p:tag name="NUM" val="32"/>
</p:tagLst>
</file>

<file path=ppt/tags/tag347.xml><?xml version="1.0" encoding="utf-8"?>
<p:tagLst xmlns:a="http://schemas.openxmlformats.org/drawingml/2006/main" xmlns:r="http://schemas.openxmlformats.org/officeDocument/2006/relationships" xmlns:p="http://schemas.openxmlformats.org/presentationml/2006/main">
  <p:tag name="NUM" val="33"/>
</p:tagLst>
</file>

<file path=ppt/tags/tag348.xml><?xml version="1.0" encoding="utf-8"?>
<p:tagLst xmlns:a="http://schemas.openxmlformats.org/drawingml/2006/main" xmlns:r="http://schemas.openxmlformats.org/officeDocument/2006/relationships" xmlns:p="http://schemas.openxmlformats.org/presentationml/2006/main">
  <p:tag name="NUM" val="1"/>
</p:tagLst>
</file>

<file path=ppt/tags/tag349.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50.xml><?xml version="1.0" encoding="utf-8"?>
<p:tagLst xmlns:a="http://schemas.openxmlformats.org/drawingml/2006/main" xmlns:r="http://schemas.openxmlformats.org/officeDocument/2006/relationships" xmlns:p="http://schemas.openxmlformats.org/presentationml/2006/main">
  <p:tag name="NUM" val="3"/>
</p:tagLst>
</file>

<file path=ppt/tags/tag351.xml><?xml version="1.0" encoding="utf-8"?>
<p:tagLst xmlns:a="http://schemas.openxmlformats.org/drawingml/2006/main" xmlns:r="http://schemas.openxmlformats.org/officeDocument/2006/relationships" xmlns:p="http://schemas.openxmlformats.org/presentationml/2006/main">
  <p:tag name="NUM" val="4"/>
</p:tagLst>
</file>

<file path=ppt/tags/tag352.xml><?xml version="1.0" encoding="utf-8"?>
<p:tagLst xmlns:a="http://schemas.openxmlformats.org/drawingml/2006/main" xmlns:r="http://schemas.openxmlformats.org/officeDocument/2006/relationships" xmlns:p="http://schemas.openxmlformats.org/presentationml/2006/main">
  <p:tag name="NUM" val="5"/>
</p:tagLst>
</file>

<file path=ppt/tags/tag353.xml><?xml version="1.0" encoding="utf-8"?>
<p:tagLst xmlns:a="http://schemas.openxmlformats.org/drawingml/2006/main" xmlns:r="http://schemas.openxmlformats.org/officeDocument/2006/relationships" xmlns:p="http://schemas.openxmlformats.org/presentationml/2006/main">
  <p:tag name="NUM" val="6"/>
</p:tagLst>
</file>

<file path=ppt/tags/tag354.xml><?xml version="1.0" encoding="utf-8"?>
<p:tagLst xmlns:a="http://schemas.openxmlformats.org/drawingml/2006/main" xmlns:r="http://schemas.openxmlformats.org/officeDocument/2006/relationships" xmlns:p="http://schemas.openxmlformats.org/presentationml/2006/main">
  <p:tag name="NUM" val="1"/>
</p:tagLst>
</file>

<file path=ppt/tags/tag355.xml><?xml version="1.0" encoding="utf-8"?>
<p:tagLst xmlns:a="http://schemas.openxmlformats.org/drawingml/2006/main" xmlns:r="http://schemas.openxmlformats.org/officeDocument/2006/relationships" xmlns:p="http://schemas.openxmlformats.org/presentationml/2006/main">
  <p:tag name="NUM" val="2"/>
</p:tagLst>
</file>

<file path=ppt/tags/tag356.xml><?xml version="1.0" encoding="utf-8"?>
<p:tagLst xmlns:a="http://schemas.openxmlformats.org/drawingml/2006/main" xmlns:r="http://schemas.openxmlformats.org/officeDocument/2006/relationships" xmlns:p="http://schemas.openxmlformats.org/presentationml/2006/main">
  <p:tag name="NUM" val="3"/>
</p:tagLst>
</file>

<file path=ppt/tags/tag357.xml><?xml version="1.0" encoding="utf-8"?>
<p:tagLst xmlns:a="http://schemas.openxmlformats.org/drawingml/2006/main" xmlns:r="http://schemas.openxmlformats.org/officeDocument/2006/relationships" xmlns:p="http://schemas.openxmlformats.org/presentationml/2006/main">
  <p:tag name="NUM" val="4"/>
</p:tagLst>
</file>

<file path=ppt/tags/tag358.xml><?xml version="1.0" encoding="utf-8"?>
<p:tagLst xmlns:a="http://schemas.openxmlformats.org/drawingml/2006/main" xmlns:r="http://schemas.openxmlformats.org/officeDocument/2006/relationships" xmlns:p="http://schemas.openxmlformats.org/presentationml/2006/main">
  <p:tag name="NUM" val="5"/>
</p:tagLst>
</file>

<file path=ppt/tags/tag359.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60.xml><?xml version="1.0" encoding="utf-8"?>
<p:tagLst xmlns:a="http://schemas.openxmlformats.org/drawingml/2006/main" xmlns:r="http://schemas.openxmlformats.org/officeDocument/2006/relationships" xmlns:p="http://schemas.openxmlformats.org/presentationml/2006/main">
  <p:tag name="NUM" val="7"/>
</p:tagLst>
</file>

<file path=ppt/tags/tag361.xml><?xml version="1.0" encoding="utf-8"?>
<p:tagLst xmlns:a="http://schemas.openxmlformats.org/drawingml/2006/main" xmlns:r="http://schemas.openxmlformats.org/officeDocument/2006/relationships" xmlns:p="http://schemas.openxmlformats.org/presentationml/2006/main">
  <p:tag name="NUM" val="8"/>
</p:tagLst>
</file>

<file path=ppt/tags/tag362.xml><?xml version="1.0" encoding="utf-8"?>
<p:tagLst xmlns:a="http://schemas.openxmlformats.org/drawingml/2006/main" xmlns:r="http://schemas.openxmlformats.org/officeDocument/2006/relationships" xmlns:p="http://schemas.openxmlformats.org/presentationml/2006/main">
  <p:tag name="NUM" val="9"/>
</p:tagLst>
</file>

<file path=ppt/tags/tag363.xml><?xml version="1.0" encoding="utf-8"?>
<p:tagLst xmlns:a="http://schemas.openxmlformats.org/drawingml/2006/main" xmlns:r="http://schemas.openxmlformats.org/officeDocument/2006/relationships" xmlns:p="http://schemas.openxmlformats.org/presentationml/2006/main">
  <p:tag name="NUM" val="10"/>
</p:tagLst>
</file>

<file path=ppt/tags/tag364.xml><?xml version="1.0" encoding="utf-8"?>
<p:tagLst xmlns:a="http://schemas.openxmlformats.org/drawingml/2006/main" xmlns:r="http://schemas.openxmlformats.org/officeDocument/2006/relationships" xmlns:p="http://schemas.openxmlformats.org/presentationml/2006/main">
  <p:tag name="NUM" val="11"/>
</p:tagLst>
</file>

<file path=ppt/tags/tag365.xml><?xml version="1.0" encoding="utf-8"?>
<p:tagLst xmlns:a="http://schemas.openxmlformats.org/drawingml/2006/main" xmlns:r="http://schemas.openxmlformats.org/officeDocument/2006/relationships" xmlns:p="http://schemas.openxmlformats.org/presentationml/2006/main">
  <p:tag name="NUM" val="12"/>
</p:tagLst>
</file>

<file path=ppt/tags/tag366.xml><?xml version="1.0" encoding="utf-8"?>
<p:tagLst xmlns:a="http://schemas.openxmlformats.org/drawingml/2006/main" xmlns:r="http://schemas.openxmlformats.org/officeDocument/2006/relationships" xmlns:p="http://schemas.openxmlformats.org/presentationml/2006/main">
  <p:tag name="NUM" val="13"/>
</p:tagLst>
</file>

<file path=ppt/tags/tag367.xml><?xml version="1.0" encoding="utf-8"?>
<p:tagLst xmlns:a="http://schemas.openxmlformats.org/drawingml/2006/main" xmlns:r="http://schemas.openxmlformats.org/officeDocument/2006/relationships" xmlns:p="http://schemas.openxmlformats.org/presentationml/2006/main">
  <p:tag name="NUM" val="1"/>
</p:tagLst>
</file>

<file path=ppt/tags/tag368.xml><?xml version="1.0" encoding="utf-8"?>
<p:tagLst xmlns:a="http://schemas.openxmlformats.org/drawingml/2006/main" xmlns:r="http://schemas.openxmlformats.org/officeDocument/2006/relationships" xmlns:p="http://schemas.openxmlformats.org/presentationml/2006/main">
  <p:tag name="NUM" val="2"/>
</p:tagLst>
</file>

<file path=ppt/tags/tag369.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70.xml><?xml version="1.0" encoding="utf-8"?>
<p:tagLst xmlns:a="http://schemas.openxmlformats.org/drawingml/2006/main" xmlns:r="http://schemas.openxmlformats.org/officeDocument/2006/relationships" xmlns:p="http://schemas.openxmlformats.org/presentationml/2006/main">
  <p:tag name="NUM" val="4"/>
</p:tagLst>
</file>

<file path=ppt/tags/tag371.xml><?xml version="1.0" encoding="utf-8"?>
<p:tagLst xmlns:a="http://schemas.openxmlformats.org/drawingml/2006/main" xmlns:r="http://schemas.openxmlformats.org/officeDocument/2006/relationships" xmlns:p="http://schemas.openxmlformats.org/presentationml/2006/main">
  <p:tag name="NUM" val="5"/>
</p:tagLst>
</file>

<file path=ppt/tags/tag372.xml><?xml version="1.0" encoding="utf-8"?>
<p:tagLst xmlns:a="http://schemas.openxmlformats.org/drawingml/2006/main" xmlns:r="http://schemas.openxmlformats.org/officeDocument/2006/relationships" xmlns:p="http://schemas.openxmlformats.org/presentationml/2006/main">
  <p:tag name="NUM" val="6"/>
</p:tagLst>
</file>

<file path=ppt/tags/tag373.xml><?xml version="1.0" encoding="utf-8"?>
<p:tagLst xmlns:a="http://schemas.openxmlformats.org/drawingml/2006/main" xmlns:r="http://schemas.openxmlformats.org/officeDocument/2006/relationships" xmlns:p="http://schemas.openxmlformats.org/presentationml/2006/main">
  <p:tag name="NUM" val="7"/>
</p:tagLst>
</file>

<file path=ppt/tags/tag374.xml><?xml version="1.0" encoding="utf-8"?>
<p:tagLst xmlns:a="http://schemas.openxmlformats.org/drawingml/2006/main" xmlns:r="http://schemas.openxmlformats.org/officeDocument/2006/relationships" xmlns:p="http://schemas.openxmlformats.org/presentationml/2006/main">
  <p:tag name="NUM" val="8"/>
</p:tagLst>
</file>

<file path=ppt/tags/tag375.xml><?xml version="1.0" encoding="utf-8"?>
<p:tagLst xmlns:a="http://schemas.openxmlformats.org/drawingml/2006/main" xmlns:r="http://schemas.openxmlformats.org/officeDocument/2006/relationships" xmlns:p="http://schemas.openxmlformats.org/presentationml/2006/main">
  <p:tag name="NUM" val="9"/>
</p:tagLst>
</file>

<file path=ppt/tags/tag376.xml><?xml version="1.0" encoding="utf-8"?>
<p:tagLst xmlns:a="http://schemas.openxmlformats.org/drawingml/2006/main" xmlns:r="http://schemas.openxmlformats.org/officeDocument/2006/relationships" xmlns:p="http://schemas.openxmlformats.org/presentationml/2006/main">
  <p:tag name="NUM" val="10"/>
</p:tagLst>
</file>

<file path=ppt/tags/tag377.xml><?xml version="1.0" encoding="utf-8"?>
<p:tagLst xmlns:a="http://schemas.openxmlformats.org/drawingml/2006/main" xmlns:r="http://schemas.openxmlformats.org/officeDocument/2006/relationships" xmlns:p="http://schemas.openxmlformats.org/presentationml/2006/main">
  <p:tag name="NUM" val="11"/>
</p:tagLst>
</file>

<file path=ppt/tags/tag378.xml><?xml version="1.0" encoding="utf-8"?>
<p:tagLst xmlns:a="http://schemas.openxmlformats.org/drawingml/2006/main" xmlns:r="http://schemas.openxmlformats.org/officeDocument/2006/relationships" xmlns:p="http://schemas.openxmlformats.org/presentationml/2006/main">
  <p:tag name="NUM" val="12"/>
</p:tagLst>
</file>

<file path=ppt/tags/tag379.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80.xml><?xml version="1.0" encoding="utf-8"?>
<p:tagLst xmlns:a="http://schemas.openxmlformats.org/drawingml/2006/main" xmlns:r="http://schemas.openxmlformats.org/officeDocument/2006/relationships" xmlns:p="http://schemas.openxmlformats.org/presentationml/2006/main">
  <p:tag name="NUM" val="2"/>
</p:tagLst>
</file>

<file path=ppt/tags/tag381.xml><?xml version="1.0" encoding="utf-8"?>
<p:tagLst xmlns:a="http://schemas.openxmlformats.org/drawingml/2006/main" xmlns:r="http://schemas.openxmlformats.org/officeDocument/2006/relationships" xmlns:p="http://schemas.openxmlformats.org/presentationml/2006/main">
  <p:tag name="NUM" val="3"/>
</p:tagLst>
</file>

<file path=ppt/tags/tag382.xml><?xml version="1.0" encoding="utf-8"?>
<p:tagLst xmlns:a="http://schemas.openxmlformats.org/drawingml/2006/main" xmlns:r="http://schemas.openxmlformats.org/officeDocument/2006/relationships" xmlns:p="http://schemas.openxmlformats.org/presentationml/2006/main">
  <p:tag name="NUM" val="4"/>
</p:tagLst>
</file>

<file path=ppt/tags/tag383.xml><?xml version="1.0" encoding="utf-8"?>
<p:tagLst xmlns:a="http://schemas.openxmlformats.org/drawingml/2006/main" xmlns:r="http://schemas.openxmlformats.org/officeDocument/2006/relationships" xmlns:p="http://schemas.openxmlformats.org/presentationml/2006/main">
  <p:tag name="NUM" val="5"/>
</p:tagLst>
</file>

<file path=ppt/tags/tag384.xml><?xml version="1.0" encoding="utf-8"?>
<p:tagLst xmlns:a="http://schemas.openxmlformats.org/drawingml/2006/main" xmlns:r="http://schemas.openxmlformats.org/officeDocument/2006/relationships" xmlns:p="http://schemas.openxmlformats.org/presentationml/2006/main">
  <p:tag name="NUM" val="6"/>
</p:tagLst>
</file>

<file path=ppt/tags/tag385.xml><?xml version="1.0" encoding="utf-8"?>
<p:tagLst xmlns:a="http://schemas.openxmlformats.org/drawingml/2006/main" xmlns:r="http://schemas.openxmlformats.org/officeDocument/2006/relationships" xmlns:p="http://schemas.openxmlformats.org/presentationml/2006/main">
  <p:tag name="NUM" val="7"/>
</p:tagLst>
</file>

<file path=ppt/tags/tag386.xml><?xml version="1.0" encoding="utf-8"?>
<p:tagLst xmlns:a="http://schemas.openxmlformats.org/drawingml/2006/main" xmlns:r="http://schemas.openxmlformats.org/officeDocument/2006/relationships" xmlns:p="http://schemas.openxmlformats.org/presentationml/2006/main">
  <p:tag name="NUM" val="8"/>
</p:tagLst>
</file>

<file path=ppt/tags/tag387.xml><?xml version="1.0" encoding="utf-8"?>
<p:tagLst xmlns:a="http://schemas.openxmlformats.org/drawingml/2006/main" xmlns:r="http://schemas.openxmlformats.org/officeDocument/2006/relationships" xmlns:p="http://schemas.openxmlformats.org/presentationml/2006/main">
  <p:tag name="NUM" val="9"/>
</p:tagLst>
</file>

<file path=ppt/tags/tag388.xml><?xml version="1.0" encoding="utf-8"?>
<p:tagLst xmlns:a="http://schemas.openxmlformats.org/drawingml/2006/main" xmlns:r="http://schemas.openxmlformats.org/officeDocument/2006/relationships" xmlns:p="http://schemas.openxmlformats.org/presentationml/2006/main">
  <p:tag name="NUM" val="1"/>
</p:tagLst>
</file>

<file path=ppt/tags/tag389.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390.xml><?xml version="1.0" encoding="utf-8"?>
<p:tagLst xmlns:a="http://schemas.openxmlformats.org/drawingml/2006/main" xmlns:r="http://schemas.openxmlformats.org/officeDocument/2006/relationships" xmlns:p="http://schemas.openxmlformats.org/presentationml/2006/main">
  <p:tag name="NUM" val="3"/>
</p:tagLst>
</file>

<file path=ppt/tags/tag391.xml><?xml version="1.0" encoding="utf-8"?>
<p:tagLst xmlns:a="http://schemas.openxmlformats.org/drawingml/2006/main" xmlns:r="http://schemas.openxmlformats.org/officeDocument/2006/relationships" xmlns:p="http://schemas.openxmlformats.org/presentationml/2006/main">
  <p:tag name="NUM" val="4"/>
</p:tagLst>
</file>

<file path=ppt/tags/tag392.xml><?xml version="1.0" encoding="utf-8"?>
<p:tagLst xmlns:a="http://schemas.openxmlformats.org/drawingml/2006/main" xmlns:r="http://schemas.openxmlformats.org/officeDocument/2006/relationships" xmlns:p="http://schemas.openxmlformats.org/presentationml/2006/main">
  <p:tag name="NUM" val="6"/>
</p:tagLst>
</file>

<file path=ppt/tags/tag393.xml><?xml version="1.0" encoding="utf-8"?>
<p:tagLst xmlns:a="http://schemas.openxmlformats.org/drawingml/2006/main" xmlns:r="http://schemas.openxmlformats.org/officeDocument/2006/relationships" xmlns:p="http://schemas.openxmlformats.org/presentationml/2006/main">
  <p:tag name="NUM" val="7"/>
</p:tagLst>
</file>

<file path=ppt/tags/tag394.xml><?xml version="1.0" encoding="utf-8"?>
<p:tagLst xmlns:a="http://schemas.openxmlformats.org/drawingml/2006/main" xmlns:r="http://schemas.openxmlformats.org/officeDocument/2006/relationships" xmlns:p="http://schemas.openxmlformats.org/presentationml/2006/main">
  <p:tag name="NUM" val="8"/>
</p:tagLst>
</file>

<file path=ppt/tags/tag395.xml><?xml version="1.0" encoding="utf-8"?>
<p:tagLst xmlns:a="http://schemas.openxmlformats.org/drawingml/2006/main" xmlns:r="http://schemas.openxmlformats.org/officeDocument/2006/relationships" xmlns:p="http://schemas.openxmlformats.org/presentationml/2006/main">
  <p:tag name="NUM" val="9"/>
</p:tagLst>
</file>

<file path=ppt/tags/tag396.xml><?xml version="1.0" encoding="utf-8"?>
<p:tagLst xmlns:a="http://schemas.openxmlformats.org/drawingml/2006/main" xmlns:r="http://schemas.openxmlformats.org/officeDocument/2006/relationships" xmlns:p="http://schemas.openxmlformats.org/presentationml/2006/main">
  <p:tag name="NUM" val="10"/>
</p:tagLst>
</file>

<file path=ppt/tags/tag397.xml><?xml version="1.0" encoding="utf-8"?>
<p:tagLst xmlns:a="http://schemas.openxmlformats.org/drawingml/2006/main" xmlns:r="http://schemas.openxmlformats.org/officeDocument/2006/relationships" xmlns:p="http://schemas.openxmlformats.org/presentationml/2006/main">
  <p:tag name="NUM" val="11"/>
</p:tagLst>
</file>

<file path=ppt/tags/tag398.xml><?xml version="1.0" encoding="utf-8"?>
<p:tagLst xmlns:a="http://schemas.openxmlformats.org/drawingml/2006/main" xmlns:r="http://schemas.openxmlformats.org/officeDocument/2006/relationships" xmlns:p="http://schemas.openxmlformats.org/presentationml/2006/main">
  <p:tag name="NUM" val="12"/>
</p:tagLst>
</file>

<file path=ppt/tags/tag399.xml><?xml version="1.0" encoding="utf-8"?>
<p:tagLst xmlns:a="http://schemas.openxmlformats.org/drawingml/2006/main" xmlns:r="http://schemas.openxmlformats.org/officeDocument/2006/relationships" xmlns:p="http://schemas.openxmlformats.org/presentationml/2006/main">
  <p:tag name="NUM" val="1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00.xml><?xml version="1.0" encoding="utf-8"?>
<p:tagLst xmlns:a="http://schemas.openxmlformats.org/drawingml/2006/main" xmlns:r="http://schemas.openxmlformats.org/officeDocument/2006/relationships" xmlns:p="http://schemas.openxmlformats.org/presentationml/2006/main">
  <p:tag name="NUM" val="14"/>
</p:tagLst>
</file>

<file path=ppt/tags/tag401.xml><?xml version="1.0" encoding="utf-8"?>
<p:tagLst xmlns:a="http://schemas.openxmlformats.org/drawingml/2006/main" xmlns:r="http://schemas.openxmlformats.org/officeDocument/2006/relationships" xmlns:p="http://schemas.openxmlformats.org/presentationml/2006/main">
  <p:tag name="NUM" val="15"/>
</p:tagLst>
</file>

<file path=ppt/tags/tag402.xml><?xml version="1.0" encoding="utf-8"?>
<p:tagLst xmlns:a="http://schemas.openxmlformats.org/drawingml/2006/main" xmlns:r="http://schemas.openxmlformats.org/officeDocument/2006/relationships" xmlns:p="http://schemas.openxmlformats.org/presentationml/2006/main">
  <p:tag name="NUM" val="16"/>
</p:tagLst>
</file>

<file path=ppt/tags/tag403.xml><?xml version="1.0" encoding="utf-8"?>
<p:tagLst xmlns:a="http://schemas.openxmlformats.org/drawingml/2006/main" xmlns:r="http://schemas.openxmlformats.org/officeDocument/2006/relationships" xmlns:p="http://schemas.openxmlformats.org/presentationml/2006/main">
  <p:tag name="NUM" val="17"/>
</p:tagLst>
</file>

<file path=ppt/tags/tag404.xml><?xml version="1.0" encoding="utf-8"?>
<p:tagLst xmlns:a="http://schemas.openxmlformats.org/drawingml/2006/main" xmlns:r="http://schemas.openxmlformats.org/officeDocument/2006/relationships" xmlns:p="http://schemas.openxmlformats.org/presentationml/2006/main">
  <p:tag name="NUM" val="18"/>
</p:tagLst>
</file>

<file path=ppt/tags/tag405.xml><?xml version="1.0" encoding="utf-8"?>
<p:tagLst xmlns:a="http://schemas.openxmlformats.org/drawingml/2006/main" xmlns:r="http://schemas.openxmlformats.org/officeDocument/2006/relationships" xmlns:p="http://schemas.openxmlformats.org/presentationml/2006/main">
  <p:tag name="NUM" val="1"/>
</p:tagLst>
</file>

<file path=ppt/tags/tag406.xml><?xml version="1.0" encoding="utf-8"?>
<p:tagLst xmlns:a="http://schemas.openxmlformats.org/drawingml/2006/main" xmlns:r="http://schemas.openxmlformats.org/officeDocument/2006/relationships" xmlns:p="http://schemas.openxmlformats.org/presentationml/2006/main">
  <p:tag name="NUM" val="2"/>
</p:tagLst>
</file>

<file path=ppt/tags/tag407.xml><?xml version="1.0" encoding="utf-8"?>
<p:tagLst xmlns:a="http://schemas.openxmlformats.org/drawingml/2006/main" xmlns:r="http://schemas.openxmlformats.org/officeDocument/2006/relationships" xmlns:p="http://schemas.openxmlformats.org/presentationml/2006/main">
  <p:tag name="NUM" val="3"/>
</p:tagLst>
</file>

<file path=ppt/tags/tag408.xml><?xml version="1.0" encoding="utf-8"?>
<p:tagLst xmlns:a="http://schemas.openxmlformats.org/drawingml/2006/main" xmlns:r="http://schemas.openxmlformats.org/officeDocument/2006/relationships" xmlns:p="http://schemas.openxmlformats.org/presentationml/2006/main">
  <p:tag name="NUM" val="4"/>
</p:tagLst>
</file>

<file path=ppt/tags/tag409.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10.xml><?xml version="1.0" encoding="utf-8"?>
<p:tagLst xmlns:a="http://schemas.openxmlformats.org/drawingml/2006/main" xmlns:r="http://schemas.openxmlformats.org/officeDocument/2006/relationships" xmlns:p="http://schemas.openxmlformats.org/presentationml/2006/main">
  <p:tag name="NUM" val="1"/>
</p:tagLst>
</file>

<file path=ppt/tags/tag411.xml><?xml version="1.0" encoding="utf-8"?>
<p:tagLst xmlns:a="http://schemas.openxmlformats.org/drawingml/2006/main" xmlns:r="http://schemas.openxmlformats.org/officeDocument/2006/relationships" xmlns:p="http://schemas.openxmlformats.org/presentationml/2006/main">
  <p:tag name="NUM" val="2"/>
</p:tagLst>
</file>

<file path=ppt/tags/tag412.xml><?xml version="1.0" encoding="utf-8"?>
<p:tagLst xmlns:a="http://schemas.openxmlformats.org/drawingml/2006/main" xmlns:r="http://schemas.openxmlformats.org/officeDocument/2006/relationships" xmlns:p="http://schemas.openxmlformats.org/presentationml/2006/main">
  <p:tag name="NUM" val="3"/>
</p:tagLst>
</file>

<file path=ppt/tags/tag413.xml><?xml version="1.0" encoding="utf-8"?>
<p:tagLst xmlns:a="http://schemas.openxmlformats.org/drawingml/2006/main" xmlns:r="http://schemas.openxmlformats.org/officeDocument/2006/relationships" xmlns:p="http://schemas.openxmlformats.org/presentationml/2006/main">
  <p:tag name="NUM" val="4"/>
</p:tagLst>
</file>

<file path=ppt/tags/tag414.xml><?xml version="1.0" encoding="utf-8"?>
<p:tagLst xmlns:a="http://schemas.openxmlformats.org/drawingml/2006/main" xmlns:r="http://schemas.openxmlformats.org/officeDocument/2006/relationships" xmlns:p="http://schemas.openxmlformats.org/presentationml/2006/main">
  <p:tag name="NUM" val="5"/>
</p:tagLst>
</file>

<file path=ppt/tags/tag415.xml><?xml version="1.0" encoding="utf-8"?>
<p:tagLst xmlns:a="http://schemas.openxmlformats.org/drawingml/2006/main" xmlns:r="http://schemas.openxmlformats.org/officeDocument/2006/relationships" xmlns:p="http://schemas.openxmlformats.org/presentationml/2006/main">
  <p:tag name="NUM" val="6"/>
</p:tagLst>
</file>

<file path=ppt/tags/tag416.xml><?xml version="1.0" encoding="utf-8"?>
<p:tagLst xmlns:a="http://schemas.openxmlformats.org/drawingml/2006/main" xmlns:r="http://schemas.openxmlformats.org/officeDocument/2006/relationships" xmlns:p="http://schemas.openxmlformats.org/presentationml/2006/main">
  <p:tag name="NUM" val="7"/>
</p:tagLst>
</file>

<file path=ppt/tags/tag417.xml><?xml version="1.0" encoding="utf-8"?>
<p:tagLst xmlns:a="http://schemas.openxmlformats.org/drawingml/2006/main" xmlns:r="http://schemas.openxmlformats.org/officeDocument/2006/relationships" xmlns:p="http://schemas.openxmlformats.org/presentationml/2006/main">
  <p:tag name="NUM" val="8"/>
</p:tagLst>
</file>

<file path=ppt/tags/tag418.xml><?xml version="1.0" encoding="utf-8"?>
<p:tagLst xmlns:a="http://schemas.openxmlformats.org/drawingml/2006/main" xmlns:r="http://schemas.openxmlformats.org/officeDocument/2006/relationships" xmlns:p="http://schemas.openxmlformats.org/presentationml/2006/main">
  <p:tag name="NUM" val="9"/>
</p:tagLst>
</file>

<file path=ppt/tags/tag419.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20.xml><?xml version="1.0" encoding="utf-8"?>
<p:tagLst xmlns:a="http://schemas.openxmlformats.org/drawingml/2006/main" xmlns:r="http://schemas.openxmlformats.org/officeDocument/2006/relationships" xmlns:p="http://schemas.openxmlformats.org/presentationml/2006/main">
  <p:tag name="NUM" val="11"/>
</p:tagLst>
</file>

<file path=ppt/tags/tag421.xml><?xml version="1.0" encoding="utf-8"?>
<p:tagLst xmlns:a="http://schemas.openxmlformats.org/drawingml/2006/main" xmlns:r="http://schemas.openxmlformats.org/officeDocument/2006/relationships" xmlns:p="http://schemas.openxmlformats.org/presentationml/2006/main">
  <p:tag name="NUM" val="12"/>
</p:tagLst>
</file>

<file path=ppt/tags/tag422.xml><?xml version="1.0" encoding="utf-8"?>
<p:tagLst xmlns:a="http://schemas.openxmlformats.org/drawingml/2006/main" xmlns:r="http://schemas.openxmlformats.org/officeDocument/2006/relationships" xmlns:p="http://schemas.openxmlformats.org/presentationml/2006/main">
  <p:tag name="NUM" val="13"/>
</p:tagLst>
</file>

<file path=ppt/tags/tag423.xml><?xml version="1.0" encoding="utf-8"?>
<p:tagLst xmlns:a="http://schemas.openxmlformats.org/drawingml/2006/main" xmlns:r="http://schemas.openxmlformats.org/officeDocument/2006/relationships" xmlns:p="http://schemas.openxmlformats.org/presentationml/2006/main">
  <p:tag name="NUM" val="14"/>
</p:tagLst>
</file>

<file path=ppt/tags/tag424.xml><?xml version="1.0" encoding="utf-8"?>
<p:tagLst xmlns:a="http://schemas.openxmlformats.org/drawingml/2006/main" xmlns:r="http://schemas.openxmlformats.org/officeDocument/2006/relationships" xmlns:p="http://schemas.openxmlformats.org/presentationml/2006/main">
  <p:tag name="NUM" val="15"/>
</p:tagLst>
</file>

<file path=ppt/tags/tag425.xml><?xml version="1.0" encoding="utf-8"?>
<p:tagLst xmlns:a="http://schemas.openxmlformats.org/drawingml/2006/main" xmlns:r="http://schemas.openxmlformats.org/officeDocument/2006/relationships" xmlns:p="http://schemas.openxmlformats.org/presentationml/2006/main">
  <p:tag name="NUM" val="16"/>
</p:tagLst>
</file>

<file path=ppt/tags/tag426.xml><?xml version="1.0" encoding="utf-8"?>
<p:tagLst xmlns:a="http://schemas.openxmlformats.org/drawingml/2006/main" xmlns:r="http://schemas.openxmlformats.org/officeDocument/2006/relationships" xmlns:p="http://schemas.openxmlformats.org/presentationml/2006/main">
  <p:tag name="NUM" val="17"/>
</p:tagLst>
</file>

<file path=ppt/tags/tag427.xml><?xml version="1.0" encoding="utf-8"?>
<p:tagLst xmlns:a="http://schemas.openxmlformats.org/drawingml/2006/main" xmlns:r="http://schemas.openxmlformats.org/officeDocument/2006/relationships" xmlns:p="http://schemas.openxmlformats.org/presentationml/2006/main">
  <p:tag name="NUM" val="18"/>
</p:tagLst>
</file>

<file path=ppt/tags/tag428.xml><?xml version="1.0" encoding="utf-8"?>
<p:tagLst xmlns:a="http://schemas.openxmlformats.org/drawingml/2006/main" xmlns:r="http://schemas.openxmlformats.org/officeDocument/2006/relationships" xmlns:p="http://schemas.openxmlformats.org/presentationml/2006/main">
  <p:tag name="NUM" val="19"/>
</p:tagLst>
</file>

<file path=ppt/tags/tag429.xml><?xml version="1.0" encoding="utf-8"?>
<p:tagLst xmlns:a="http://schemas.openxmlformats.org/drawingml/2006/main" xmlns:r="http://schemas.openxmlformats.org/officeDocument/2006/relationships" xmlns:p="http://schemas.openxmlformats.org/presentationml/2006/main">
  <p:tag name="NUM" val="20"/>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30.xml><?xml version="1.0" encoding="utf-8"?>
<p:tagLst xmlns:a="http://schemas.openxmlformats.org/drawingml/2006/main" xmlns:r="http://schemas.openxmlformats.org/officeDocument/2006/relationships" xmlns:p="http://schemas.openxmlformats.org/presentationml/2006/main">
  <p:tag name="NUM" val="21"/>
</p:tagLst>
</file>

<file path=ppt/tags/tag431.xml><?xml version="1.0" encoding="utf-8"?>
<p:tagLst xmlns:a="http://schemas.openxmlformats.org/drawingml/2006/main" xmlns:r="http://schemas.openxmlformats.org/officeDocument/2006/relationships" xmlns:p="http://schemas.openxmlformats.org/presentationml/2006/main">
  <p:tag name="NUM" val="22"/>
</p:tagLst>
</file>

<file path=ppt/tags/tag432.xml><?xml version="1.0" encoding="utf-8"?>
<p:tagLst xmlns:a="http://schemas.openxmlformats.org/drawingml/2006/main" xmlns:r="http://schemas.openxmlformats.org/officeDocument/2006/relationships" xmlns:p="http://schemas.openxmlformats.org/presentationml/2006/main">
  <p:tag name="NUM" val="23"/>
</p:tagLst>
</file>

<file path=ppt/tags/tag433.xml><?xml version="1.0" encoding="utf-8"?>
<p:tagLst xmlns:a="http://schemas.openxmlformats.org/drawingml/2006/main" xmlns:r="http://schemas.openxmlformats.org/officeDocument/2006/relationships" xmlns:p="http://schemas.openxmlformats.org/presentationml/2006/main">
  <p:tag name="NUM" val="24"/>
</p:tagLst>
</file>

<file path=ppt/tags/tag434.xml><?xml version="1.0" encoding="utf-8"?>
<p:tagLst xmlns:a="http://schemas.openxmlformats.org/drawingml/2006/main" xmlns:r="http://schemas.openxmlformats.org/officeDocument/2006/relationships" xmlns:p="http://schemas.openxmlformats.org/presentationml/2006/main">
  <p:tag name="NUM" val="25"/>
</p:tagLst>
</file>

<file path=ppt/tags/tag435.xml><?xml version="1.0" encoding="utf-8"?>
<p:tagLst xmlns:a="http://schemas.openxmlformats.org/drawingml/2006/main" xmlns:r="http://schemas.openxmlformats.org/officeDocument/2006/relationships" xmlns:p="http://schemas.openxmlformats.org/presentationml/2006/main">
  <p:tag name="NUM" val="26"/>
</p:tagLst>
</file>

<file path=ppt/tags/tag436.xml><?xml version="1.0" encoding="utf-8"?>
<p:tagLst xmlns:a="http://schemas.openxmlformats.org/drawingml/2006/main" xmlns:r="http://schemas.openxmlformats.org/officeDocument/2006/relationships" xmlns:p="http://schemas.openxmlformats.org/presentationml/2006/main">
  <p:tag name="NUM" val="27"/>
</p:tagLst>
</file>

<file path=ppt/tags/tag437.xml><?xml version="1.0" encoding="utf-8"?>
<p:tagLst xmlns:a="http://schemas.openxmlformats.org/drawingml/2006/main" xmlns:r="http://schemas.openxmlformats.org/officeDocument/2006/relationships" xmlns:p="http://schemas.openxmlformats.org/presentationml/2006/main">
  <p:tag name="NUM" val="28"/>
</p:tagLst>
</file>

<file path=ppt/tags/tag438.xml><?xml version="1.0" encoding="utf-8"?>
<p:tagLst xmlns:a="http://schemas.openxmlformats.org/drawingml/2006/main" xmlns:r="http://schemas.openxmlformats.org/officeDocument/2006/relationships" xmlns:p="http://schemas.openxmlformats.org/presentationml/2006/main">
  <p:tag name="NUM" val="1"/>
</p:tagLst>
</file>

<file path=ppt/tags/tag439.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40.xml><?xml version="1.0" encoding="utf-8"?>
<p:tagLst xmlns:a="http://schemas.openxmlformats.org/drawingml/2006/main" xmlns:r="http://schemas.openxmlformats.org/officeDocument/2006/relationships" xmlns:p="http://schemas.openxmlformats.org/presentationml/2006/main">
  <p:tag name="NUM" val="3"/>
</p:tagLst>
</file>

<file path=ppt/tags/tag441.xml><?xml version="1.0" encoding="utf-8"?>
<p:tagLst xmlns:a="http://schemas.openxmlformats.org/drawingml/2006/main" xmlns:r="http://schemas.openxmlformats.org/officeDocument/2006/relationships" xmlns:p="http://schemas.openxmlformats.org/presentationml/2006/main">
  <p:tag name="NUM" val="4"/>
</p:tagLst>
</file>

<file path=ppt/tags/tag442.xml><?xml version="1.0" encoding="utf-8"?>
<p:tagLst xmlns:a="http://schemas.openxmlformats.org/drawingml/2006/main" xmlns:r="http://schemas.openxmlformats.org/officeDocument/2006/relationships" xmlns:p="http://schemas.openxmlformats.org/presentationml/2006/main">
  <p:tag name="NUM" val="5"/>
</p:tagLst>
</file>

<file path=ppt/tags/tag443.xml><?xml version="1.0" encoding="utf-8"?>
<p:tagLst xmlns:a="http://schemas.openxmlformats.org/drawingml/2006/main" xmlns:r="http://schemas.openxmlformats.org/officeDocument/2006/relationships" xmlns:p="http://schemas.openxmlformats.org/presentationml/2006/main">
  <p:tag name="NUM" val="6"/>
</p:tagLst>
</file>

<file path=ppt/tags/tag444.xml><?xml version="1.0" encoding="utf-8"?>
<p:tagLst xmlns:a="http://schemas.openxmlformats.org/drawingml/2006/main" xmlns:r="http://schemas.openxmlformats.org/officeDocument/2006/relationships" xmlns:p="http://schemas.openxmlformats.org/presentationml/2006/main">
  <p:tag name="NUM" val="7"/>
</p:tagLst>
</file>

<file path=ppt/tags/tag445.xml><?xml version="1.0" encoding="utf-8"?>
<p:tagLst xmlns:a="http://schemas.openxmlformats.org/drawingml/2006/main" xmlns:r="http://schemas.openxmlformats.org/officeDocument/2006/relationships" xmlns:p="http://schemas.openxmlformats.org/presentationml/2006/main">
  <p:tag name="NUM" val="8"/>
</p:tagLst>
</file>

<file path=ppt/tags/tag446.xml><?xml version="1.0" encoding="utf-8"?>
<p:tagLst xmlns:a="http://schemas.openxmlformats.org/drawingml/2006/main" xmlns:r="http://schemas.openxmlformats.org/officeDocument/2006/relationships" xmlns:p="http://schemas.openxmlformats.org/presentationml/2006/main">
  <p:tag name="NUM" val="9"/>
</p:tagLst>
</file>

<file path=ppt/tags/tag447.xml><?xml version="1.0" encoding="utf-8"?>
<p:tagLst xmlns:a="http://schemas.openxmlformats.org/drawingml/2006/main" xmlns:r="http://schemas.openxmlformats.org/officeDocument/2006/relationships" xmlns:p="http://schemas.openxmlformats.org/presentationml/2006/main">
  <p:tag name="NUM" val="1"/>
</p:tagLst>
</file>

<file path=ppt/tags/tag448.xml><?xml version="1.0" encoding="utf-8"?>
<p:tagLst xmlns:a="http://schemas.openxmlformats.org/drawingml/2006/main" xmlns:r="http://schemas.openxmlformats.org/officeDocument/2006/relationships" xmlns:p="http://schemas.openxmlformats.org/presentationml/2006/main">
  <p:tag name="NUM" val="2"/>
</p:tagLst>
</file>

<file path=ppt/tags/tag449.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50.xml><?xml version="1.0" encoding="utf-8"?>
<p:tagLst xmlns:a="http://schemas.openxmlformats.org/drawingml/2006/main" xmlns:r="http://schemas.openxmlformats.org/officeDocument/2006/relationships" xmlns:p="http://schemas.openxmlformats.org/presentationml/2006/main">
  <p:tag name="NUM" val="4"/>
</p:tagLst>
</file>

<file path=ppt/tags/tag451.xml><?xml version="1.0" encoding="utf-8"?>
<p:tagLst xmlns:a="http://schemas.openxmlformats.org/drawingml/2006/main" xmlns:r="http://schemas.openxmlformats.org/officeDocument/2006/relationships" xmlns:p="http://schemas.openxmlformats.org/presentationml/2006/main">
  <p:tag name="NUM" val="1"/>
</p:tagLst>
</file>

<file path=ppt/tags/tag452.xml><?xml version="1.0" encoding="utf-8"?>
<p:tagLst xmlns:a="http://schemas.openxmlformats.org/drawingml/2006/main" xmlns:r="http://schemas.openxmlformats.org/officeDocument/2006/relationships" xmlns:p="http://schemas.openxmlformats.org/presentationml/2006/main">
  <p:tag name="NUM" val="2"/>
</p:tagLst>
</file>

<file path=ppt/tags/tag453.xml><?xml version="1.0" encoding="utf-8"?>
<p:tagLst xmlns:a="http://schemas.openxmlformats.org/drawingml/2006/main" xmlns:r="http://schemas.openxmlformats.org/officeDocument/2006/relationships" xmlns:p="http://schemas.openxmlformats.org/presentationml/2006/main">
  <p:tag name="NUM" val="3"/>
</p:tagLst>
</file>

<file path=ppt/tags/tag454.xml><?xml version="1.0" encoding="utf-8"?>
<p:tagLst xmlns:a="http://schemas.openxmlformats.org/drawingml/2006/main" xmlns:r="http://schemas.openxmlformats.org/officeDocument/2006/relationships" xmlns:p="http://schemas.openxmlformats.org/presentationml/2006/main">
  <p:tag name="NUM" val="4"/>
</p:tagLst>
</file>

<file path=ppt/tags/tag455.xml><?xml version="1.0" encoding="utf-8"?>
<p:tagLst xmlns:a="http://schemas.openxmlformats.org/drawingml/2006/main" xmlns:r="http://schemas.openxmlformats.org/officeDocument/2006/relationships" xmlns:p="http://schemas.openxmlformats.org/presentationml/2006/main">
  <p:tag name="NUM" val="5"/>
</p:tagLst>
</file>

<file path=ppt/tags/tag456.xml><?xml version="1.0" encoding="utf-8"?>
<p:tagLst xmlns:a="http://schemas.openxmlformats.org/drawingml/2006/main" xmlns:r="http://schemas.openxmlformats.org/officeDocument/2006/relationships" xmlns:p="http://schemas.openxmlformats.org/presentationml/2006/main">
  <p:tag name="NUM" val="6"/>
</p:tagLst>
</file>

<file path=ppt/tags/tag457.xml><?xml version="1.0" encoding="utf-8"?>
<p:tagLst xmlns:a="http://schemas.openxmlformats.org/drawingml/2006/main" xmlns:r="http://schemas.openxmlformats.org/officeDocument/2006/relationships" xmlns:p="http://schemas.openxmlformats.org/presentationml/2006/main">
  <p:tag name="NUM" val="7"/>
</p:tagLst>
</file>

<file path=ppt/tags/tag458.xml><?xml version="1.0" encoding="utf-8"?>
<p:tagLst xmlns:a="http://schemas.openxmlformats.org/drawingml/2006/main" xmlns:r="http://schemas.openxmlformats.org/officeDocument/2006/relationships" xmlns:p="http://schemas.openxmlformats.org/presentationml/2006/main">
  <p:tag name="NUM" val="8"/>
</p:tagLst>
</file>

<file path=ppt/tags/tag459.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60.xml><?xml version="1.0" encoding="utf-8"?>
<p:tagLst xmlns:a="http://schemas.openxmlformats.org/drawingml/2006/main" xmlns:r="http://schemas.openxmlformats.org/officeDocument/2006/relationships" xmlns:p="http://schemas.openxmlformats.org/presentationml/2006/main">
  <p:tag name="NUM" val="2"/>
</p:tagLst>
</file>

<file path=ppt/tags/tag461.xml><?xml version="1.0" encoding="utf-8"?>
<p:tagLst xmlns:a="http://schemas.openxmlformats.org/drawingml/2006/main" xmlns:r="http://schemas.openxmlformats.org/officeDocument/2006/relationships" xmlns:p="http://schemas.openxmlformats.org/presentationml/2006/main">
  <p:tag name="NUM" val="3"/>
</p:tagLst>
</file>

<file path=ppt/tags/tag462.xml><?xml version="1.0" encoding="utf-8"?>
<p:tagLst xmlns:a="http://schemas.openxmlformats.org/drawingml/2006/main" xmlns:r="http://schemas.openxmlformats.org/officeDocument/2006/relationships" xmlns:p="http://schemas.openxmlformats.org/presentationml/2006/main">
  <p:tag name="NUM" val="1"/>
</p:tagLst>
</file>

<file path=ppt/tags/tag463.xml><?xml version="1.0" encoding="utf-8"?>
<p:tagLst xmlns:a="http://schemas.openxmlformats.org/drawingml/2006/main" xmlns:r="http://schemas.openxmlformats.org/officeDocument/2006/relationships" xmlns:p="http://schemas.openxmlformats.org/presentationml/2006/main">
  <p:tag name="NUM" val="2"/>
</p:tagLst>
</file>

<file path=ppt/tags/tag464.xml><?xml version="1.0" encoding="utf-8"?>
<p:tagLst xmlns:a="http://schemas.openxmlformats.org/drawingml/2006/main" xmlns:r="http://schemas.openxmlformats.org/officeDocument/2006/relationships" xmlns:p="http://schemas.openxmlformats.org/presentationml/2006/main">
  <p:tag name="NUM" val="3"/>
</p:tagLst>
</file>

<file path=ppt/tags/tag465.xml><?xml version="1.0" encoding="utf-8"?>
<p:tagLst xmlns:a="http://schemas.openxmlformats.org/drawingml/2006/main" xmlns:r="http://schemas.openxmlformats.org/officeDocument/2006/relationships" xmlns:p="http://schemas.openxmlformats.org/presentationml/2006/main">
  <p:tag name="NUM" val="4"/>
</p:tagLst>
</file>

<file path=ppt/tags/tag466.xml><?xml version="1.0" encoding="utf-8"?>
<p:tagLst xmlns:a="http://schemas.openxmlformats.org/drawingml/2006/main" xmlns:r="http://schemas.openxmlformats.org/officeDocument/2006/relationships" xmlns:p="http://schemas.openxmlformats.org/presentationml/2006/main">
  <p:tag name="NUM" val="5"/>
</p:tagLst>
</file>

<file path=ppt/tags/tag467.xml><?xml version="1.0" encoding="utf-8"?>
<p:tagLst xmlns:a="http://schemas.openxmlformats.org/drawingml/2006/main" xmlns:r="http://schemas.openxmlformats.org/officeDocument/2006/relationships" xmlns:p="http://schemas.openxmlformats.org/presentationml/2006/main">
  <p:tag name="NUM" val="1"/>
</p:tagLst>
</file>

<file path=ppt/tags/tag468.xml><?xml version="1.0" encoding="utf-8"?>
<p:tagLst xmlns:a="http://schemas.openxmlformats.org/drawingml/2006/main" xmlns:r="http://schemas.openxmlformats.org/officeDocument/2006/relationships" xmlns:p="http://schemas.openxmlformats.org/presentationml/2006/main">
  <p:tag name="NUM" val="2"/>
</p:tagLst>
</file>

<file path=ppt/tags/tag469.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70.xml><?xml version="1.0" encoding="utf-8"?>
<p:tagLst xmlns:a="http://schemas.openxmlformats.org/drawingml/2006/main" xmlns:r="http://schemas.openxmlformats.org/officeDocument/2006/relationships" xmlns:p="http://schemas.openxmlformats.org/presentationml/2006/main">
  <p:tag name="NUM" val="4"/>
</p:tagLst>
</file>

<file path=ppt/tags/tag471.xml><?xml version="1.0" encoding="utf-8"?>
<p:tagLst xmlns:a="http://schemas.openxmlformats.org/drawingml/2006/main" xmlns:r="http://schemas.openxmlformats.org/officeDocument/2006/relationships" xmlns:p="http://schemas.openxmlformats.org/presentationml/2006/main">
  <p:tag name="NUM" val="5"/>
</p:tagLst>
</file>

<file path=ppt/tags/tag472.xml><?xml version="1.0" encoding="utf-8"?>
<p:tagLst xmlns:a="http://schemas.openxmlformats.org/drawingml/2006/main" xmlns:r="http://schemas.openxmlformats.org/officeDocument/2006/relationships" xmlns:p="http://schemas.openxmlformats.org/presentationml/2006/main">
  <p:tag name="NUM" val="6"/>
</p:tagLst>
</file>

<file path=ppt/tags/tag473.xml><?xml version="1.0" encoding="utf-8"?>
<p:tagLst xmlns:a="http://schemas.openxmlformats.org/drawingml/2006/main" xmlns:r="http://schemas.openxmlformats.org/officeDocument/2006/relationships" xmlns:p="http://schemas.openxmlformats.org/presentationml/2006/main">
  <p:tag name="NUM" val="7"/>
</p:tagLst>
</file>

<file path=ppt/tags/tag474.xml><?xml version="1.0" encoding="utf-8"?>
<p:tagLst xmlns:a="http://schemas.openxmlformats.org/drawingml/2006/main" xmlns:r="http://schemas.openxmlformats.org/officeDocument/2006/relationships" xmlns:p="http://schemas.openxmlformats.org/presentationml/2006/main">
  <p:tag name="NUM" val="8"/>
</p:tagLst>
</file>

<file path=ppt/tags/tag475.xml><?xml version="1.0" encoding="utf-8"?>
<p:tagLst xmlns:a="http://schemas.openxmlformats.org/drawingml/2006/main" xmlns:r="http://schemas.openxmlformats.org/officeDocument/2006/relationships" xmlns:p="http://schemas.openxmlformats.org/presentationml/2006/main">
  <p:tag name="NUM" val="9"/>
</p:tagLst>
</file>

<file path=ppt/tags/tag476.xml><?xml version="1.0" encoding="utf-8"?>
<p:tagLst xmlns:a="http://schemas.openxmlformats.org/drawingml/2006/main" xmlns:r="http://schemas.openxmlformats.org/officeDocument/2006/relationships" xmlns:p="http://schemas.openxmlformats.org/presentationml/2006/main">
  <p:tag name="NUM" val="10"/>
</p:tagLst>
</file>

<file path=ppt/tags/tag477.xml><?xml version="1.0" encoding="utf-8"?>
<p:tagLst xmlns:a="http://schemas.openxmlformats.org/drawingml/2006/main" xmlns:r="http://schemas.openxmlformats.org/officeDocument/2006/relationships" xmlns:p="http://schemas.openxmlformats.org/presentationml/2006/main">
  <p:tag name="NUM" val="11"/>
</p:tagLst>
</file>

<file path=ppt/tags/tag478.xml><?xml version="1.0" encoding="utf-8"?>
<p:tagLst xmlns:a="http://schemas.openxmlformats.org/drawingml/2006/main" xmlns:r="http://schemas.openxmlformats.org/officeDocument/2006/relationships" xmlns:p="http://schemas.openxmlformats.org/presentationml/2006/main">
  <p:tag name="NUM" val="12"/>
</p:tagLst>
</file>

<file path=ppt/tags/tag479.xml><?xml version="1.0" encoding="utf-8"?>
<p:tagLst xmlns:a="http://schemas.openxmlformats.org/drawingml/2006/main" xmlns:r="http://schemas.openxmlformats.org/officeDocument/2006/relationships" xmlns:p="http://schemas.openxmlformats.org/presentationml/2006/main">
  <p:tag name="NUM" val="1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80.xml><?xml version="1.0" encoding="utf-8"?>
<p:tagLst xmlns:a="http://schemas.openxmlformats.org/drawingml/2006/main" xmlns:r="http://schemas.openxmlformats.org/officeDocument/2006/relationships" xmlns:p="http://schemas.openxmlformats.org/presentationml/2006/main">
  <p:tag name="NUM" val="14"/>
</p:tagLst>
</file>

<file path=ppt/tags/tag481.xml><?xml version="1.0" encoding="utf-8"?>
<p:tagLst xmlns:a="http://schemas.openxmlformats.org/drawingml/2006/main" xmlns:r="http://schemas.openxmlformats.org/officeDocument/2006/relationships" xmlns:p="http://schemas.openxmlformats.org/presentationml/2006/main">
  <p:tag name="NUM" val="15"/>
</p:tagLst>
</file>

<file path=ppt/tags/tag482.xml><?xml version="1.0" encoding="utf-8"?>
<p:tagLst xmlns:a="http://schemas.openxmlformats.org/drawingml/2006/main" xmlns:r="http://schemas.openxmlformats.org/officeDocument/2006/relationships" xmlns:p="http://schemas.openxmlformats.org/presentationml/2006/main">
  <p:tag name="NUM" val="1"/>
</p:tagLst>
</file>

<file path=ppt/tags/tag483.xml><?xml version="1.0" encoding="utf-8"?>
<p:tagLst xmlns:a="http://schemas.openxmlformats.org/drawingml/2006/main" xmlns:r="http://schemas.openxmlformats.org/officeDocument/2006/relationships" xmlns:p="http://schemas.openxmlformats.org/presentationml/2006/main">
  <p:tag name="NUM" val="2"/>
</p:tagLst>
</file>

<file path=ppt/tags/tag484.xml><?xml version="1.0" encoding="utf-8"?>
<p:tagLst xmlns:a="http://schemas.openxmlformats.org/drawingml/2006/main" xmlns:r="http://schemas.openxmlformats.org/officeDocument/2006/relationships" xmlns:p="http://schemas.openxmlformats.org/presentationml/2006/main">
  <p:tag name="NUM" val="3"/>
</p:tagLst>
</file>

<file path=ppt/tags/tag485.xml><?xml version="1.0" encoding="utf-8"?>
<p:tagLst xmlns:a="http://schemas.openxmlformats.org/drawingml/2006/main" xmlns:r="http://schemas.openxmlformats.org/officeDocument/2006/relationships" xmlns:p="http://schemas.openxmlformats.org/presentationml/2006/main">
  <p:tag name="NUM" val="4"/>
</p:tagLst>
</file>

<file path=ppt/tags/tag486.xml><?xml version="1.0" encoding="utf-8"?>
<p:tagLst xmlns:a="http://schemas.openxmlformats.org/drawingml/2006/main" xmlns:r="http://schemas.openxmlformats.org/officeDocument/2006/relationships" xmlns:p="http://schemas.openxmlformats.org/presentationml/2006/main">
  <p:tag name="NUM" val="5"/>
</p:tagLst>
</file>

<file path=ppt/tags/tag487.xml><?xml version="1.0" encoding="utf-8"?>
<p:tagLst xmlns:a="http://schemas.openxmlformats.org/drawingml/2006/main" xmlns:r="http://schemas.openxmlformats.org/officeDocument/2006/relationships" xmlns:p="http://schemas.openxmlformats.org/presentationml/2006/main">
  <p:tag name="NUM" val="6"/>
</p:tagLst>
</file>

<file path=ppt/tags/tag488.xml><?xml version="1.0" encoding="utf-8"?>
<p:tagLst xmlns:a="http://schemas.openxmlformats.org/drawingml/2006/main" xmlns:r="http://schemas.openxmlformats.org/officeDocument/2006/relationships" xmlns:p="http://schemas.openxmlformats.org/presentationml/2006/main">
  <p:tag name="NUM" val="7"/>
</p:tagLst>
</file>

<file path=ppt/tags/tag489.xml><?xml version="1.0" encoding="utf-8"?>
<p:tagLst xmlns:a="http://schemas.openxmlformats.org/drawingml/2006/main" xmlns:r="http://schemas.openxmlformats.org/officeDocument/2006/relationships" xmlns:p="http://schemas.openxmlformats.org/presentationml/2006/main">
  <p:tag name="NUM" val="8"/>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490.xml><?xml version="1.0" encoding="utf-8"?>
<p:tagLst xmlns:a="http://schemas.openxmlformats.org/drawingml/2006/main" xmlns:r="http://schemas.openxmlformats.org/officeDocument/2006/relationships" xmlns:p="http://schemas.openxmlformats.org/presentationml/2006/main">
  <p:tag name="NUM" val="9"/>
</p:tagLst>
</file>

<file path=ppt/tags/tag491.xml><?xml version="1.0" encoding="utf-8"?>
<p:tagLst xmlns:a="http://schemas.openxmlformats.org/drawingml/2006/main" xmlns:r="http://schemas.openxmlformats.org/officeDocument/2006/relationships" xmlns:p="http://schemas.openxmlformats.org/presentationml/2006/main">
  <p:tag name="NUM" val="1"/>
</p:tagLst>
</file>

<file path=ppt/tags/tag492.xml><?xml version="1.0" encoding="utf-8"?>
<p:tagLst xmlns:a="http://schemas.openxmlformats.org/drawingml/2006/main" xmlns:r="http://schemas.openxmlformats.org/officeDocument/2006/relationships" xmlns:p="http://schemas.openxmlformats.org/presentationml/2006/main">
  <p:tag name="NUM" val="2"/>
</p:tagLst>
</file>

<file path=ppt/tags/tag493.xml><?xml version="1.0" encoding="utf-8"?>
<p:tagLst xmlns:a="http://schemas.openxmlformats.org/drawingml/2006/main" xmlns:r="http://schemas.openxmlformats.org/officeDocument/2006/relationships" xmlns:p="http://schemas.openxmlformats.org/presentationml/2006/main">
  <p:tag name="NUM" val="3"/>
</p:tagLst>
</file>

<file path=ppt/tags/tag494.xml><?xml version="1.0" encoding="utf-8"?>
<p:tagLst xmlns:a="http://schemas.openxmlformats.org/drawingml/2006/main" xmlns:r="http://schemas.openxmlformats.org/officeDocument/2006/relationships" xmlns:p="http://schemas.openxmlformats.org/presentationml/2006/main">
  <p:tag name="NUM" val="4"/>
</p:tagLst>
</file>

<file path=ppt/tags/tag495.xml><?xml version="1.0" encoding="utf-8"?>
<p:tagLst xmlns:a="http://schemas.openxmlformats.org/drawingml/2006/main" xmlns:r="http://schemas.openxmlformats.org/officeDocument/2006/relationships" xmlns:p="http://schemas.openxmlformats.org/presentationml/2006/main">
  <p:tag name="NUM" val="5"/>
</p:tagLst>
</file>

<file path=ppt/tags/tag496.xml><?xml version="1.0" encoding="utf-8"?>
<p:tagLst xmlns:a="http://schemas.openxmlformats.org/drawingml/2006/main" xmlns:r="http://schemas.openxmlformats.org/officeDocument/2006/relationships" xmlns:p="http://schemas.openxmlformats.org/presentationml/2006/main">
  <p:tag name="NUM" val="6"/>
</p:tagLst>
</file>

<file path=ppt/tags/tag497.xml><?xml version="1.0" encoding="utf-8"?>
<p:tagLst xmlns:a="http://schemas.openxmlformats.org/drawingml/2006/main" xmlns:r="http://schemas.openxmlformats.org/officeDocument/2006/relationships" xmlns:p="http://schemas.openxmlformats.org/presentationml/2006/main">
  <p:tag name="NUM" val="7"/>
</p:tagLst>
</file>

<file path=ppt/tags/tag498.xml><?xml version="1.0" encoding="utf-8"?>
<p:tagLst xmlns:a="http://schemas.openxmlformats.org/drawingml/2006/main" xmlns:r="http://schemas.openxmlformats.org/officeDocument/2006/relationships" xmlns:p="http://schemas.openxmlformats.org/presentationml/2006/main">
  <p:tag name="NUM" val="8"/>
</p:tagLst>
</file>

<file path=ppt/tags/tag499.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00.xml><?xml version="1.0" encoding="utf-8"?>
<p:tagLst xmlns:a="http://schemas.openxmlformats.org/drawingml/2006/main" xmlns:r="http://schemas.openxmlformats.org/officeDocument/2006/relationships" xmlns:p="http://schemas.openxmlformats.org/presentationml/2006/main">
  <p:tag name="NUM" val="10"/>
</p:tagLst>
</file>

<file path=ppt/tags/tag501.xml><?xml version="1.0" encoding="utf-8"?>
<p:tagLst xmlns:a="http://schemas.openxmlformats.org/drawingml/2006/main" xmlns:r="http://schemas.openxmlformats.org/officeDocument/2006/relationships" xmlns:p="http://schemas.openxmlformats.org/presentationml/2006/main">
  <p:tag name="NUM" val="11"/>
</p:tagLst>
</file>

<file path=ppt/tags/tag502.xml><?xml version="1.0" encoding="utf-8"?>
<p:tagLst xmlns:a="http://schemas.openxmlformats.org/drawingml/2006/main" xmlns:r="http://schemas.openxmlformats.org/officeDocument/2006/relationships" xmlns:p="http://schemas.openxmlformats.org/presentationml/2006/main">
  <p:tag name="NUM" val="12"/>
</p:tagLst>
</file>

<file path=ppt/tags/tag503.xml><?xml version="1.0" encoding="utf-8"?>
<p:tagLst xmlns:a="http://schemas.openxmlformats.org/drawingml/2006/main" xmlns:r="http://schemas.openxmlformats.org/officeDocument/2006/relationships" xmlns:p="http://schemas.openxmlformats.org/presentationml/2006/main">
  <p:tag name="NUM" val="1"/>
</p:tagLst>
</file>

<file path=ppt/tags/tag504.xml><?xml version="1.0" encoding="utf-8"?>
<p:tagLst xmlns:a="http://schemas.openxmlformats.org/drawingml/2006/main" xmlns:r="http://schemas.openxmlformats.org/officeDocument/2006/relationships" xmlns:p="http://schemas.openxmlformats.org/presentationml/2006/main">
  <p:tag name="NUM" val="2"/>
</p:tagLst>
</file>

<file path=ppt/tags/tag505.xml><?xml version="1.0" encoding="utf-8"?>
<p:tagLst xmlns:a="http://schemas.openxmlformats.org/drawingml/2006/main" xmlns:r="http://schemas.openxmlformats.org/officeDocument/2006/relationships" xmlns:p="http://schemas.openxmlformats.org/presentationml/2006/main">
  <p:tag name="NUM" val="3"/>
</p:tagLst>
</file>

<file path=ppt/tags/tag506.xml><?xml version="1.0" encoding="utf-8"?>
<p:tagLst xmlns:a="http://schemas.openxmlformats.org/drawingml/2006/main" xmlns:r="http://schemas.openxmlformats.org/officeDocument/2006/relationships" xmlns:p="http://schemas.openxmlformats.org/presentationml/2006/main">
  <p:tag name="NUM" val="1"/>
</p:tagLst>
</file>

<file path=ppt/tags/tag507.xml><?xml version="1.0" encoding="utf-8"?>
<p:tagLst xmlns:a="http://schemas.openxmlformats.org/drawingml/2006/main" xmlns:r="http://schemas.openxmlformats.org/officeDocument/2006/relationships" xmlns:p="http://schemas.openxmlformats.org/presentationml/2006/main">
  <p:tag name="NUM" val="2"/>
</p:tagLst>
</file>

<file path=ppt/tags/tag508.xml><?xml version="1.0" encoding="utf-8"?>
<p:tagLst xmlns:a="http://schemas.openxmlformats.org/drawingml/2006/main" xmlns:r="http://schemas.openxmlformats.org/officeDocument/2006/relationships" xmlns:p="http://schemas.openxmlformats.org/presentationml/2006/main">
  <p:tag name="NUM" val="3"/>
</p:tagLst>
</file>

<file path=ppt/tags/tag509.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10.xml><?xml version="1.0" encoding="utf-8"?>
<p:tagLst xmlns:a="http://schemas.openxmlformats.org/drawingml/2006/main" xmlns:r="http://schemas.openxmlformats.org/officeDocument/2006/relationships" xmlns:p="http://schemas.openxmlformats.org/presentationml/2006/main">
  <p:tag name="NUM" val="5"/>
</p:tagLst>
</file>

<file path=ppt/tags/tag511.xml><?xml version="1.0" encoding="utf-8"?>
<p:tagLst xmlns:a="http://schemas.openxmlformats.org/drawingml/2006/main" xmlns:r="http://schemas.openxmlformats.org/officeDocument/2006/relationships" xmlns:p="http://schemas.openxmlformats.org/presentationml/2006/main">
  <p:tag name="NUM" val="6"/>
</p:tagLst>
</file>

<file path=ppt/tags/tag512.xml><?xml version="1.0" encoding="utf-8"?>
<p:tagLst xmlns:a="http://schemas.openxmlformats.org/drawingml/2006/main" xmlns:r="http://schemas.openxmlformats.org/officeDocument/2006/relationships" xmlns:p="http://schemas.openxmlformats.org/presentationml/2006/main">
  <p:tag name="NUM" val="7"/>
</p:tagLst>
</file>

<file path=ppt/tags/tag513.xml><?xml version="1.0" encoding="utf-8"?>
<p:tagLst xmlns:a="http://schemas.openxmlformats.org/drawingml/2006/main" xmlns:r="http://schemas.openxmlformats.org/officeDocument/2006/relationships" xmlns:p="http://schemas.openxmlformats.org/presentationml/2006/main">
  <p:tag name="NUM" val="8"/>
</p:tagLst>
</file>

<file path=ppt/tags/tag514.xml><?xml version="1.0" encoding="utf-8"?>
<p:tagLst xmlns:a="http://schemas.openxmlformats.org/drawingml/2006/main" xmlns:r="http://schemas.openxmlformats.org/officeDocument/2006/relationships" xmlns:p="http://schemas.openxmlformats.org/presentationml/2006/main">
  <p:tag name="NUM" val="9"/>
</p:tagLst>
</file>

<file path=ppt/tags/tag515.xml><?xml version="1.0" encoding="utf-8"?>
<p:tagLst xmlns:a="http://schemas.openxmlformats.org/drawingml/2006/main" xmlns:r="http://schemas.openxmlformats.org/officeDocument/2006/relationships" xmlns:p="http://schemas.openxmlformats.org/presentationml/2006/main">
  <p:tag name="NUM" val="10"/>
</p:tagLst>
</file>

<file path=ppt/tags/tag516.xml><?xml version="1.0" encoding="utf-8"?>
<p:tagLst xmlns:a="http://schemas.openxmlformats.org/drawingml/2006/main" xmlns:r="http://schemas.openxmlformats.org/officeDocument/2006/relationships" xmlns:p="http://schemas.openxmlformats.org/presentationml/2006/main">
  <p:tag name="NUM" val="11"/>
</p:tagLst>
</file>

<file path=ppt/tags/tag517.xml><?xml version="1.0" encoding="utf-8"?>
<p:tagLst xmlns:a="http://schemas.openxmlformats.org/drawingml/2006/main" xmlns:r="http://schemas.openxmlformats.org/officeDocument/2006/relationships" xmlns:p="http://schemas.openxmlformats.org/presentationml/2006/main">
  <p:tag name="NUM" val="12"/>
</p:tagLst>
</file>

<file path=ppt/tags/tag518.xml><?xml version="1.0" encoding="utf-8"?>
<p:tagLst xmlns:a="http://schemas.openxmlformats.org/drawingml/2006/main" xmlns:r="http://schemas.openxmlformats.org/officeDocument/2006/relationships" xmlns:p="http://schemas.openxmlformats.org/presentationml/2006/main">
  <p:tag name="NUM" val="13"/>
</p:tagLst>
</file>

<file path=ppt/tags/tag519.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20.xml><?xml version="1.0" encoding="utf-8"?>
<p:tagLst xmlns:a="http://schemas.openxmlformats.org/drawingml/2006/main" xmlns:r="http://schemas.openxmlformats.org/officeDocument/2006/relationships" xmlns:p="http://schemas.openxmlformats.org/presentationml/2006/main">
  <p:tag name="NUM" val="2"/>
</p:tagLst>
</file>

<file path=ppt/tags/tag521.xml><?xml version="1.0" encoding="utf-8"?>
<p:tagLst xmlns:a="http://schemas.openxmlformats.org/drawingml/2006/main" xmlns:r="http://schemas.openxmlformats.org/officeDocument/2006/relationships" xmlns:p="http://schemas.openxmlformats.org/presentationml/2006/main">
  <p:tag name="NUM" val="3"/>
</p:tagLst>
</file>

<file path=ppt/tags/tag522.xml><?xml version="1.0" encoding="utf-8"?>
<p:tagLst xmlns:a="http://schemas.openxmlformats.org/drawingml/2006/main" xmlns:r="http://schemas.openxmlformats.org/officeDocument/2006/relationships" xmlns:p="http://schemas.openxmlformats.org/presentationml/2006/main">
  <p:tag name="NUM" val="4"/>
</p:tagLst>
</file>

<file path=ppt/tags/tag523.xml><?xml version="1.0" encoding="utf-8"?>
<p:tagLst xmlns:a="http://schemas.openxmlformats.org/drawingml/2006/main" xmlns:r="http://schemas.openxmlformats.org/officeDocument/2006/relationships" xmlns:p="http://schemas.openxmlformats.org/presentationml/2006/main">
  <p:tag name="NUM" val="5"/>
</p:tagLst>
</file>

<file path=ppt/tags/tag524.xml><?xml version="1.0" encoding="utf-8"?>
<p:tagLst xmlns:a="http://schemas.openxmlformats.org/drawingml/2006/main" xmlns:r="http://schemas.openxmlformats.org/officeDocument/2006/relationships" xmlns:p="http://schemas.openxmlformats.org/presentationml/2006/main">
  <p:tag name="NUM" val="6"/>
</p:tagLst>
</file>

<file path=ppt/tags/tag525.xml><?xml version="1.0" encoding="utf-8"?>
<p:tagLst xmlns:a="http://schemas.openxmlformats.org/drawingml/2006/main" xmlns:r="http://schemas.openxmlformats.org/officeDocument/2006/relationships" xmlns:p="http://schemas.openxmlformats.org/presentationml/2006/main">
  <p:tag name="NUM" val="7"/>
</p:tagLst>
</file>

<file path=ppt/tags/tag526.xml><?xml version="1.0" encoding="utf-8"?>
<p:tagLst xmlns:a="http://schemas.openxmlformats.org/drawingml/2006/main" xmlns:r="http://schemas.openxmlformats.org/officeDocument/2006/relationships" xmlns:p="http://schemas.openxmlformats.org/presentationml/2006/main">
  <p:tag name="NUM" val="8"/>
</p:tagLst>
</file>

<file path=ppt/tags/tag527.xml><?xml version="1.0" encoding="utf-8"?>
<p:tagLst xmlns:a="http://schemas.openxmlformats.org/drawingml/2006/main" xmlns:r="http://schemas.openxmlformats.org/officeDocument/2006/relationships" xmlns:p="http://schemas.openxmlformats.org/presentationml/2006/main">
  <p:tag name="NUM" val="9"/>
</p:tagLst>
</file>

<file path=ppt/tags/tag528.xml><?xml version="1.0" encoding="utf-8"?>
<p:tagLst xmlns:a="http://schemas.openxmlformats.org/drawingml/2006/main" xmlns:r="http://schemas.openxmlformats.org/officeDocument/2006/relationships" xmlns:p="http://schemas.openxmlformats.org/presentationml/2006/main">
  <p:tag name="NUM" val="10"/>
</p:tagLst>
</file>

<file path=ppt/tags/tag529.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30.xml><?xml version="1.0" encoding="utf-8"?>
<p:tagLst xmlns:a="http://schemas.openxmlformats.org/drawingml/2006/main" xmlns:r="http://schemas.openxmlformats.org/officeDocument/2006/relationships" xmlns:p="http://schemas.openxmlformats.org/presentationml/2006/main">
  <p:tag name="NUM" val="12"/>
</p:tagLst>
</file>

<file path=ppt/tags/tag531.xml><?xml version="1.0" encoding="utf-8"?>
<p:tagLst xmlns:a="http://schemas.openxmlformats.org/drawingml/2006/main" xmlns:r="http://schemas.openxmlformats.org/officeDocument/2006/relationships" xmlns:p="http://schemas.openxmlformats.org/presentationml/2006/main">
  <p:tag name="NUM" val="13"/>
</p:tagLst>
</file>

<file path=ppt/tags/tag532.xml><?xml version="1.0" encoding="utf-8"?>
<p:tagLst xmlns:a="http://schemas.openxmlformats.org/drawingml/2006/main" xmlns:r="http://schemas.openxmlformats.org/officeDocument/2006/relationships" xmlns:p="http://schemas.openxmlformats.org/presentationml/2006/main">
  <p:tag name="NUM" val="14"/>
</p:tagLst>
</file>

<file path=ppt/tags/tag533.xml><?xml version="1.0" encoding="utf-8"?>
<p:tagLst xmlns:a="http://schemas.openxmlformats.org/drawingml/2006/main" xmlns:r="http://schemas.openxmlformats.org/officeDocument/2006/relationships" xmlns:p="http://schemas.openxmlformats.org/presentationml/2006/main">
  <p:tag name="NUM" val="15"/>
</p:tagLst>
</file>

<file path=ppt/tags/tag534.xml><?xml version="1.0" encoding="utf-8"?>
<p:tagLst xmlns:a="http://schemas.openxmlformats.org/drawingml/2006/main" xmlns:r="http://schemas.openxmlformats.org/officeDocument/2006/relationships" xmlns:p="http://schemas.openxmlformats.org/presentationml/2006/main">
  <p:tag name="NUM" val="16"/>
</p:tagLst>
</file>

<file path=ppt/tags/tag535.xml><?xml version="1.0" encoding="utf-8"?>
<p:tagLst xmlns:a="http://schemas.openxmlformats.org/drawingml/2006/main" xmlns:r="http://schemas.openxmlformats.org/officeDocument/2006/relationships" xmlns:p="http://schemas.openxmlformats.org/presentationml/2006/main">
  <p:tag name="NUM" val="17"/>
</p:tagLst>
</file>

<file path=ppt/tags/tag536.xml><?xml version="1.0" encoding="utf-8"?>
<p:tagLst xmlns:a="http://schemas.openxmlformats.org/drawingml/2006/main" xmlns:r="http://schemas.openxmlformats.org/officeDocument/2006/relationships" xmlns:p="http://schemas.openxmlformats.org/presentationml/2006/main">
  <p:tag name="NUM" val="18"/>
</p:tagLst>
</file>

<file path=ppt/tags/tag537.xml><?xml version="1.0" encoding="utf-8"?>
<p:tagLst xmlns:a="http://schemas.openxmlformats.org/drawingml/2006/main" xmlns:r="http://schemas.openxmlformats.org/officeDocument/2006/relationships" xmlns:p="http://schemas.openxmlformats.org/presentationml/2006/main">
  <p:tag name="NUM" val="19"/>
</p:tagLst>
</file>

<file path=ppt/tags/tag538.xml><?xml version="1.0" encoding="utf-8"?>
<p:tagLst xmlns:a="http://schemas.openxmlformats.org/drawingml/2006/main" xmlns:r="http://schemas.openxmlformats.org/officeDocument/2006/relationships" xmlns:p="http://schemas.openxmlformats.org/presentationml/2006/main">
  <p:tag name="NUM" val="20"/>
</p:tagLst>
</file>

<file path=ppt/tags/tag539.xml><?xml version="1.0" encoding="utf-8"?>
<p:tagLst xmlns:a="http://schemas.openxmlformats.org/drawingml/2006/main" xmlns:r="http://schemas.openxmlformats.org/officeDocument/2006/relationships" xmlns:p="http://schemas.openxmlformats.org/presentationml/2006/main">
  <p:tag name="NUM" val="2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40.xml><?xml version="1.0" encoding="utf-8"?>
<p:tagLst xmlns:a="http://schemas.openxmlformats.org/drawingml/2006/main" xmlns:r="http://schemas.openxmlformats.org/officeDocument/2006/relationships" xmlns:p="http://schemas.openxmlformats.org/presentationml/2006/main">
  <p:tag name="NUM" val="22"/>
</p:tagLst>
</file>

<file path=ppt/tags/tag541.xml><?xml version="1.0" encoding="utf-8"?>
<p:tagLst xmlns:a="http://schemas.openxmlformats.org/drawingml/2006/main" xmlns:r="http://schemas.openxmlformats.org/officeDocument/2006/relationships" xmlns:p="http://schemas.openxmlformats.org/presentationml/2006/main">
  <p:tag name="NUM" val="23"/>
</p:tagLst>
</file>

<file path=ppt/tags/tag542.xml><?xml version="1.0" encoding="utf-8"?>
<p:tagLst xmlns:a="http://schemas.openxmlformats.org/drawingml/2006/main" xmlns:r="http://schemas.openxmlformats.org/officeDocument/2006/relationships" xmlns:p="http://schemas.openxmlformats.org/presentationml/2006/main">
  <p:tag name="NUM" val="24"/>
</p:tagLst>
</file>

<file path=ppt/tags/tag543.xml><?xml version="1.0" encoding="utf-8"?>
<p:tagLst xmlns:a="http://schemas.openxmlformats.org/drawingml/2006/main" xmlns:r="http://schemas.openxmlformats.org/officeDocument/2006/relationships" xmlns:p="http://schemas.openxmlformats.org/presentationml/2006/main">
  <p:tag name="NUM" val="25"/>
</p:tagLst>
</file>

<file path=ppt/tags/tag544.xml><?xml version="1.0" encoding="utf-8"?>
<p:tagLst xmlns:a="http://schemas.openxmlformats.org/drawingml/2006/main" xmlns:r="http://schemas.openxmlformats.org/officeDocument/2006/relationships" xmlns:p="http://schemas.openxmlformats.org/presentationml/2006/main">
  <p:tag name="NUM" val="26"/>
</p:tagLst>
</file>

<file path=ppt/tags/tag545.xml><?xml version="1.0" encoding="utf-8"?>
<p:tagLst xmlns:a="http://schemas.openxmlformats.org/drawingml/2006/main" xmlns:r="http://schemas.openxmlformats.org/officeDocument/2006/relationships" xmlns:p="http://schemas.openxmlformats.org/presentationml/2006/main">
  <p:tag name="NUM" val="27"/>
</p:tagLst>
</file>

<file path=ppt/tags/tag546.xml><?xml version="1.0" encoding="utf-8"?>
<p:tagLst xmlns:a="http://schemas.openxmlformats.org/drawingml/2006/main" xmlns:r="http://schemas.openxmlformats.org/officeDocument/2006/relationships" xmlns:p="http://schemas.openxmlformats.org/presentationml/2006/main">
  <p:tag name="NUM" val="28"/>
</p:tagLst>
</file>

<file path=ppt/tags/tag547.xml><?xml version="1.0" encoding="utf-8"?>
<p:tagLst xmlns:a="http://schemas.openxmlformats.org/drawingml/2006/main" xmlns:r="http://schemas.openxmlformats.org/officeDocument/2006/relationships" xmlns:p="http://schemas.openxmlformats.org/presentationml/2006/main">
  <p:tag name="NUM" val="29"/>
</p:tagLst>
</file>

<file path=ppt/tags/tag548.xml><?xml version="1.0" encoding="utf-8"?>
<p:tagLst xmlns:a="http://schemas.openxmlformats.org/drawingml/2006/main" xmlns:r="http://schemas.openxmlformats.org/officeDocument/2006/relationships" xmlns:p="http://schemas.openxmlformats.org/presentationml/2006/main">
  <p:tag name="NUM" val="30"/>
</p:tagLst>
</file>

<file path=ppt/tags/tag549.xml><?xml version="1.0" encoding="utf-8"?>
<p:tagLst xmlns:a="http://schemas.openxmlformats.org/drawingml/2006/main" xmlns:r="http://schemas.openxmlformats.org/officeDocument/2006/relationships" xmlns:p="http://schemas.openxmlformats.org/presentationml/2006/main">
  <p:tag name="NUM" val="31"/>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50.xml><?xml version="1.0" encoding="utf-8"?>
<p:tagLst xmlns:a="http://schemas.openxmlformats.org/drawingml/2006/main" xmlns:r="http://schemas.openxmlformats.org/officeDocument/2006/relationships" xmlns:p="http://schemas.openxmlformats.org/presentationml/2006/main">
  <p:tag name="NUM" val="32"/>
</p:tagLst>
</file>

<file path=ppt/tags/tag551.xml><?xml version="1.0" encoding="utf-8"?>
<p:tagLst xmlns:a="http://schemas.openxmlformats.org/drawingml/2006/main" xmlns:r="http://schemas.openxmlformats.org/officeDocument/2006/relationships" xmlns:p="http://schemas.openxmlformats.org/presentationml/2006/main">
  <p:tag name="NUM" val="33"/>
</p:tagLst>
</file>

<file path=ppt/tags/tag552.xml><?xml version="1.0" encoding="utf-8"?>
<p:tagLst xmlns:a="http://schemas.openxmlformats.org/drawingml/2006/main" xmlns:r="http://schemas.openxmlformats.org/officeDocument/2006/relationships" xmlns:p="http://schemas.openxmlformats.org/presentationml/2006/main">
  <p:tag name="NUM" val="34"/>
</p:tagLst>
</file>

<file path=ppt/tags/tag553.xml><?xml version="1.0" encoding="utf-8"?>
<p:tagLst xmlns:a="http://schemas.openxmlformats.org/drawingml/2006/main" xmlns:r="http://schemas.openxmlformats.org/officeDocument/2006/relationships" xmlns:p="http://schemas.openxmlformats.org/presentationml/2006/main">
  <p:tag name="NUM" val="35"/>
</p:tagLst>
</file>

<file path=ppt/tags/tag554.xml><?xml version="1.0" encoding="utf-8"?>
<p:tagLst xmlns:a="http://schemas.openxmlformats.org/drawingml/2006/main" xmlns:r="http://schemas.openxmlformats.org/officeDocument/2006/relationships" xmlns:p="http://schemas.openxmlformats.org/presentationml/2006/main">
  <p:tag name="NUM" val="36"/>
</p:tagLst>
</file>

<file path=ppt/tags/tag555.xml><?xml version="1.0" encoding="utf-8"?>
<p:tagLst xmlns:a="http://schemas.openxmlformats.org/drawingml/2006/main" xmlns:r="http://schemas.openxmlformats.org/officeDocument/2006/relationships" xmlns:p="http://schemas.openxmlformats.org/presentationml/2006/main">
  <p:tag name="NUM" val="37"/>
</p:tagLst>
</file>

<file path=ppt/tags/tag556.xml><?xml version="1.0" encoding="utf-8"?>
<p:tagLst xmlns:a="http://schemas.openxmlformats.org/drawingml/2006/main" xmlns:r="http://schemas.openxmlformats.org/officeDocument/2006/relationships" xmlns:p="http://schemas.openxmlformats.org/presentationml/2006/main">
  <p:tag name="NUM" val="38"/>
</p:tagLst>
</file>

<file path=ppt/tags/tag557.xml><?xml version="1.0" encoding="utf-8"?>
<p:tagLst xmlns:a="http://schemas.openxmlformats.org/drawingml/2006/main" xmlns:r="http://schemas.openxmlformats.org/officeDocument/2006/relationships" xmlns:p="http://schemas.openxmlformats.org/presentationml/2006/main">
  <p:tag name="NUM" val="39"/>
</p:tagLst>
</file>

<file path=ppt/tags/tag558.xml><?xml version="1.0" encoding="utf-8"?>
<p:tagLst xmlns:a="http://schemas.openxmlformats.org/drawingml/2006/main" xmlns:r="http://schemas.openxmlformats.org/officeDocument/2006/relationships" xmlns:p="http://schemas.openxmlformats.org/presentationml/2006/main">
  <p:tag name="NUM" val="40"/>
</p:tagLst>
</file>

<file path=ppt/tags/tag559.xml><?xml version="1.0" encoding="utf-8"?>
<p:tagLst xmlns:a="http://schemas.openxmlformats.org/drawingml/2006/main" xmlns:r="http://schemas.openxmlformats.org/officeDocument/2006/relationships" xmlns:p="http://schemas.openxmlformats.org/presentationml/2006/main">
  <p:tag name="NUM" val="41"/>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60.xml><?xml version="1.0" encoding="utf-8"?>
<p:tagLst xmlns:a="http://schemas.openxmlformats.org/drawingml/2006/main" xmlns:r="http://schemas.openxmlformats.org/officeDocument/2006/relationships" xmlns:p="http://schemas.openxmlformats.org/presentationml/2006/main">
  <p:tag name="NUM" val="42"/>
</p:tagLst>
</file>

<file path=ppt/tags/tag561.xml><?xml version="1.0" encoding="utf-8"?>
<p:tagLst xmlns:a="http://schemas.openxmlformats.org/drawingml/2006/main" xmlns:r="http://schemas.openxmlformats.org/officeDocument/2006/relationships" xmlns:p="http://schemas.openxmlformats.org/presentationml/2006/main">
  <p:tag name="NUM" val="43"/>
</p:tagLst>
</file>

<file path=ppt/tags/tag562.xml><?xml version="1.0" encoding="utf-8"?>
<p:tagLst xmlns:a="http://schemas.openxmlformats.org/drawingml/2006/main" xmlns:r="http://schemas.openxmlformats.org/officeDocument/2006/relationships" xmlns:p="http://schemas.openxmlformats.org/presentationml/2006/main">
  <p:tag name="NUM" val="44"/>
</p:tagLst>
</file>

<file path=ppt/tags/tag563.xml><?xml version="1.0" encoding="utf-8"?>
<p:tagLst xmlns:a="http://schemas.openxmlformats.org/drawingml/2006/main" xmlns:r="http://schemas.openxmlformats.org/officeDocument/2006/relationships" xmlns:p="http://schemas.openxmlformats.org/presentationml/2006/main">
  <p:tag name="NUM" val="45"/>
</p:tagLst>
</file>

<file path=ppt/tags/tag564.xml><?xml version="1.0" encoding="utf-8"?>
<p:tagLst xmlns:a="http://schemas.openxmlformats.org/drawingml/2006/main" xmlns:r="http://schemas.openxmlformats.org/officeDocument/2006/relationships" xmlns:p="http://schemas.openxmlformats.org/presentationml/2006/main">
  <p:tag name="NUM" val="46"/>
</p:tagLst>
</file>

<file path=ppt/tags/tag565.xml><?xml version="1.0" encoding="utf-8"?>
<p:tagLst xmlns:a="http://schemas.openxmlformats.org/drawingml/2006/main" xmlns:r="http://schemas.openxmlformats.org/officeDocument/2006/relationships" xmlns:p="http://schemas.openxmlformats.org/presentationml/2006/main">
  <p:tag name="NUM" val="1"/>
</p:tagLst>
</file>

<file path=ppt/tags/tag566.xml><?xml version="1.0" encoding="utf-8"?>
<p:tagLst xmlns:a="http://schemas.openxmlformats.org/drawingml/2006/main" xmlns:r="http://schemas.openxmlformats.org/officeDocument/2006/relationships" xmlns:p="http://schemas.openxmlformats.org/presentationml/2006/main">
  <p:tag name="NUM" val="2"/>
</p:tagLst>
</file>

<file path=ppt/tags/tag567.xml><?xml version="1.0" encoding="utf-8"?>
<p:tagLst xmlns:a="http://schemas.openxmlformats.org/drawingml/2006/main" xmlns:r="http://schemas.openxmlformats.org/officeDocument/2006/relationships" xmlns:p="http://schemas.openxmlformats.org/presentationml/2006/main">
  <p:tag name="NUM" val="3"/>
</p:tagLst>
</file>

<file path=ppt/tags/tag568.xml><?xml version="1.0" encoding="utf-8"?>
<p:tagLst xmlns:a="http://schemas.openxmlformats.org/drawingml/2006/main" xmlns:r="http://schemas.openxmlformats.org/officeDocument/2006/relationships" xmlns:p="http://schemas.openxmlformats.org/presentationml/2006/main">
  <p:tag name="NUM" val="4"/>
</p:tagLst>
</file>

<file path=ppt/tags/tag569.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70.xml><?xml version="1.0" encoding="utf-8"?>
<p:tagLst xmlns:a="http://schemas.openxmlformats.org/drawingml/2006/main" xmlns:r="http://schemas.openxmlformats.org/officeDocument/2006/relationships" xmlns:p="http://schemas.openxmlformats.org/presentationml/2006/main">
  <p:tag name="NUM" val="2"/>
</p:tagLst>
</file>

<file path=ppt/tags/tag571.xml><?xml version="1.0" encoding="utf-8"?>
<p:tagLst xmlns:a="http://schemas.openxmlformats.org/drawingml/2006/main" xmlns:r="http://schemas.openxmlformats.org/officeDocument/2006/relationships" xmlns:p="http://schemas.openxmlformats.org/presentationml/2006/main">
  <p:tag name="NUM" val="3"/>
</p:tagLst>
</file>

<file path=ppt/tags/tag572.xml><?xml version="1.0" encoding="utf-8"?>
<p:tagLst xmlns:a="http://schemas.openxmlformats.org/drawingml/2006/main" xmlns:r="http://schemas.openxmlformats.org/officeDocument/2006/relationships" xmlns:p="http://schemas.openxmlformats.org/presentationml/2006/main">
  <p:tag name="NUM" val="4"/>
</p:tagLst>
</file>

<file path=ppt/tags/tag573.xml><?xml version="1.0" encoding="utf-8"?>
<p:tagLst xmlns:a="http://schemas.openxmlformats.org/drawingml/2006/main" xmlns:r="http://schemas.openxmlformats.org/officeDocument/2006/relationships" xmlns:p="http://schemas.openxmlformats.org/presentationml/2006/main">
  <p:tag name="NUM" val="5"/>
</p:tagLst>
</file>

<file path=ppt/tags/tag574.xml><?xml version="1.0" encoding="utf-8"?>
<p:tagLst xmlns:a="http://schemas.openxmlformats.org/drawingml/2006/main" xmlns:r="http://schemas.openxmlformats.org/officeDocument/2006/relationships" xmlns:p="http://schemas.openxmlformats.org/presentationml/2006/main">
  <p:tag name="NUM" val="6"/>
</p:tagLst>
</file>

<file path=ppt/tags/tag575.xml><?xml version="1.0" encoding="utf-8"?>
<p:tagLst xmlns:a="http://schemas.openxmlformats.org/drawingml/2006/main" xmlns:r="http://schemas.openxmlformats.org/officeDocument/2006/relationships" xmlns:p="http://schemas.openxmlformats.org/presentationml/2006/main">
  <p:tag name="NUM" val="7"/>
</p:tagLst>
</file>

<file path=ppt/tags/tag576.xml><?xml version="1.0" encoding="utf-8"?>
<p:tagLst xmlns:a="http://schemas.openxmlformats.org/drawingml/2006/main" xmlns:r="http://schemas.openxmlformats.org/officeDocument/2006/relationships" xmlns:p="http://schemas.openxmlformats.org/presentationml/2006/main">
  <p:tag name="NUM" val="8"/>
</p:tagLst>
</file>

<file path=ppt/tags/tag577.xml><?xml version="1.0" encoding="utf-8"?>
<p:tagLst xmlns:a="http://schemas.openxmlformats.org/drawingml/2006/main" xmlns:r="http://schemas.openxmlformats.org/officeDocument/2006/relationships" xmlns:p="http://schemas.openxmlformats.org/presentationml/2006/main">
  <p:tag name="NUM" val="9"/>
</p:tagLst>
</file>

<file path=ppt/tags/tag578.xml><?xml version="1.0" encoding="utf-8"?>
<p:tagLst xmlns:a="http://schemas.openxmlformats.org/drawingml/2006/main" xmlns:r="http://schemas.openxmlformats.org/officeDocument/2006/relationships" xmlns:p="http://schemas.openxmlformats.org/presentationml/2006/main">
  <p:tag name="NUM" val="1"/>
</p:tagLst>
</file>

<file path=ppt/tags/tag579.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80.xml><?xml version="1.0" encoding="utf-8"?>
<p:tagLst xmlns:a="http://schemas.openxmlformats.org/drawingml/2006/main" xmlns:r="http://schemas.openxmlformats.org/officeDocument/2006/relationships" xmlns:p="http://schemas.openxmlformats.org/presentationml/2006/main">
  <p:tag name="NUM" val="3"/>
</p:tagLst>
</file>

<file path=ppt/tags/tag581.xml><?xml version="1.0" encoding="utf-8"?>
<p:tagLst xmlns:a="http://schemas.openxmlformats.org/drawingml/2006/main" xmlns:r="http://schemas.openxmlformats.org/officeDocument/2006/relationships" xmlns:p="http://schemas.openxmlformats.org/presentationml/2006/main">
  <p:tag name="NUM" val="4"/>
</p:tagLst>
</file>

<file path=ppt/tags/tag582.xml><?xml version="1.0" encoding="utf-8"?>
<p:tagLst xmlns:a="http://schemas.openxmlformats.org/drawingml/2006/main" xmlns:r="http://schemas.openxmlformats.org/officeDocument/2006/relationships" xmlns:p="http://schemas.openxmlformats.org/presentationml/2006/main">
  <p:tag name="NUM" val="5"/>
</p:tagLst>
</file>

<file path=ppt/tags/tag583.xml><?xml version="1.0" encoding="utf-8"?>
<p:tagLst xmlns:a="http://schemas.openxmlformats.org/drawingml/2006/main" xmlns:r="http://schemas.openxmlformats.org/officeDocument/2006/relationships" xmlns:p="http://schemas.openxmlformats.org/presentationml/2006/main">
  <p:tag name="NUM" val="6"/>
</p:tagLst>
</file>

<file path=ppt/tags/tag584.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9"/>
</p:tagLst>
</file>

<file path=ppt/tags/tag69.xml><?xml version="1.0" encoding="utf-8"?>
<p:tagLst xmlns:a="http://schemas.openxmlformats.org/drawingml/2006/main" xmlns:r="http://schemas.openxmlformats.org/officeDocument/2006/relationships" xmlns:p="http://schemas.openxmlformats.org/presentationml/2006/main">
  <p:tag name="NUM" val="10"/>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9"/>
</p:tagLst>
</file>

<file path=ppt/tags/tag84.xml><?xml version="1.0" encoding="utf-8"?>
<p:tagLst xmlns:a="http://schemas.openxmlformats.org/drawingml/2006/main" xmlns:r="http://schemas.openxmlformats.org/officeDocument/2006/relationships" xmlns:p="http://schemas.openxmlformats.org/presentationml/2006/main">
  <p:tag name="NUM" val="10"/>
</p:tagLst>
</file>

<file path=ppt/tags/tag85.xml><?xml version="1.0" encoding="utf-8"?>
<p:tagLst xmlns:a="http://schemas.openxmlformats.org/drawingml/2006/main" xmlns:r="http://schemas.openxmlformats.org/officeDocument/2006/relationships" xmlns:p="http://schemas.openxmlformats.org/presentationml/2006/main">
  <p:tag name="NUM" val="11"/>
</p:tagLst>
</file>

<file path=ppt/tags/tag86.xml><?xml version="1.0" encoding="utf-8"?>
<p:tagLst xmlns:a="http://schemas.openxmlformats.org/drawingml/2006/main" xmlns:r="http://schemas.openxmlformats.org/officeDocument/2006/relationships" xmlns:p="http://schemas.openxmlformats.org/presentationml/2006/main">
  <p:tag name="NUM" val="12"/>
</p:tagLst>
</file>

<file path=ppt/tags/tag87.xml><?xml version="1.0" encoding="utf-8"?>
<p:tagLst xmlns:a="http://schemas.openxmlformats.org/drawingml/2006/main" xmlns:r="http://schemas.openxmlformats.org/officeDocument/2006/relationships" xmlns:p="http://schemas.openxmlformats.org/presentationml/2006/main">
  <p:tag name="NUM" val="13"/>
</p:tagLst>
</file>

<file path=ppt/tags/tag88.xml><?xml version="1.0" encoding="utf-8"?>
<p:tagLst xmlns:a="http://schemas.openxmlformats.org/drawingml/2006/main" xmlns:r="http://schemas.openxmlformats.org/officeDocument/2006/relationships" xmlns:p="http://schemas.openxmlformats.org/presentationml/2006/main">
  <p:tag name="NUM" val="14"/>
</p:tagLst>
</file>

<file path=ppt/tags/tag89.xml><?xml version="1.0" encoding="utf-8"?>
<p:tagLst xmlns:a="http://schemas.openxmlformats.org/drawingml/2006/main" xmlns:r="http://schemas.openxmlformats.org/officeDocument/2006/relationships" xmlns:p="http://schemas.openxmlformats.org/presentationml/2006/main">
  <p:tag name="NUM" val="15"/>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16"/>
</p:tagLst>
</file>

<file path=ppt/tags/tag91.xml><?xml version="1.0" encoding="utf-8"?>
<p:tagLst xmlns:a="http://schemas.openxmlformats.org/drawingml/2006/main" xmlns:r="http://schemas.openxmlformats.org/officeDocument/2006/relationships" xmlns:p="http://schemas.openxmlformats.org/presentationml/2006/main">
  <p:tag name="NUM" val="17"/>
</p:tagLst>
</file>

<file path=ppt/tags/tag92.xml><?xml version="1.0" encoding="utf-8"?>
<p:tagLst xmlns:a="http://schemas.openxmlformats.org/drawingml/2006/main" xmlns:r="http://schemas.openxmlformats.org/officeDocument/2006/relationships" xmlns:p="http://schemas.openxmlformats.org/presentationml/2006/main">
  <p:tag name="NUM" val="18"/>
</p:tagLst>
</file>

<file path=ppt/tags/tag93.xml><?xml version="1.0" encoding="utf-8"?>
<p:tagLst xmlns:a="http://schemas.openxmlformats.org/drawingml/2006/main" xmlns:r="http://schemas.openxmlformats.org/officeDocument/2006/relationships" xmlns:p="http://schemas.openxmlformats.org/presentationml/2006/main">
  <p:tag name="NUM" val="19"/>
</p:tagLst>
</file>

<file path=ppt/tags/tag94.xml><?xml version="1.0" encoding="utf-8"?>
<p:tagLst xmlns:a="http://schemas.openxmlformats.org/drawingml/2006/main" xmlns:r="http://schemas.openxmlformats.org/officeDocument/2006/relationships" xmlns:p="http://schemas.openxmlformats.org/presentationml/2006/main">
  <p:tag name="NUM" val="20"/>
</p:tagLst>
</file>

<file path=ppt/tags/tag95.xml><?xml version="1.0" encoding="utf-8"?>
<p:tagLst xmlns:a="http://schemas.openxmlformats.org/drawingml/2006/main" xmlns:r="http://schemas.openxmlformats.org/officeDocument/2006/relationships" xmlns:p="http://schemas.openxmlformats.org/presentationml/2006/main">
  <p:tag name="NUM" val="21"/>
</p:tagLst>
</file>

<file path=ppt/tags/tag96.xml><?xml version="1.0" encoding="utf-8"?>
<p:tagLst xmlns:a="http://schemas.openxmlformats.org/drawingml/2006/main" xmlns:r="http://schemas.openxmlformats.org/officeDocument/2006/relationships" xmlns:p="http://schemas.openxmlformats.org/presentationml/2006/main">
  <p:tag name="NUM" val="22"/>
</p:tagLst>
</file>

<file path=ppt/tags/tag97.xml><?xml version="1.0" encoding="utf-8"?>
<p:tagLst xmlns:a="http://schemas.openxmlformats.org/drawingml/2006/main" xmlns:r="http://schemas.openxmlformats.org/officeDocument/2006/relationships" xmlns:p="http://schemas.openxmlformats.org/presentationml/2006/main">
  <p:tag name="NUM" val="23"/>
</p:tagLst>
</file>

<file path=ppt/tags/tag98.xml><?xml version="1.0" encoding="utf-8"?>
<p:tagLst xmlns:a="http://schemas.openxmlformats.org/drawingml/2006/main" xmlns:r="http://schemas.openxmlformats.org/officeDocument/2006/relationships" xmlns:p="http://schemas.openxmlformats.org/presentationml/2006/main">
  <p:tag name="NUM" val="24"/>
</p:tagLst>
</file>

<file path=ppt/tags/tag99.xml><?xml version="1.0" encoding="utf-8"?>
<p:tagLst xmlns:a="http://schemas.openxmlformats.org/drawingml/2006/main" xmlns:r="http://schemas.openxmlformats.org/officeDocument/2006/relationships" xmlns:p="http://schemas.openxmlformats.org/presentationml/2006/main">
  <p:tag name="NUM" val="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9E0A2D5-689B-4EBC-89F7-9968E27D2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2384</Words>
  <Application>Microsoft Office PowerPoint</Application>
  <PresentationFormat>Affichage à l'écran (4:3)</PresentationFormat>
  <Paragraphs>619</Paragraphs>
  <Slides>40</Slides>
  <Notes>7</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40</vt:i4>
      </vt:variant>
    </vt:vector>
  </HeadingPairs>
  <TitlesOfParts>
    <vt:vector size="53" baseType="lpstr">
      <vt:lpstr>Arial</vt:lpstr>
      <vt:lpstr>Bookman Old Style</vt:lpstr>
      <vt:lpstr>Calibri</vt:lpstr>
      <vt:lpstr>Gill Sans MT</vt:lpstr>
      <vt:lpstr>Helvetica</vt:lpstr>
      <vt:lpstr>MS Shell Dlg</vt:lpstr>
      <vt:lpstr>Symbol</vt:lpstr>
      <vt:lpstr>Times</vt:lpstr>
      <vt:lpstr>Times New Roman</vt:lpstr>
      <vt:lpstr>Verdana</vt:lpstr>
      <vt:lpstr>Wingdings</vt:lpstr>
      <vt:lpstr>Wingdings 3</vt:lpstr>
      <vt:lpstr>Origine</vt:lpstr>
      <vt:lpstr> "Think outside the box with the System Dynamics » (Penser hors des sentiers battus avec la dynamique des systèmes)</vt:lpstr>
      <vt:lpstr>Mes intentions</vt:lpstr>
      <vt:lpstr>Comment et pourquoi je suis venu à la systémique et puis à la Dynamique des Systèmes</vt:lpstr>
      <vt:lpstr>La représentation cognitive :  Pourquoi il est parfois difficile d’appréhender la réalité : Biais</vt:lpstr>
      <vt:lpstr>Système complexe ? Laissez-moi vous conter une « histoire » (fiction ou réalité ?) ……</vt:lpstr>
      <vt:lpstr>Une pensée isolante = une seule cause ?</vt:lpstr>
      <vt:lpstr>Le système ? : pour penser le multiple, les relations, le tout. Pour donner du sens</vt:lpstr>
      <vt:lpstr>Un système, c’est quoi ?</vt:lpstr>
      <vt:lpstr>La dynamique ? des changements d’état au cours du temps</vt:lpstr>
      <vt:lpstr>Le « Thinking System » ou comment penser la complexité avec l’approche systémique</vt:lpstr>
      <vt:lpstr>Le « Thinking System » ou comment penser la complexité avec l’approche systémique</vt:lpstr>
      <vt:lpstr>Le diagnostic par l’approche système</vt:lpstr>
      <vt:lpstr>Présentation PowerPoint</vt:lpstr>
      <vt:lpstr>Présentation PowerPoint</vt:lpstr>
      <vt:lpstr>Présentation PowerPoint</vt:lpstr>
      <vt:lpstr>L’effet de bord : des exemples</vt:lpstr>
      <vt:lpstr>L’effet de bord : des exemples</vt:lpstr>
      <vt:lpstr>L’effet de bord : des exemples</vt:lpstr>
      <vt:lpstr>Prise en compte du temps : les délais</vt:lpstr>
      <vt:lpstr>Présentation PowerPoint</vt:lpstr>
      <vt:lpstr>Présentation PowerPoint</vt:lpstr>
      <vt:lpstr>Présentation PowerPoint</vt:lpstr>
      <vt:lpstr>La dynamique des systèmes sur le terrain</vt:lpstr>
      <vt:lpstr>La dynamique des systèmes sur le terrain</vt:lpstr>
      <vt:lpstr>Présentation PowerPoint</vt:lpstr>
      <vt:lpstr>Présentation PowerPoint</vt:lpstr>
      <vt:lpstr>Présentation PowerPoint</vt:lpstr>
      <vt:lpstr>Présentation PowerPoint</vt:lpstr>
      <vt:lpstr>Présentation PowerPoint</vt:lpstr>
      <vt:lpstr>Le champ d’application, quelques exemples</vt:lpstr>
      <vt:lpstr>Un peu de philosophie</vt:lpstr>
      <vt:lpstr> Où en est la Dynamique des Systèmes en 2016 ?</vt:lpstr>
      <vt:lpstr> Où en est la Dynamique des Systèmes en 2016 ?</vt:lpstr>
      <vt:lpstr>Où en est la Dynamique des Systèmes en 2016 : les outils ?</vt:lpstr>
      <vt:lpstr>Annexe (hors conférence)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2016-03-04T16:23:47Z</dcterms:created>
  <dcterms:modified xsi:type="dcterms:W3CDTF">2016-03-10T16:43:20Z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TC101671269990</vt:lpwstr>
  </property>
</Properties>
</file>