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3.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82" r:id="rId2"/>
    <p:sldId id="283" r:id="rId3"/>
    <p:sldId id="284" r:id="rId4"/>
    <p:sldId id="285" r:id="rId5"/>
    <p:sldId id="286" r:id="rId6"/>
    <p:sldId id="287" r:id="rId7"/>
    <p:sldId id="291" r:id="rId8"/>
    <p:sldId id="289" r:id="rId9"/>
    <p:sldId id="295" r:id="rId10"/>
    <p:sldId id="292" r:id="rId11"/>
    <p:sldId id="293" r:id="rId12"/>
    <p:sldId id="294" r:id="rId13"/>
    <p:sldId id="290" r:id="rId14"/>
    <p:sldId id="296" r:id="rId15"/>
    <p:sldId id="257" r:id="rId16"/>
    <p:sldId id="281" r:id="rId17"/>
    <p:sldId id="297" r:id="rId18"/>
    <p:sldId id="259" r:id="rId19"/>
    <p:sldId id="267" r:id="rId20"/>
    <p:sldId id="264" r:id="rId21"/>
    <p:sldId id="268" r:id="rId22"/>
    <p:sldId id="271" r:id="rId23"/>
    <p:sldId id="298" r:id="rId24"/>
    <p:sldId id="300" r:id="rId25"/>
    <p:sldId id="299" r:id="rId26"/>
    <p:sldId id="302" r:id="rId27"/>
    <p:sldId id="301" r:id="rId28"/>
    <p:sldId id="303" r:id="rId29"/>
    <p:sldId id="304" r:id="rId30"/>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95027" autoAdjust="0"/>
  </p:normalViewPr>
  <p:slideViewPr>
    <p:cSldViewPr>
      <p:cViewPr>
        <p:scale>
          <a:sx n="72" d="100"/>
          <a:sy n="72" d="100"/>
        </p:scale>
        <p:origin x="-1008" y="-6"/>
      </p:cViewPr>
      <p:guideLst>
        <p:guide orient="horz" pos="2160"/>
        <p:guide pos="2880"/>
      </p:guideLst>
    </p:cSldViewPr>
  </p:slideViewPr>
  <p:outlineViewPr>
    <p:cViewPr>
      <p:scale>
        <a:sx n="33" d="100"/>
        <a:sy n="33" d="100"/>
      </p:scale>
      <p:origin x="0" y="1419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976" y="-108"/>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36DFD7A2-D3AB-4593-8363-225EE900878D}" type="datetimeFigureOut">
              <a:rPr lang="fr-FR" smtClean="0"/>
              <a:t>30/01/2015</a:t>
            </a:fld>
            <a:endParaRPr lang="fr-FR"/>
          </a:p>
        </p:txBody>
      </p:sp>
      <p:sp>
        <p:nvSpPr>
          <p:cNvPr id="4" name="Espace réservé du pied de page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4614EE3C-6FC3-4290-B5C4-CD083EDE66A8}" type="slidenum">
              <a:rPr lang="fr-FR" smtClean="0"/>
              <a:t>‹N°›</a:t>
            </a:fld>
            <a:endParaRPr lang="fr-FR"/>
          </a:p>
        </p:txBody>
      </p:sp>
    </p:spTree>
    <p:extLst>
      <p:ext uri="{BB962C8B-B14F-4D97-AF65-F5344CB8AC3E}">
        <p14:creationId xmlns:p14="http://schemas.microsoft.com/office/powerpoint/2010/main" val="3326657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FCAC46F6-A22F-4B8F-8C86-7A574053DFBC}" type="datetimeFigureOut">
              <a:rPr lang="fr-FR" smtClean="0"/>
              <a:t>30/01/2015</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C3E3C347-C608-4CAD-AFE7-E3D4FE27D6ED}" type="slidenum">
              <a:rPr lang="fr-FR" smtClean="0"/>
              <a:t>‹N°›</a:t>
            </a:fld>
            <a:endParaRPr lang="fr-FR"/>
          </a:p>
        </p:txBody>
      </p:sp>
    </p:spTree>
    <p:extLst>
      <p:ext uri="{BB962C8B-B14F-4D97-AF65-F5344CB8AC3E}">
        <p14:creationId xmlns:p14="http://schemas.microsoft.com/office/powerpoint/2010/main" val="266600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E3C347-C608-4CAD-AFE7-E3D4FE27D6ED}" type="slidenum">
              <a:rPr lang="fr-FR" smtClean="0"/>
              <a:t>6</a:t>
            </a:fld>
            <a:endParaRPr lang="fr-FR"/>
          </a:p>
        </p:txBody>
      </p:sp>
    </p:spTree>
    <p:extLst>
      <p:ext uri="{BB962C8B-B14F-4D97-AF65-F5344CB8AC3E}">
        <p14:creationId xmlns:p14="http://schemas.microsoft.com/office/powerpoint/2010/main" val="2609612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3"/>
          <p:cNvSpPr>
            <a:spLocks noGrp="1" noChangeArrowheads="1"/>
          </p:cNvSpPr>
          <p:nvPr>
            <p:ph type="dt" sz="quarter" idx="1"/>
          </p:nvPr>
        </p:nvSpPr>
        <p:spPr>
          <a:noFill/>
        </p:spPr>
        <p:txBody>
          <a:bodyPr/>
          <a:lstStyle>
            <a:lvl1pPr>
              <a:defRPr sz="1500">
                <a:solidFill>
                  <a:schemeClr val="tx1"/>
                </a:solidFill>
                <a:latin typeface="Verdana" pitchFamily="34" charset="0"/>
              </a:defRPr>
            </a:lvl1pPr>
            <a:lvl2pPr marL="785001" indent="-301923">
              <a:defRPr sz="1500">
                <a:solidFill>
                  <a:schemeClr val="tx1"/>
                </a:solidFill>
                <a:latin typeface="Verdana" pitchFamily="34" charset="0"/>
              </a:defRPr>
            </a:lvl2pPr>
            <a:lvl3pPr marL="1207694" indent="-241539">
              <a:defRPr sz="1500">
                <a:solidFill>
                  <a:schemeClr val="tx1"/>
                </a:solidFill>
                <a:latin typeface="Verdana" pitchFamily="34" charset="0"/>
              </a:defRPr>
            </a:lvl3pPr>
            <a:lvl4pPr marL="1690771" indent="-241539">
              <a:defRPr sz="1500">
                <a:solidFill>
                  <a:schemeClr val="tx1"/>
                </a:solidFill>
                <a:latin typeface="Verdana" pitchFamily="34" charset="0"/>
              </a:defRPr>
            </a:lvl4pPr>
            <a:lvl5pPr marL="2173849" indent="-241539">
              <a:defRPr sz="1500">
                <a:solidFill>
                  <a:schemeClr val="tx1"/>
                </a:solidFill>
                <a:latin typeface="Verdana" pitchFamily="34" charset="0"/>
              </a:defRPr>
            </a:lvl5pPr>
            <a:lvl6pPr marL="2656926" indent="-241539" eaLnBrk="0" fontAlgn="base" hangingPunct="0">
              <a:spcBef>
                <a:spcPct val="0"/>
              </a:spcBef>
              <a:spcAft>
                <a:spcPct val="0"/>
              </a:spcAft>
              <a:defRPr sz="1500">
                <a:solidFill>
                  <a:schemeClr val="tx1"/>
                </a:solidFill>
                <a:latin typeface="Verdana" pitchFamily="34" charset="0"/>
              </a:defRPr>
            </a:lvl6pPr>
            <a:lvl7pPr marL="3140004" indent="-241539" eaLnBrk="0" fontAlgn="base" hangingPunct="0">
              <a:spcBef>
                <a:spcPct val="0"/>
              </a:spcBef>
              <a:spcAft>
                <a:spcPct val="0"/>
              </a:spcAft>
              <a:defRPr sz="1500">
                <a:solidFill>
                  <a:schemeClr val="tx1"/>
                </a:solidFill>
                <a:latin typeface="Verdana" pitchFamily="34" charset="0"/>
              </a:defRPr>
            </a:lvl7pPr>
            <a:lvl8pPr marL="3623081" indent="-241539" eaLnBrk="0" fontAlgn="base" hangingPunct="0">
              <a:spcBef>
                <a:spcPct val="0"/>
              </a:spcBef>
              <a:spcAft>
                <a:spcPct val="0"/>
              </a:spcAft>
              <a:defRPr sz="1500">
                <a:solidFill>
                  <a:schemeClr val="tx1"/>
                </a:solidFill>
                <a:latin typeface="Verdana" pitchFamily="34" charset="0"/>
              </a:defRPr>
            </a:lvl8pPr>
            <a:lvl9pPr marL="4106159" indent="-241539" eaLnBrk="0" fontAlgn="base" hangingPunct="0">
              <a:spcBef>
                <a:spcPct val="0"/>
              </a:spcBef>
              <a:spcAft>
                <a:spcPct val="0"/>
              </a:spcAft>
              <a:defRPr sz="1500">
                <a:solidFill>
                  <a:schemeClr val="tx1"/>
                </a:solidFill>
                <a:latin typeface="Verdana" pitchFamily="34" charset="0"/>
              </a:defRPr>
            </a:lvl9pPr>
          </a:lstStyle>
          <a:p>
            <a:fld id="{4E8EC389-4F1B-4DC7-85F7-DEB902A338F6}" type="datetime1">
              <a:rPr lang="fr-FR" altLang="fr-FR" sz="1300">
                <a:latin typeface="Times New Roman" pitchFamily="18" charset="0"/>
              </a:rPr>
              <a:pPr/>
              <a:t>30/01/2015</a:t>
            </a:fld>
            <a:endParaRPr lang="fr-FR" altLang="fr-FR" sz="1300">
              <a:latin typeface="Times New Roman" pitchFamily="18" charset="0"/>
            </a:endParaRPr>
          </a:p>
        </p:txBody>
      </p:sp>
      <p:sp>
        <p:nvSpPr>
          <p:cNvPr id="139267" name="Rectangle 7"/>
          <p:cNvSpPr>
            <a:spLocks noGrp="1" noChangeArrowheads="1"/>
          </p:cNvSpPr>
          <p:nvPr>
            <p:ph type="sldNum" sz="quarter" idx="5"/>
          </p:nvPr>
        </p:nvSpPr>
        <p:spPr>
          <a:noFill/>
        </p:spPr>
        <p:txBody>
          <a:bodyPr/>
          <a:lstStyle>
            <a:lvl1pPr>
              <a:defRPr sz="1500">
                <a:solidFill>
                  <a:schemeClr val="tx1"/>
                </a:solidFill>
                <a:latin typeface="Verdana" pitchFamily="34" charset="0"/>
              </a:defRPr>
            </a:lvl1pPr>
            <a:lvl2pPr marL="785001" indent="-301923">
              <a:defRPr sz="1500">
                <a:solidFill>
                  <a:schemeClr val="tx1"/>
                </a:solidFill>
                <a:latin typeface="Verdana" pitchFamily="34" charset="0"/>
              </a:defRPr>
            </a:lvl2pPr>
            <a:lvl3pPr marL="1207694" indent="-241539">
              <a:defRPr sz="1500">
                <a:solidFill>
                  <a:schemeClr val="tx1"/>
                </a:solidFill>
                <a:latin typeface="Verdana" pitchFamily="34" charset="0"/>
              </a:defRPr>
            </a:lvl3pPr>
            <a:lvl4pPr marL="1690771" indent="-241539">
              <a:defRPr sz="1500">
                <a:solidFill>
                  <a:schemeClr val="tx1"/>
                </a:solidFill>
                <a:latin typeface="Verdana" pitchFamily="34" charset="0"/>
              </a:defRPr>
            </a:lvl4pPr>
            <a:lvl5pPr marL="2173849" indent="-241539">
              <a:defRPr sz="1500">
                <a:solidFill>
                  <a:schemeClr val="tx1"/>
                </a:solidFill>
                <a:latin typeface="Verdana" pitchFamily="34" charset="0"/>
              </a:defRPr>
            </a:lvl5pPr>
            <a:lvl6pPr marL="2656926" indent="-241539" eaLnBrk="0" fontAlgn="base" hangingPunct="0">
              <a:spcBef>
                <a:spcPct val="0"/>
              </a:spcBef>
              <a:spcAft>
                <a:spcPct val="0"/>
              </a:spcAft>
              <a:defRPr sz="1500">
                <a:solidFill>
                  <a:schemeClr val="tx1"/>
                </a:solidFill>
                <a:latin typeface="Verdana" pitchFamily="34" charset="0"/>
              </a:defRPr>
            </a:lvl6pPr>
            <a:lvl7pPr marL="3140004" indent="-241539" eaLnBrk="0" fontAlgn="base" hangingPunct="0">
              <a:spcBef>
                <a:spcPct val="0"/>
              </a:spcBef>
              <a:spcAft>
                <a:spcPct val="0"/>
              </a:spcAft>
              <a:defRPr sz="1500">
                <a:solidFill>
                  <a:schemeClr val="tx1"/>
                </a:solidFill>
                <a:latin typeface="Verdana" pitchFamily="34" charset="0"/>
              </a:defRPr>
            </a:lvl7pPr>
            <a:lvl8pPr marL="3623081" indent="-241539" eaLnBrk="0" fontAlgn="base" hangingPunct="0">
              <a:spcBef>
                <a:spcPct val="0"/>
              </a:spcBef>
              <a:spcAft>
                <a:spcPct val="0"/>
              </a:spcAft>
              <a:defRPr sz="1500">
                <a:solidFill>
                  <a:schemeClr val="tx1"/>
                </a:solidFill>
                <a:latin typeface="Verdana" pitchFamily="34" charset="0"/>
              </a:defRPr>
            </a:lvl8pPr>
            <a:lvl9pPr marL="4106159" indent="-241539" eaLnBrk="0" fontAlgn="base" hangingPunct="0">
              <a:spcBef>
                <a:spcPct val="0"/>
              </a:spcBef>
              <a:spcAft>
                <a:spcPct val="0"/>
              </a:spcAft>
              <a:defRPr sz="1500">
                <a:solidFill>
                  <a:schemeClr val="tx1"/>
                </a:solidFill>
                <a:latin typeface="Verdana" pitchFamily="34" charset="0"/>
              </a:defRPr>
            </a:lvl9pPr>
          </a:lstStyle>
          <a:p>
            <a:fld id="{CCC3A614-085C-417E-BE21-01D47D283349}" type="slidenum">
              <a:rPr lang="fr-FR" altLang="fr-FR" sz="1300">
                <a:latin typeface="Times New Roman" pitchFamily="18" charset="0"/>
              </a:rPr>
              <a:pPr/>
              <a:t>7</a:t>
            </a:fld>
            <a:endParaRPr lang="fr-FR" altLang="fr-FR" sz="1300">
              <a:latin typeface="Times New Roman" pitchFamily="18" charset="0"/>
            </a:endParaRPr>
          </a:p>
        </p:txBody>
      </p:sp>
      <p:sp>
        <p:nvSpPr>
          <p:cNvPr id="139268" name="Rectangle 2"/>
          <p:cNvSpPr>
            <a:spLocks noGrp="1" noRot="1" noChangeAspect="1" noChangeArrowheads="1" noTextEdit="1"/>
          </p:cNvSpPr>
          <p:nvPr>
            <p:ph type="sldImg"/>
          </p:nvPr>
        </p:nvSpPr>
        <p:spPr>
          <a:xfrm>
            <a:off x="946150" y="755650"/>
            <a:ext cx="5000625" cy="3751263"/>
          </a:xfrm>
          <a:ln w="12700" cap="flat"/>
        </p:spPr>
      </p:sp>
      <p:sp>
        <p:nvSpPr>
          <p:cNvPr id="139269" name="Rectangle 3"/>
          <p:cNvSpPr>
            <a:spLocks noGrp="1" noChangeArrowheads="1"/>
          </p:cNvSpPr>
          <p:nvPr>
            <p:ph type="body" idx="1"/>
          </p:nvPr>
        </p:nvSpPr>
        <p:spPr>
          <a:xfrm>
            <a:off x="919067" y="4759362"/>
            <a:ext cx="5050030" cy="4507773"/>
          </a:xfrm>
          <a:noFill/>
        </p:spPr>
        <p:txBody>
          <a:bodyPr lIns="97286" tIns="48644" rIns="97286" bIns="48644"/>
          <a:lstStyle/>
          <a:p>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3E3C347-C608-4CAD-AFE7-E3D4FE27D6ED}" type="slidenum">
              <a:rPr lang="fr-FR" smtClean="0"/>
              <a:t>18</a:t>
            </a:fld>
            <a:endParaRPr lang="fr-FR"/>
          </a:p>
        </p:txBody>
      </p:sp>
    </p:spTree>
    <p:extLst>
      <p:ext uri="{BB962C8B-B14F-4D97-AF65-F5344CB8AC3E}">
        <p14:creationId xmlns:p14="http://schemas.microsoft.com/office/powerpoint/2010/main" val="1716047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lvl1pPr>
              <a:defRPr sz="900" cap="small" baseline="0">
                <a:solidFill>
                  <a:schemeClr val="bg1"/>
                </a:solidFill>
              </a:defRPr>
            </a:lvl1pPr>
          </a:lstStyle>
          <a:p>
            <a:r>
              <a:rPr lang="fr-FR" smtClean="0"/>
              <a:t>Didier Cuménal</a:t>
            </a:r>
            <a:endParaRPr lang="es-ES" dirty="0"/>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33679786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r>
              <a:rPr lang="fr-FR" smtClean="0"/>
              <a:t>Didier Cuménal</a:t>
            </a:r>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382897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r>
              <a:rPr lang="fr-FR" smtClean="0"/>
              <a:t>Didier Cuménal</a:t>
            </a:r>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3064673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r>
              <a:rPr lang="fr-FR" smtClean="0"/>
              <a:t>Didier Cuménal</a:t>
            </a:r>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321885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fr-FR" smtClean="0"/>
              <a:t>Didier Cuménal</a:t>
            </a:r>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364542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r>
              <a:rPr lang="fr-FR" smtClean="0"/>
              <a:t>Didier Cuménal</a:t>
            </a:r>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3319003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r>
              <a:rPr lang="fr-FR" smtClean="0"/>
              <a:t>Didier Cuménal</a:t>
            </a:r>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345224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r>
              <a:rPr lang="fr-FR" smtClean="0"/>
              <a:t>Didier Cuménal</a:t>
            </a:r>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93247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r-FR" smtClean="0"/>
              <a:t>Didier Cuménal</a:t>
            </a:r>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96445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Didier Cuménal</a:t>
            </a:r>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28784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fr-FR" smtClean="0"/>
              <a:t>Didier Cuménal</a:t>
            </a:r>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902CD90-8233-450D-BBB0-42E0580E7DD4}" type="slidenum">
              <a:rPr lang="es-ES" smtClean="0"/>
              <a:t>‹N°›</a:t>
            </a:fld>
            <a:endParaRPr lang="es-ES"/>
          </a:p>
        </p:txBody>
      </p:sp>
    </p:spTree>
    <p:extLst>
      <p:ext uri="{BB962C8B-B14F-4D97-AF65-F5344CB8AC3E}">
        <p14:creationId xmlns:p14="http://schemas.microsoft.com/office/powerpoint/2010/main" val="3297887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Didier Cuménal</a:t>
            </a:r>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02CD90-8233-450D-BBB0-42E0580E7DD4}" type="slidenum">
              <a:rPr lang="es-ES" smtClean="0"/>
              <a:t>‹N°›</a:t>
            </a:fld>
            <a:endParaRPr lang="es-ES"/>
          </a:p>
        </p:txBody>
      </p:sp>
      <p:pic>
        <p:nvPicPr>
          <p:cNvPr id="7" name="Imag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565" y="25"/>
            <a:ext cx="1905000" cy="400050"/>
          </a:xfrm>
          <a:prstGeom prst="rect">
            <a:avLst/>
          </a:prstGeom>
        </p:spPr>
      </p:pic>
    </p:spTree>
    <p:extLst>
      <p:ext uri="{BB962C8B-B14F-4D97-AF65-F5344CB8AC3E}">
        <p14:creationId xmlns:p14="http://schemas.microsoft.com/office/powerpoint/2010/main" val="2907218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gif"/><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image" Target="../media/image13.png"/><Relationship Id="rId26" Type="http://schemas.openxmlformats.org/officeDocument/2006/relationships/image" Target="../media/image18.png"/><Relationship Id="rId3" Type="http://schemas.openxmlformats.org/officeDocument/2006/relationships/tags" Target="../tags/tag92.xml"/><Relationship Id="rId21" Type="http://schemas.openxmlformats.org/officeDocument/2006/relationships/image" Target="../media/image16.png"/><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hyperlink" Target="http://systemdynamics.org.uk/annual-gathering/" TargetMode="External"/><Relationship Id="rId25" Type="http://schemas.openxmlformats.org/officeDocument/2006/relationships/image" Target="../media/image17.png"/><Relationship Id="rId2" Type="http://schemas.openxmlformats.org/officeDocument/2006/relationships/tags" Target="../tags/tag91.xml"/><Relationship Id="rId16" Type="http://schemas.openxmlformats.org/officeDocument/2006/relationships/hyperlink" Target="http://www.systemdynamics.org/" TargetMode="External"/><Relationship Id="rId20" Type="http://schemas.openxmlformats.org/officeDocument/2006/relationships/image" Target="../media/image15.png"/><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tags" Target="../tags/tag100.xml"/><Relationship Id="rId24" Type="http://schemas.openxmlformats.org/officeDocument/2006/relationships/hyperlink" Target="http://www.systemdynamics-swisschapter.ch/" TargetMode="External"/><Relationship Id="rId5" Type="http://schemas.openxmlformats.org/officeDocument/2006/relationships/tags" Target="../tags/tag94.xml"/><Relationship Id="rId15" Type="http://schemas.openxmlformats.org/officeDocument/2006/relationships/hyperlink" Target="http://www.iseesystems.com/XMILE/index.php?route=product/category&amp;path=59_80" TargetMode="External"/><Relationship Id="rId23" Type="http://schemas.openxmlformats.org/officeDocument/2006/relationships/hyperlink" Target="http://www.systemdynamics.it/" TargetMode="External"/><Relationship Id="rId10" Type="http://schemas.openxmlformats.org/officeDocument/2006/relationships/tags" Target="../tags/tag99.xml"/><Relationship Id="rId19" Type="http://schemas.openxmlformats.org/officeDocument/2006/relationships/image" Target="../media/image14.png"/><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slideLayout" Target="../slideLayouts/slideLayout2.xml"/><Relationship Id="rId22" Type="http://schemas.openxmlformats.org/officeDocument/2006/relationships/hyperlink" Target="http://ocw.mit.edu/courses/sloan-school-of-management/15-988-system-dynamics-self-study-fall-1998-spring-1999/" TargetMode="External"/></Relationships>
</file>

<file path=ppt/slides/_rels/slide11.xml.rels><?xml version="1.0" encoding="UTF-8" standalone="yes"?>
<Relationships xmlns="http://schemas.openxmlformats.org/package/2006/relationships"><Relationship Id="rId8" Type="http://schemas.openxmlformats.org/officeDocument/2006/relationships/tags" Target="../tags/tag110.xml"/><Relationship Id="rId13" Type="http://schemas.microsoft.com/office/2007/relationships/hdphoto" Target="../media/hdphoto2.wdp"/><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20.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microsoft.com/office/2007/relationships/hdphoto" Target="../media/hdphoto1.wdp"/><Relationship Id="rId5" Type="http://schemas.openxmlformats.org/officeDocument/2006/relationships/tags" Target="../tags/tag107.xml"/><Relationship Id="rId15" Type="http://schemas.openxmlformats.org/officeDocument/2006/relationships/image" Target="../media/image22.png"/><Relationship Id="rId10" Type="http://schemas.openxmlformats.org/officeDocument/2006/relationships/image" Target="../media/image19.jpeg"/><Relationship Id="rId4" Type="http://schemas.openxmlformats.org/officeDocument/2006/relationships/tags" Target="../tags/tag106.xml"/><Relationship Id="rId9" Type="http://schemas.openxmlformats.org/officeDocument/2006/relationships/slideLayout" Target="../slideLayouts/slideLayout2.xml"/><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hyperlink" Target="http://www.iseesystems.com/" TargetMode="External"/><Relationship Id="rId18" Type="http://schemas.openxmlformats.org/officeDocument/2006/relationships/image" Target="../media/image25.png"/><Relationship Id="rId3" Type="http://schemas.openxmlformats.org/officeDocument/2006/relationships/tags" Target="../tags/tag113.xml"/><Relationship Id="rId21" Type="http://schemas.openxmlformats.org/officeDocument/2006/relationships/image" Target="../media/image28.png"/><Relationship Id="rId7" Type="http://schemas.openxmlformats.org/officeDocument/2006/relationships/tags" Target="../tags/tag117.xml"/><Relationship Id="rId12" Type="http://schemas.openxmlformats.org/officeDocument/2006/relationships/hyperlink" Target="http://vensim.com/" TargetMode="External"/><Relationship Id="rId17" Type="http://schemas.openxmlformats.org/officeDocument/2006/relationships/image" Target="../media/image24.png"/><Relationship Id="rId2" Type="http://schemas.openxmlformats.org/officeDocument/2006/relationships/tags" Target="../tags/tag112.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hyperlink" Target="http://www.berkeleymadonna.com/" TargetMode="External"/><Relationship Id="rId5" Type="http://schemas.openxmlformats.org/officeDocument/2006/relationships/tags" Target="../tags/tag115.xml"/><Relationship Id="rId15" Type="http://schemas.openxmlformats.org/officeDocument/2006/relationships/hyperlink" Target="http://www.anylogic.com/" TargetMode="External"/><Relationship Id="rId10" Type="http://schemas.openxmlformats.org/officeDocument/2006/relationships/slideLayout" Target="../slideLayouts/slideLayout2.xml"/><Relationship Id="rId19" Type="http://schemas.openxmlformats.org/officeDocument/2006/relationships/image" Target="../media/image26.png"/><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hyperlink" Target="http://www.powersim.com/" TargetMode="External"/></Relationships>
</file>

<file path=ppt/slides/_rels/slide13.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18" Type="http://schemas.openxmlformats.org/officeDocument/2006/relationships/tags" Target="../tags/tag137.xml"/><Relationship Id="rId26" Type="http://schemas.openxmlformats.org/officeDocument/2006/relationships/tags" Target="../tags/tag145.xml"/><Relationship Id="rId3" Type="http://schemas.openxmlformats.org/officeDocument/2006/relationships/tags" Target="../tags/tag122.xml"/><Relationship Id="rId21" Type="http://schemas.openxmlformats.org/officeDocument/2006/relationships/tags" Target="../tags/tag140.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tags" Target="../tags/tag136.xml"/><Relationship Id="rId25" Type="http://schemas.openxmlformats.org/officeDocument/2006/relationships/tags" Target="../tags/tag144.xml"/><Relationship Id="rId2" Type="http://schemas.openxmlformats.org/officeDocument/2006/relationships/tags" Target="../tags/tag121.xml"/><Relationship Id="rId16" Type="http://schemas.openxmlformats.org/officeDocument/2006/relationships/tags" Target="../tags/tag135.xml"/><Relationship Id="rId20" Type="http://schemas.openxmlformats.org/officeDocument/2006/relationships/tags" Target="../tags/tag139.xml"/><Relationship Id="rId29" Type="http://schemas.openxmlformats.org/officeDocument/2006/relationships/slideLayout" Target="../slideLayouts/slideLayout2.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24" Type="http://schemas.openxmlformats.org/officeDocument/2006/relationships/tags" Target="../tags/tag143.xml"/><Relationship Id="rId5" Type="http://schemas.openxmlformats.org/officeDocument/2006/relationships/tags" Target="../tags/tag124.xml"/><Relationship Id="rId15" Type="http://schemas.openxmlformats.org/officeDocument/2006/relationships/tags" Target="../tags/tag134.xml"/><Relationship Id="rId23" Type="http://schemas.openxmlformats.org/officeDocument/2006/relationships/tags" Target="../tags/tag142.xml"/><Relationship Id="rId28" Type="http://schemas.openxmlformats.org/officeDocument/2006/relationships/tags" Target="../tags/tag147.xml"/><Relationship Id="rId10" Type="http://schemas.openxmlformats.org/officeDocument/2006/relationships/tags" Target="../tags/tag129.xml"/><Relationship Id="rId19" Type="http://schemas.openxmlformats.org/officeDocument/2006/relationships/tags" Target="../tags/tag138.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 Id="rId22" Type="http://schemas.openxmlformats.org/officeDocument/2006/relationships/tags" Target="../tags/tag141.xml"/><Relationship Id="rId27" Type="http://schemas.openxmlformats.org/officeDocument/2006/relationships/tags" Target="../tags/tag146.xml"/></Relationships>
</file>

<file path=ppt/slides/_rels/slide14.xml.rels><?xml version="1.0" encoding="UTF-8" standalone="yes"?>
<Relationships xmlns="http://schemas.openxmlformats.org/package/2006/relationships"><Relationship Id="rId8" Type="http://schemas.openxmlformats.org/officeDocument/2006/relationships/hyperlink" Target="http://cases.systemdynamics.org/?page_id=7" TargetMode="External"/><Relationship Id="rId3" Type="http://schemas.openxmlformats.org/officeDocument/2006/relationships/tags" Target="../tags/tag150.xml"/><Relationship Id="rId7" Type="http://schemas.openxmlformats.org/officeDocument/2006/relationships/slideLayout" Target="../slideLayouts/slideLayout2.xml"/><Relationship Id="rId12" Type="http://schemas.openxmlformats.org/officeDocument/2006/relationships/image" Target="../media/image30.jpe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image" Target="../media/image29.png"/><Relationship Id="rId5" Type="http://schemas.openxmlformats.org/officeDocument/2006/relationships/tags" Target="../tags/tag152.xml"/><Relationship Id="rId10" Type="http://schemas.openxmlformats.org/officeDocument/2006/relationships/hyperlink" Target="https://www.google.fr/url?sa=t&amp;rct=j&amp;q=&amp;esrc=s&amp;source=web&amp;cd=1&amp;cad=rja&amp;uact=8&amp;ved=0CCMQFjAA&amp;url=https://fr.linkedin.com/&amp;ei=TZi-VPzwEMHC7gaf5IHADg&amp;usg=AFQjCNFm3dDWVJggyghs_k2QZ2yRW4bQxA&amp;bvm=bv.83829542,d.ZGU" TargetMode="External"/><Relationship Id="rId4" Type="http://schemas.openxmlformats.org/officeDocument/2006/relationships/tags" Target="../tags/tag151.xml"/><Relationship Id="rId9" Type="http://schemas.openxmlformats.org/officeDocument/2006/relationships/hyperlink" Target="http://www.fnege.org/le-reseau/partenaires?search%5btype%5d=3" TargetMode="External"/></Relationships>
</file>

<file path=ppt/slides/_rels/slide1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5" Type="http://schemas.openxmlformats.org/officeDocument/2006/relationships/slideLayout" Target="../slideLayouts/slideLayout1.xml"/><Relationship Id="rId4" Type="http://schemas.openxmlformats.org/officeDocument/2006/relationships/tags" Target="../tags/tag157.xml"/></Relationships>
</file>

<file path=ppt/slides/_rels/slide16.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hyperlink" Target="http://ues-wosc.com/ues/" TargetMode="Externa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tags" Target="../tags/tag161.xml"/></Relationships>
</file>

<file path=ppt/slides/_rels/slide17.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31.jpeg"/><Relationship Id="rId5" Type="http://schemas.openxmlformats.org/officeDocument/2006/relationships/slideLayout" Target="../slideLayouts/slideLayout2.xml"/><Relationship Id="rId4" Type="http://schemas.openxmlformats.org/officeDocument/2006/relationships/tags" Target="../tags/tag166.xml"/></Relationships>
</file>

<file path=ppt/slides/_rels/slide18.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tags" Target="../tags/tag178.xml"/><Relationship Id="rId2" Type="http://schemas.openxmlformats.org/officeDocument/2006/relationships/tags" Target="../tags/tag168.xml"/><Relationship Id="rId16" Type="http://schemas.openxmlformats.org/officeDocument/2006/relationships/notesSlide" Target="../notesSlides/notesSlide3.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slideLayout" Target="../slideLayouts/slideLayout1.xml"/><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s>
</file>

<file path=ppt/slides/_rels/slide19.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slideLayout" Target="../slideLayouts/slideLayout2.xml"/><Relationship Id="rId5" Type="http://schemas.openxmlformats.org/officeDocument/2006/relationships/tags" Target="../tags/tag185.xml"/><Relationship Id="rId4" Type="http://schemas.openxmlformats.org/officeDocument/2006/relationships/tags" Target="../tags/tag184.xml"/></Relationships>
</file>

<file path=ppt/slides/_rels/slide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slideLayout" Target="../slideLayouts/slideLayout2.xml"/><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5" Type="http://schemas.openxmlformats.org/officeDocument/2006/relationships/tags" Target="../tags/tag190.xml"/><Relationship Id="rId4" Type="http://schemas.openxmlformats.org/officeDocument/2006/relationships/tags" Target="../tags/tag189.xml"/></Relationships>
</file>

<file path=ppt/slides/_rels/slide21.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s>
</file>

<file path=ppt/slides/_rels/slide22.xml.rels><?xml version="1.0" encoding="UTF-8" standalone="yes"?>
<Relationships xmlns="http://schemas.openxmlformats.org/package/2006/relationships"><Relationship Id="rId8" Type="http://schemas.openxmlformats.org/officeDocument/2006/relationships/tags" Target="../tags/tag204.xml"/><Relationship Id="rId13" Type="http://schemas.openxmlformats.org/officeDocument/2006/relationships/image" Target="../media/image32.png"/><Relationship Id="rId3" Type="http://schemas.openxmlformats.org/officeDocument/2006/relationships/tags" Target="../tags/tag199.xml"/><Relationship Id="rId7" Type="http://schemas.openxmlformats.org/officeDocument/2006/relationships/tags" Target="../tags/tag203.xml"/><Relationship Id="rId12" Type="http://schemas.openxmlformats.org/officeDocument/2006/relationships/slideLayout" Target="../slideLayouts/slideLayout2.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5" Type="http://schemas.openxmlformats.org/officeDocument/2006/relationships/tags" Target="../tags/tag201.xml"/><Relationship Id="rId10" Type="http://schemas.openxmlformats.org/officeDocument/2006/relationships/tags" Target="../tags/tag206.xml"/><Relationship Id="rId4" Type="http://schemas.openxmlformats.org/officeDocument/2006/relationships/tags" Target="../tags/tag200.xml"/><Relationship Id="rId9" Type="http://schemas.openxmlformats.org/officeDocument/2006/relationships/tags" Target="../tags/tag205.xml"/><Relationship Id="rId14" Type="http://schemas.microsoft.com/office/2007/relationships/hdphoto" Target="../media/hdphoto3.wdp"/></Relationships>
</file>

<file path=ppt/slides/_rels/slide23.xml.rels><?xml version="1.0" encoding="UTF-8" standalone="yes"?>
<Relationships xmlns="http://schemas.openxmlformats.org/package/2006/relationships"><Relationship Id="rId8" Type="http://schemas.openxmlformats.org/officeDocument/2006/relationships/tags" Target="../tags/tag215.xml"/><Relationship Id="rId13" Type="http://schemas.openxmlformats.org/officeDocument/2006/relationships/tags" Target="../tags/tag220.xml"/><Relationship Id="rId18" Type="http://schemas.openxmlformats.org/officeDocument/2006/relationships/tags" Target="../tags/tag225.xml"/><Relationship Id="rId26" Type="http://schemas.openxmlformats.org/officeDocument/2006/relationships/tags" Target="../tags/tag233.xml"/><Relationship Id="rId39" Type="http://schemas.openxmlformats.org/officeDocument/2006/relationships/tags" Target="../tags/tag246.xml"/><Relationship Id="rId3" Type="http://schemas.openxmlformats.org/officeDocument/2006/relationships/tags" Target="../tags/tag210.xml"/><Relationship Id="rId21" Type="http://schemas.openxmlformats.org/officeDocument/2006/relationships/tags" Target="../tags/tag228.xml"/><Relationship Id="rId34" Type="http://schemas.openxmlformats.org/officeDocument/2006/relationships/tags" Target="../tags/tag241.xml"/><Relationship Id="rId42" Type="http://schemas.openxmlformats.org/officeDocument/2006/relationships/tags" Target="../tags/tag249.xml"/><Relationship Id="rId47" Type="http://schemas.openxmlformats.org/officeDocument/2006/relationships/slideLayout" Target="../slideLayouts/slideLayout2.xml"/><Relationship Id="rId7" Type="http://schemas.openxmlformats.org/officeDocument/2006/relationships/tags" Target="../tags/tag214.xml"/><Relationship Id="rId12" Type="http://schemas.openxmlformats.org/officeDocument/2006/relationships/tags" Target="../tags/tag219.xml"/><Relationship Id="rId17" Type="http://schemas.openxmlformats.org/officeDocument/2006/relationships/tags" Target="../tags/tag224.xml"/><Relationship Id="rId25" Type="http://schemas.openxmlformats.org/officeDocument/2006/relationships/tags" Target="../tags/tag232.xml"/><Relationship Id="rId33" Type="http://schemas.openxmlformats.org/officeDocument/2006/relationships/tags" Target="../tags/tag240.xml"/><Relationship Id="rId38" Type="http://schemas.openxmlformats.org/officeDocument/2006/relationships/tags" Target="../tags/tag245.xml"/><Relationship Id="rId46" Type="http://schemas.openxmlformats.org/officeDocument/2006/relationships/tags" Target="../tags/tag253.xml"/><Relationship Id="rId2" Type="http://schemas.openxmlformats.org/officeDocument/2006/relationships/tags" Target="../tags/tag209.xml"/><Relationship Id="rId16" Type="http://schemas.openxmlformats.org/officeDocument/2006/relationships/tags" Target="../tags/tag223.xml"/><Relationship Id="rId20" Type="http://schemas.openxmlformats.org/officeDocument/2006/relationships/tags" Target="../tags/tag227.xml"/><Relationship Id="rId29" Type="http://schemas.openxmlformats.org/officeDocument/2006/relationships/tags" Target="../tags/tag236.xml"/><Relationship Id="rId41" Type="http://schemas.openxmlformats.org/officeDocument/2006/relationships/tags" Target="../tags/tag248.xml"/><Relationship Id="rId1" Type="http://schemas.openxmlformats.org/officeDocument/2006/relationships/tags" Target="../tags/tag208.xml"/><Relationship Id="rId6" Type="http://schemas.openxmlformats.org/officeDocument/2006/relationships/tags" Target="../tags/tag213.xml"/><Relationship Id="rId11" Type="http://schemas.openxmlformats.org/officeDocument/2006/relationships/tags" Target="../tags/tag218.xml"/><Relationship Id="rId24" Type="http://schemas.openxmlformats.org/officeDocument/2006/relationships/tags" Target="../tags/tag231.xml"/><Relationship Id="rId32" Type="http://schemas.openxmlformats.org/officeDocument/2006/relationships/tags" Target="../tags/tag239.xml"/><Relationship Id="rId37" Type="http://schemas.openxmlformats.org/officeDocument/2006/relationships/tags" Target="../tags/tag244.xml"/><Relationship Id="rId40" Type="http://schemas.openxmlformats.org/officeDocument/2006/relationships/tags" Target="../tags/tag247.xml"/><Relationship Id="rId45" Type="http://schemas.openxmlformats.org/officeDocument/2006/relationships/tags" Target="../tags/tag252.xml"/><Relationship Id="rId5" Type="http://schemas.openxmlformats.org/officeDocument/2006/relationships/tags" Target="../tags/tag212.xml"/><Relationship Id="rId15" Type="http://schemas.openxmlformats.org/officeDocument/2006/relationships/tags" Target="../tags/tag222.xml"/><Relationship Id="rId23" Type="http://schemas.openxmlformats.org/officeDocument/2006/relationships/tags" Target="../tags/tag230.xml"/><Relationship Id="rId28" Type="http://schemas.openxmlformats.org/officeDocument/2006/relationships/tags" Target="../tags/tag235.xml"/><Relationship Id="rId36" Type="http://schemas.openxmlformats.org/officeDocument/2006/relationships/tags" Target="../tags/tag243.xml"/><Relationship Id="rId10" Type="http://schemas.openxmlformats.org/officeDocument/2006/relationships/tags" Target="../tags/tag217.xml"/><Relationship Id="rId19" Type="http://schemas.openxmlformats.org/officeDocument/2006/relationships/tags" Target="../tags/tag226.xml"/><Relationship Id="rId31" Type="http://schemas.openxmlformats.org/officeDocument/2006/relationships/tags" Target="../tags/tag238.xml"/><Relationship Id="rId44" Type="http://schemas.openxmlformats.org/officeDocument/2006/relationships/tags" Target="../tags/tag251.xml"/><Relationship Id="rId4" Type="http://schemas.openxmlformats.org/officeDocument/2006/relationships/tags" Target="../tags/tag211.xml"/><Relationship Id="rId9" Type="http://schemas.openxmlformats.org/officeDocument/2006/relationships/tags" Target="../tags/tag216.xml"/><Relationship Id="rId14" Type="http://schemas.openxmlformats.org/officeDocument/2006/relationships/tags" Target="../tags/tag221.xml"/><Relationship Id="rId22" Type="http://schemas.openxmlformats.org/officeDocument/2006/relationships/tags" Target="../tags/tag229.xml"/><Relationship Id="rId27" Type="http://schemas.openxmlformats.org/officeDocument/2006/relationships/tags" Target="../tags/tag234.xml"/><Relationship Id="rId30" Type="http://schemas.openxmlformats.org/officeDocument/2006/relationships/tags" Target="../tags/tag237.xml"/><Relationship Id="rId35" Type="http://schemas.openxmlformats.org/officeDocument/2006/relationships/tags" Target="../tags/tag242.xml"/><Relationship Id="rId43" Type="http://schemas.openxmlformats.org/officeDocument/2006/relationships/tags" Target="../tags/tag250.xml"/></Relationships>
</file>

<file path=ppt/slides/_rels/slide24.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33.png"/><Relationship Id="rId5" Type="http://schemas.openxmlformats.org/officeDocument/2006/relationships/slideLayout" Target="../slideLayouts/slideLayout2.xml"/><Relationship Id="rId4" Type="http://schemas.openxmlformats.org/officeDocument/2006/relationships/tags" Target="../tags/tag257.xml"/></Relationships>
</file>

<file path=ppt/slides/_rels/slide25.xml.rels><?xml version="1.0" encoding="UTF-8" standalone="yes"?>
<Relationships xmlns="http://schemas.openxmlformats.org/package/2006/relationships"><Relationship Id="rId8" Type="http://schemas.openxmlformats.org/officeDocument/2006/relationships/tags" Target="../tags/tag265.xml"/><Relationship Id="rId13" Type="http://schemas.openxmlformats.org/officeDocument/2006/relationships/image" Target="../media/image36.png"/><Relationship Id="rId3" Type="http://schemas.openxmlformats.org/officeDocument/2006/relationships/tags" Target="../tags/tag260.xml"/><Relationship Id="rId7" Type="http://schemas.openxmlformats.org/officeDocument/2006/relationships/tags" Target="../tags/tag264.xml"/><Relationship Id="rId12" Type="http://schemas.openxmlformats.org/officeDocument/2006/relationships/image" Target="../media/image35.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11" Type="http://schemas.openxmlformats.org/officeDocument/2006/relationships/image" Target="../media/image34.png"/><Relationship Id="rId5" Type="http://schemas.openxmlformats.org/officeDocument/2006/relationships/tags" Target="../tags/tag262.xml"/><Relationship Id="rId10" Type="http://schemas.openxmlformats.org/officeDocument/2006/relationships/slideLayout" Target="../slideLayouts/slideLayout2.xml"/><Relationship Id="rId4" Type="http://schemas.openxmlformats.org/officeDocument/2006/relationships/tags" Target="../tags/tag261.xml"/><Relationship Id="rId9" Type="http://schemas.openxmlformats.org/officeDocument/2006/relationships/tags" Target="../tags/tag266.xml"/><Relationship Id="rId14" Type="http://schemas.openxmlformats.org/officeDocument/2006/relationships/image" Target="../media/image37.png"/></Relationships>
</file>

<file path=ppt/slides/_rels/slide26.xml.rels><?xml version="1.0" encoding="UTF-8" standalone="yes"?>
<Relationships xmlns="http://schemas.openxmlformats.org/package/2006/relationships"><Relationship Id="rId8" Type="http://schemas.openxmlformats.org/officeDocument/2006/relationships/tags" Target="../tags/tag274.xml"/><Relationship Id="rId13" Type="http://schemas.openxmlformats.org/officeDocument/2006/relationships/image" Target="../media/image38.png"/><Relationship Id="rId3" Type="http://schemas.openxmlformats.org/officeDocument/2006/relationships/tags" Target="../tags/tag269.xml"/><Relationship Id="rId7" Type="http://schemas.openxmlformats.org/officeDocument/2006/relationships/tags" Target="../tags/tag273.xml"/><Relationship Id="rId12" Type="http://schemas.openxmlformats.org/officeDocument/2006/relationships/slideLayout" Target="../slideLayouts/slideLayout2.xml"/><Relationship Id="rId2" Type="http://schemas.openxmlformats.org/officeDocument/2006/relationships/tags" Target="../tags/tag268.xml"/><Relationship Id="rId16" Type="http://schemas.openxmlformats.org/officeDocument/2006/relationships/image" Target="../media/image37.png"/><Relationship Id="rId1" Type="http://schemas.openxmlformats.org/officeDocument/2006/relationships/tags" Target="../tags/tag267.xml"/><Relationship Id="rId6" Type="http://schemas.openxmlformats.org/officeDocument/2006/relationships/tags" Target="../tags/tag272.xml"/><Relationship Id="rId11" Type="http://schemas.openxmlformats.org/officeDocument/2006/relationships/tags" Target="../tags/tag277.xml"/><Relationship Id="rId5" Type="http://schemas.openxmlformats.org/officeDocument/2006/relationships/tags" Target="../tags/tag271.xml"/><Relationship Id="rId15" Type="http://schemas.openxmlformats.org/officeDocument/2006/relationships/image" Target="../media/image39.png"/><Relationship Id="rId10" Type="http://schemas.openxmlformats.org/officeDocument/2006/relationships/tags" Target="../tags/tag276.xml"/><Relationship Id="rId4" Type="http://schemas.openxmlformats.org/officeDocument/2006/relationships/tags" Target="../tags/tag270.xml"/><Relationship Id="rId9" Type="http://schemas.openxmlformats.org/officeDocument/2006/relationships/tags" Target="../tags/tag275.xml"/><Relationship Id="rId14" Type="http://schemas.openxmlformats.org/officeDocument/2006/relationships/image" Target="../media/image35.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80.xml"/><Relationship Id="rId7" Type="http://schemas.openxmlformats.org/officeDocument/2006/relationships/tags" Target="../tags/tag284.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11" Type="http://schemas.openxmlformats.org/officeDocument/2006/relationships/image" Target="../media/image42.png"/><Relationship Id="rId5" Type="http://schemas.openxmlformats.org/officeDocument/2006/relationships/tags" Target="../tags/tag282.xml"/><Relationship Id="rId10" Type="http://schemas.openxmlformats.org/officeDocument/2006/relationships/image" Target="../media/image41.png"/><Relationship Id="rId4" Type="http://schemas.openxmlformats.org/officeDocument/2006/relationships/tags" Target="../tags/tag281.xml"/><Relationship Id="rId9" Type="http://schemas.openxmlformats.org/officeDocument/2006/relationships/image" Target="../media/image40.png"/></Relationships>
</file>

<file path=ppt/slides/_rels/slide28.xml.rels><?xml version="1.0" encoding="UTF-8" standalone="yes"?>
<Relationships xmlns="http://schemas.openxmlformats.org/package/2006/relationships"><Relationship Id="rId8" Type="http://schemas.openxmlformats.org/officeDocument/2006/relationships/tags" Target="../tags/tag292.xml"/><Relationship Id="rId13" Type="http://schemas.openxmlformats.org/officeDocument/2006/relationships/tags" Target="../tags/tag297.xml"/><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tags" Target="../tags/tag296.xml"/><Relationship Id="rId2" Type="http://schemas.openxmlformats.org/officeDocument/2006/relationships/tags" Target="../tags/tag286.xml"/><Relationship Id="rId16" Type="http://schemas.openxmlformats.org/officeDocument/2006/relationships/slideLayout" Target="../slideLayouts/slideLayout2.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tags" Target="../tags/tag295.xml"/><Relationship Id="rId5" Type="http://schemas.openxmlformats.org/officeDocument/2006/relationships/tags" Target="../tags/tag289.xml"/><Relationship Id="rId15" Type="http://schemas.openxmlformats.org/officeDocument/2006/relationships/tags" Target="../tags/tag299.xml"/><Relationship Id="rId10" Type="http://schemas.openxmlformats.org/officeDocument/2006/relationships/tags" Target="../tags/tag294.xml"/><Relationship Id="rId4" Type="http://schemas.openxmlformats.org/officeDocument/2006/relationships/tags" Target="../tags/tag288.xml"/><Relationship Id="rId9" Type="http://schemas.openxmlformats.org/officeDocument/2006/relationships/tags" Target="../tags/tag293.xml"/><Relationship Id="rId14" Type="http://schemas.openxmlformats.org/officeDocument/2006/relationships/tags" Target="../tags/tag29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0.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6.jpe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jpeg"/><Relationship Id="rId5" Type="http://schemas.openxmlformats.org/officeDocument/2006/relationships/slideLayout" Target="../slideLayouts/slideLayout2.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8.xml"/><Relationship Id="rId7" Type="http://schemas.openxmlformats.org/officeDocument/2006/relationships/slideLayout" Target="../slideLayouts/slideLayout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4.xml"/><Relationship Id="rId7"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9.png"/><Relationship Id="rId4" Type="http://schemas.openxmlformats.org/officeDocument/2006/relationships/tags" Target="../tags/tag25.xml"/><Relationship Id="rId9" Type="http://schemas.openxmlformats.org/officeDocument/2006/relationships/image" Target="../media/image8.gif"/></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tags" Target="../tags/tag40.xml"/><Relationship Id="rId18" Type="http://schemas.openxmlformats.org/officeDocument/2006/relationships/tags" Target="../tags/tag45.xml"/><Relationship Id="rId26" Type="http://schemas.openxmlformats.org/officeDocument/2006/relationships/tags" Target="../tags/tag53.xml"/><Relationship Id="rId39" Type="http://schemas.openxmlformats.org/officeDocument/2006/relationships/tags" Target="../tags/tag66.xml"/><Relationship Id="rId3" Type="http://schemas.openxmlformats.org/officeDocument/2006/relationships/tags" Target="../tags/tag30.xml"/><Relationship Id="rId21" Type="http://schemas.openxmlformats.org/officeDocument/2006/relationships/tags" Target="../tags/tag48.xml"/><Relationship Id="rId34" Type="http://schemas.openxmlformats.org/officeDocument/2006/relationships/tags" Target="../tags/tag61.xml"/><Relationship Id="rId42" Type="http://schemas.openxmlformats.org/officeDocument/2006/relationships/tags" Target="../tags/tag69.xml"/><Relationship Id="rId7" Type="http://schemas.openxmlformats.org/officeDocument/2006/relationships/tags" Target="../tags/tag34.xml"/><Relationship Id="rId12" Type="http://schemas.openxmlformats.org/officeDocument/2006/relationships/tags" Target="../tags/tag39.xml"/><Relationship Id="rId17" Type="http://schemas.openxmlformats.org/officeDocument/2006/relationships/tags" Target="../tags/tag44.xml"/><Relationship Id="rId25" Type="http://schemas.openxmlformats.org/officeDocument/2006/relationships/tags" Target="../tags/tag52.xml"/><Relationship Id="rId33" Type="http://schemas.openxmlformats.org/officeDocument/2006/relationships/tags" Target="../tags/tag60.xml"/><Relationship Id="rId38" Type="http://schemas.openxmlformats.org/officeDocument/2006/relationships/tags" Target="../tags/tag65.xml"/><Relationship Id="rId46" Type="http://schemas.openxmlformats.org/officeDocument/2006/relationships/notesSlide" Target="../notesSlides/notesSlide2.xml"/><Relationship Id="rId2" Type="http://schemas.openxmlformats.org/officeDocument/2006/relationships/tags" Target="../tags/tag29.xml"/><Relationship Id="rId16" Type="http://schemas.openxmlformats.org/officeDocument/2006/relationships/tags" Target="../tags/tag43.xml"/><Relationship Id="rId20" Type="http://schemas.openxmlformats.org/officeDocument/2006/relationships/tags" Target="../tags/tag47.xml"/><Relationship Id="rId29" Type="http://schemas.openxmlformats.org/officeDocument/2006/relationships/tags" Target="../tags/tag56.xml"/><Relationship Id="rId41" Type="http://schemas.openxmlformats.org/officeDocument/2006/relationships/tags" Target="../tags/tag68.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tags" Target="../tags/tag38.xml"/><Relationship Id="rId24" Type="http://schemas.openxmlformats.org/officeDocument/2006/relationships/tags" Target="../tags/tag51.xml"/><Relationship Id="rId32" Type="http://schemas.openxmlformats.org/officeDocument/2006/relationships/tags" Target="../tags/tag59.xml"/><Relationship Id="rId37" Type="http://schemas.openxmlformats.org/officeDocument/2006/relationships/tags" Target="../tags/tag64.xml"/><Relationship Id="rId40" Type="http://schemas.openxmlformats.org/officeDocument/2006/relationships/tags" Target="../tags/tag67.xml"/><Relationship Id="rId45" Type="http://schemas.openxmlformats.org/officeDocument/2006/relationships/slideLayout" Target="../slideLayouts/slideLayout2.xml"/><Relationship Id="rId5" Type="http://schemas.openxmlformats.org/officeDocument/2006/relationships/tags" Target="../tags/tag32.xml"/><Relationship Id="rId15" Type="http://schemas.openxmlformats.org/officeDocument/2006/relationships/tags" Target="../tags/tag42.xml"/><Relationship Id="rId23" Type="http://schemas.openxmlformats.org/officeDocument/2006/relationships/tags" Target="../tags/tag50.xml"/><Relationship Id="rId28" Type="http://schemas.openxmlformats.org/officeDocument/2006/relationships/tags" Target="../tags/tag55.xml"/><Relationship Id="rId36" Type="http://schemas.openxmlformats.org/officeDocument/2006/relationships/tags" Target="../tags/tag63.xml"/><Relationship Id="rId10" Type="http://schemas.openxmlformats.org/officeDocument/2006/relationships/tags" Target="../tags/tag37.xml"/><Relationship Id="rId19" Type="http://schemas.openxmlformats.org/officeDocument/2006/relationships/tags" Target="../tags/tag46.xml"/><Relationship Id="rId31" Type="http://schemas.openxmlformats.org/officeDocument/2006/relationships/tags" Target="../tags/tag58.xml"/><Relationship Id="rId44" Type="http://schemas.openxmlformats.org/officeDocument/2006/relationships/tags" Target="../tags/tag71.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tags" Target="../tags/tag41.xml"/><Relationship Id="rId22" Type="http://schemas.openxmlformats.org/officeDocument/2006/relationships/tags" Target="../tags/tag49.xml"/><Relationship Id="rId27" Type="http://schemas.openxmlformats.org/officeDocument/2006/relationships/tags" Target="../tags/tag54.xml"/><Relationship Id="rId30" Type="http://schemas.openxmlformats.org/officeDocument/2006/relationships/tags" Target="../tags/tag57.xml"/><Relationship Id="rId35" Type="http://schemas.openxmlformats.org/officeDocument/2006/relationships/tags" Target="../tags/tag62.xml"/><Relationship Id="rId43" Type="http://schemas.openxmlformats.org/officeDocument/2006/relationships/tags" Target="../tags/tag70.xml"/></Relationships>
</file>

<file path=ppt/slides/_rels/slide8.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0.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2.xml"/><Relationship Id="rId5" Type="http://schemas.openxmlformats.org/officeDocument/2006/relationships/tags" Target="../tags/tag76.xml"/><Relationship Id="rId4" Type="http://schemas.openxmlformats.org/officeDocument/2006/relationships/tags" Target="../tags/tag75.xml"/></Relationships>
</file>

<file path=ppt/slides/_rels/slide9.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2" Type="http://schemas.openxmlformats.org/officeDocument/2006/relationships/tags" Target="../tags/tag78.xml"/><Relationship Id="rId16" Type="http://schemas.openxmlformats.org/officeDocument/2006/relationships/image" Target="../media/image12.png"/><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image" Target="../media/image11.wmf"/><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683568" y="1268760"/>
            <a:ext cx="7772400" cy="1470025"/>
          </a:xfrm>
        </p:spPr>
        <p:txBody>
          <a:bodyPr/>
          <a:lstStyle/>
          <a:p>
            <a:r>
              <a:rPr lang="fr-FR" dirty="0" smtClean="0"/>
              <a:t>Groupe </a:t>
            </a:r>
            <a:r>
              <a:rPr lang="fr-FR" dirty="0"/>
              <a:t>de Travail</a:t>
            </a:r>
            <a:br>
              <a:rPr lang="fr-FR" dirty="0"/>
            </a:br>
            <a:r>
              <a:rPr lang="fr-FR" dirty="0"/>
              <a:t>"</a:t>
            </a:r>
            <a:r>
              <a:rPr lang="fr-FR" b="1" u="sng" dirty="0"/>
              <a:t>System Dynamics </a:t>
            </a:r>
            <a:r>
              <a:rPr lang="fr-FR" b="1" u="sng" dirty="0" err="1"/>
              <a:t>Think</a:t>
            </a:r>
            <a:r>
              <a:rPr lang="fr-FR" b="1" u="sng" dirty="0"/>
              <a:t> Tank</a:t>
            </a:r>
            <a:endParaRPr lang="fr-FR" dirty="0"/>
          </a:p>
        </p:txBody>
      </p:sp>
      <p:sp>
        <p:nvSpPr>
          <p:cNvPr id="3" name="Sous-titre 2"/>
          <p:cNvSpPr>
            <a:spLocks noGrp="1"/>
          </p:cNvSpPr>
          <p:nvPr>
            <p:ph type="subTitle" idx="1"/>
            <p:custDataLst>
              <p:tags r:id="rId2"/>
            </p:custDataLst>
          </p:nvPr>
        </p:nvSpPr>
        <p:spPr>
          <a:xfrm>
            <a:off x="1403648" y="2708920"/>
            <a:ext cx="6400800" cy="864096"/>
          </a:xfrm>
        </p:spPr>
        <p:txBody>
          <a:bodyPr/>
          <a:lstStyle/>
          <a:p>
            <a:r>
              <a:rPr lang="fr-FR" dirty="0" smtClean="0"/>
              <a:t>30 janvier 2015</a:t>
            </a:r>
            <a:endParaRPr lang="fr-FR" dirty="0"/>
          </a:p>
        </p:txBody>
      </p:sp>
      <p:pic>
        <p:nvPicPr>
          <p:cNvPr id="5" name="Image 4"/>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3203848" y="3429017"/>
            <a:ext cx="2659190" cy="1634490"/>
          </a:xfrm>
          <a:prstGeom prst="rect">
            <a:avLst/>
          </a:prstGeom>
          <a:ln>
            <a:noFill/>
          </a:ln>
          <a:effectLst>
            <a:outerShdw blurRad="292100" dist="139700" dir="2700000" algn="tl" rotWithShape="0">
              <a:srgbClr val="333333">
                <a:alpha val="65000"/>
              </a:srgbClr>
            </a:outerShdw>
          </a:effectLst>
        </p:spPr>
      </p:pic>
      <p:sp>
        <p:nvSpPr>
          <p:cNvPr id="6" name="ZoneTexte 5"/>
          <p:cNvSpPr txBox="1"/>
          <p:nvPr>
            <p:custDataLst>
              <p:tags r:id="rId4"/>
            </p:custDataLst>
          </p:nvPr>
        </p:nvSpPr>
        <p:spPr>
          <a:xfrm>
            <a:off x="3846172" y="5214079"/>
            <a:ext cx="1633781" cy="369332"/>
          </a:xfrm>
          <a:prstGeom prst="rect">
            <a:avLst/>
          </a:prstGeom>
          <a:noFill/>
        </p:spPr>
        <p:txBody>
          <a:bodyPr wrap="none" rtlCol="0">
            <a:spAutoFit/>
          </a:bodyPr>
          <a:lstStyle/>
          <a:p>
            <a:r>
              <a:rPr lang="fr-FR" dirty="0" smtClean="0"/>
              <a:t>Didier </a:t>
            </a:r>
            <a:r>
              <a:rPr lang="fr-FR" dirty="0" err="1" smtClean="0"/>
              <a:t>Cuménal</a:t>
            </a:r>
            <a:endParaRPr lang="fr-FR" dirty="0"/>
          </a:p>
        </p:txBody>
      </p:sp>
      <p:sp>
        <p:nvSpPr>
          <p:cNvPr id="4" name="ZoneTexte 3"/>
          <p:cNvSpPr txBox="1"/>
          <p:nvPr>
            <p:custDataLst>
              <p:tags r:id="rId5"/>
            </p:custDataLst>
          </p:nvPr>
        </p:nvSpPr>
        <p:spPr>
          <a:xfrm>
            <a:off x="1547664" y="5897921"/>
            <a:ext cx="6696744" cy="584775"/>
          </a:xfrm>
          <a:prstGeom prst="rect">
            <a:avLst/>
          </a:prstGeom>
          <a:noFill/>
        </p:spPr>
        <p:txBody>
          <a:bodyPr wrap="square" rtlCol="0">
            <a:spAutoFit/>
          </a:bodyPr>
          <a:lstStyle/>
          <a:p>
            <a:pPr algn="just"/>
            <a:r>
              <a:rPr lang="fr-FR" sz="1600" dirty="0" smtClean="0"/>
              <a:t>Merci à M. </a:t>
            </a:r>
            <a:r>
              <a:rPr lang="fr-FR" sz="1600" b="1" dirty="0" smtClean="0"/>
              <a:t>Salim NAHLE, </a:t>
            </a:r>
            <a:r>
              <a:rPr lang="fr-FR" sz="1600" dirty="0" smtClean="0"/>
              <a:t>Responsable </a:t>
            </a:r>
            <a:r>
              <a:rPr lang="fr-FR" sz="1600" dirty="0"/>
              <a:t>du Département Systèmes </a:t>
            </a:r>
            <a:r>
              <a:rPr lang="fr-FR" sz="1600" dirty="0" smtClean="0"/>
              <a:t>d'Information, ECE Paris, de nous accueillir dans ses locaux </a:t>
            </a:r>
            <a:endParaRPr lang="fr-FR" sz="1600" dirty="0"/>
          </a:p>
        </p:txBody>
      </p:sp>
    </p:spTree>
    <p:extLst>
      <p:ext uri="{BB962C8B-B14F-4D97-AF65-F5344CB8AC3E}">
        <p14:creationId xmlns:p14="http://schemas.microsoft.com/office/powerpoint/2010/main" val="2736699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 y="1918852"/>
            <a:ext cx="9036496" cy="4525963"/>
          </a:xfrm>
        </p:spPr>
        <p:txBody>
          <a:bodyPr>
            <a:normAutofit/>
          </a:bodyPr>
          <a:lstStyle/>
          <a:p>
            <a:r>
              <a:rPr lang="fr-FR" sz="1800" dirty="0">
                <a:hlinkClick r:id="rId15"/>
              </a:rPr>
              <a:t>http://</a:t>
            </a:r>
            <a:r>
              <a:rPr lang="fr-FR" sz="1800" dirty="0" smtClean="0">
                <a:hlinkClick r:id="rId15"/>
              </a:rPr>
              <a:t>www.iseesystems.com/XMILE/index.php?route=product/category&amp;path=59_80</a:t>
            </a:r>
            <a:endParaRPr lang="fr-FR" sz="1800" dirty="0" smtClean="0"/>
          </a:p>
          <a:p>
            <a:endParaRPr lang="fr-FR" sz="2000" dirty="0" smtClean="0"/>
          </a:p>
          <a:p>
            <a:endParaRPr lang="fr-FR" sz="1800" dirty="0" smtClean="0">
              <a:hlinkClick r:id="rId16"/>
            </a:endParaRPr>
          </a:p>
          <a:p>
            <a:r>
              <a:rPr lang="fr-FR" sz="1800" dirty="0" smtClean="0">
                <a:hlinkClick r:id="rId16"/>
              </a:rPr>
              <a:t>http</a:t>
            </a:r>
            <a:r>
              <a:rPr lang="fr-FR" sz="1800" dirty="0">
                <a:hlinkClick r:id="rId16"/>
              </a:rPr>
              <a:t>://www.systemdynamics.org</a:t>
            </a:r>
            <a:r>
              <a:rPr lang="fr-FR" sz="1800" dirty="0" smtClean="0">
                <a:hlinkClick r:id="rId16"/>
              </a:rPr>
              <a:t>/</a:t>
            </a:r>
            <a:endParaRPr lang="fr-FR" sz="1800" dirty="0" smtClean="0"/>
          </a:p>
          <a:p>
            <a:r>
              <a:rPr lang="fr-FR" sz="1800" dirty="0" smtClean="0"/>
              <a:t>Revue (System </a:t>
            </a:r>
            <a:r>
              <a:rPr lang="fr-FR" sz="1800" dirty="0" err="1" smtClean="0"/>
              <a:t>dynamics</a:t>
            </a:r>
            <a:r>
              <a:rPr lang="fr-FR" sz="1800" dirty="0"/>
              <a:t> Society) : </a:t>
            </a:r>
            <a:endParaRPr lang="fr-FR" sz="1800" dirty="0" smtClean="0"/>
          </a:p>
          <a:p>
            <a:r>
              <a:rPr lang="fr-FR" sz="1800" dirty="0" smtClean="0"/>
              <a:t>Newsletters (System </a:t>
            </a:r>
            <a:r>
              <a:rPr lang="fr-FR" sz="1800" dirty="0" err="1" smtClean="0"/>
              <a:t>dynamics</a:t>
            </a:r>
            <a:r>
              <a:rPr lang="fr-FR" sz="1800" dirty="0" smtClean="0"/>
              <a:t> Society); congrès annuel</a:t>
            </a:r>
          </a:p>
          <a:p>
            <a:endParaRPr lang="fr-FR" sz="1800" dirty="0" smtClean="0"/>
          </a:p>
          <a:p>
            <a:endParaRPr lang="fr-FR" sz="1800" dirty="0" smtClean="0">
              <a:hlinkClick r:id="rId17"/>
            </a:endParaRPr>
          </a:p>
          <a:p>
            <a:r>
              <a:rPr lang="fr-FR" sz="1800" dirty="0" smtClean="0">
                <a:hlinkClick r:id="rId17"/>
              </a:rPr>
              <a:t>http</a:t>
            </a:r>
            <a:r>
              <a:rPr lang="fr-FR" sz="1800" dirty="0">
                <a:hlinkClick r:id="rId17"/>
              </a:rPr>
              <a:t>://systemdynamics.org.uk/annual-gathering</a:t>
            </a:r>
            <a:r>
              <a:rPr lang="fr-FR" sz="1800" dirty="0" smtClean="0">
                <a:hlinkClick r:id="rId17"/>
              </a:rPr>
              <a:t>/</a:t>
            </a:r>
            <a:endParaRPr lang="fr-FR" sz="1800" dirty="0" smtClean="0"/>
          </a:p>
          <a:p>
            <a:endParaRPr lang="fr-FR" sz="2000" dirty="0"/>
          </a:p>
        </p:txBody>
      </p:sp>
      <p:sp>
        <p:nvSpPr>
          <p:cNvPr id="4" name="Espace réservé du numéro de diapositive 3"/>
          <p:cNvSpPr>
            <a:spLocks noGrp="1"/>
          </p:cNvSpPr>
          <p:nvPr>
            <p:ph type="sldNum" sz="quarter" idx="12"/>
            <p:custDataLst>
              <p:tags r:id="rId2"/>
            </p:custDataLst>
          </p:nvPr>
        </p:nvSpPr>
        <p:spPr/>
        <p:txBody>
          <a:bodyPr/>
          <a:lstStyle/>
          <a:p>
            <a:fld id="{9902CD90-8233-450D-BBB0-42E0580E7DD4}" type="slidenum">
              <a:rPr lang="es-ES" smtClean="0"/>
              <a:t>10</a:t>
            </a:fld>
            <a:endParaRPr lang="es-ES" dirty="0"/>
          </a:p>
        </p:txBody>
      </p:sp>
      <p:sp>
        <p:nvSpPr>
          <p:cNvPr id="5" name="Titre 1"/>
          <p:cNvSpPr>
            <a:spLocks noGrp="1"/>
          </p:cNvSpPr>
          <p:nvPr>
            <p:ph type="title"/>
            <p:custDataLst>
              <p:tags r:id="rId3"/>
            </p:custDataLst>
          </p:nvPr>
        </p:nvSpPr>
        <p:spPr>
          <a:xfrm>
            <a:off x="631409" y="620688"/>
            <a:ext cx="8229600" cy="576064"/>
          </a:xfrm>
        </p:spPr>
        <p:txBody>
          <a:bodyPr>
            <a:normAutofit fontScale="90000"/>
          </a:bodyPr>
          <a:lstStyle/>
          <a:p>
            <a:r>
              <a:rPr lang="fr-FR" sz="3600" dirty="0" smtClean="0"/>
              <a:t/>
            </a:r>
            <a:br>
              <a:rPr lang="fr-FR" sz="3600" dirty="0" smtClean="0"/>
            </a:br>
            <a:r>
              <a:rPr lang="fr-FR" sz="3600" dirty="0" smtClean="0"/>
              <a:t>Où </a:t>
            </a:r>
            <a:r>
              <a:rPr lang="fr-FR" sz="3600" dirty="0"/>
              <a:t>en est la Dynamique des Systèmes en 2015 ?</a:t>
            </a:r>
            <a:r>
              <a:rPr lang="fr-FR" dirty="0"/>
              <a:t/>
            </a:r>
            <a:br>
              <a:rPr lang="fr-FR" dirty="0"/>
            </a:br>
            <a:endParaRPr lang="fr-FR" dirty="0"/>
          </a:p>
        </p:txBody>
      </p:sp>
      <p:pic>
        <p:nvPicPr>
          <p:cNvPr id="2" name="Picture 2"/>
          <p:cNvPicPr>
            <a:picLocks noChangeAspect="1" noChangeArrowheads="1"/>
          </p:cNvPicPr>
          <p:nvPr>
            <p:custDataLst>
              <p:tags r:id="rId4"/>
            </p:custDataLst>
          </p:nvPr>
        </p:nvPicPr>
        <p:blipFill>
          <a:blip r:embed="rId18">
            <a:extLst>
              <a:ext uri="{28A0092B-C50C-407E-A947-70E740481C1C}">
                <a14:useLocalDpi xmlns:a14="http://schemas.microsoft.com/office/drawing/2010/main" val="0"/>
              </a:ext>
            </a:extLst>
          </a:blip>
          <a:srcRect/>
          <a:stretch>
            <a:fillRect/>
          </a:stretch>
        </p:blipFill>
        <p:spPr bwMode="auto">
          <a:xfrm>
            <a:off x="99545" y="4172972"/>
            <a:ext cx="5512118" cy="3171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custDataLst>
              <p:tags r:id="rId5"/>
            </p:custDataLst>
          </p:nvPr>
        </p:nvPicPr>
        <p:blipFill>
          <a:blip r:embed="rId19">
            <a:extLst>
              <a:ext uri="{28A0092B-C50C-407E-A947-70E740481C1C}">
                <a14:useLocalDpi xmlns:a14="http://schemas.microsoft.com/office/drawing/2010/main" val="0"/>
              </a:ext>
            </a:extLst>
          </a:blip>
          <a:srcRect/>
          <a:stretch>
            <a:fillRect/>
          </a:stretch>
        </p:blipFill>
        <p:spPr bwMode="auto">
          <a:xfrm>
            <a:off x="189586" y="2307492"/>
            <a:ext cx="3680460" cy="533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custDataLst>
              <p:tags r:id="rId6"/>
            </p:custDataLst>
          </p:nvPr>
        </p:nvPicPr>
        <p:blipFill>
          <a:blip r:embed="rId20">
            <a:extLst>
              <a:ext uri="{28A0092B-C50C-407E-A947-70E740481C1C}">
                <a14:useLocalDpi xmlns:a14="http://schemas.microsoft.com/office/drawing/2010/main" val="0"/>
              </a:ext>
            </a:extLst>
          </a:blip>
          <a:srcRect/>
          <a:stretch>
            <a:fillRect/>
          </a:stretch>
        </p:blipFill>
        <p:spPr bwMode="auto">
          <a:xfrm>
            <a:off x="5650211" y="2378680"/>
            <a:ext cx="3266123" cy="737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descr="MIT OpenCourseWare, Massachusetts Institute of Technology"/>
          <p:cNvPicPr>
            <a:picLocks noChangeAspect="1" noChangeArrowheads="1"/>
          </p:cNvPicPr>
          <p:nvPr>
            <p:custDataLst>
              <p:tags r:id="rId7"/>
            </p:custDataLst>
          </p:nvPr>
        </p:nvPicPr>
        <p:blipFill>
          <a:blip r:embed="rId21">
            <a:extLst>
              <a:ext uri="{28A0092B-C50C-407E-A947-70E740481C1C}">
                <a14:useLocalDpi xmlns:a14="http://schemas.microsoft.com/office/drawing/2010/main" val="0"/>
              </a:ext>
            </a:extLst>
          </a:blip>
          <a:srcRect/>
          <a:stretch>
            <a:fillRect/>
          </a:stretch>
        </p:blipFill>
        <p:spPr bwMode="auto">
          <a:xfrm>
            <a:off x="144091" y="5381064"/>
            <a:ext cx="3562350" cy="4381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ectangle 9"/>
          <p:cNvSpPr/>
          <p:nvPr>
            <p:custDataLst>
              <p:tags r:id="rId8"/>
            </p:custDataLst>
          </p:nvPr>
        </p:nvSpPr>
        <p:spPr>
          <a:xfrm>
            <a:off x="335826" y="5673441"/>
            <a:ext cx="8603226" cy="1138773"/>
          </a:xfrm>
          <a:prstGeom prst="rect">
            <a:avLst/>
          </a:prstGeom>
        </p:spPr>
        <p:txBody>
          <a:bodyPr wrap="square">
            <a:spAutoFit/>
          </a:bodyPr>
          <a:lstStyle/>
          <a:p>
            <a:pPr marL="285750" indent="-285750">
              <a:buFont typeface="Arial" panose="020B0604020202020204" pitchFamily="34" charset="0"/>
              <a:buChar char="•"/>
            </a:pPr>
            <a:endParaRPr lang="fr-FR" dirty="0" smtClean="0">
              <a:hlinkClick r:id="rId22"/>
            </a:endParaRPr>
          </a:p>
          <a:p>
            <a:pPr marL="285750" indent="-285750">
              <a:buFont typeface="Arial" panose="020B0604020202020204" pitchFamily="34" charset="0"/>
              <a:buChar char="•"/>
            </a:pPr>
            <a:r>
              <a:rPr lang="fr-FR" dirty="0" smtClean="0">
                <a:hlinkClick r:id="rId22"/>
              </a:rPr>
              <a:t>http</a:t>
            </a:r>
            <a:r>
              <a:rPr lang="fr-FR" dirty="0">
                <a:hlinkClick r:id="rId22"/>
              </a:rPr>
              <a:t>://ocw.mit.edu/courses/sloan-school-of-management/15-988-system-dynamics-self-study-fall-1998-spring-1999</a:t>
            </a:r>
            <a:r>
              <a:rPr lang="fr-FR" dirty="0" smtClean="0">
                <a:hlinkClick r:id="rId22"/>
              </a:rPr>
              <a:t>/</a:t>
            </a:r>
            <a:endParaRPr lang="fr-FR" dirty="0" smtClean="0"/>
          </a:p>
          <a:p>
            <a:endParaRPr lang="fr-FR" sz="1400" dirty="0" smtClean="0"/>
          </a:p>
        </p:txBody>
      </p:sp>
      <p:sp>
        <p:nvSpPr>
          <p:cNvPr id="8" name="ZoneTexte 7"/>
          <p:cNvSpPr txBox="1"/>
          <p:nvPr>
            <p:custDataLst>
              <p:tags r:id="rId9"/>
            </p:custDataLst>
          </p:nvPr>
        </p:nvSpPr>
        <p:spPr>
          <a:xfrm>
            <a:off x="128029" y="4939343"/>
            <a:ext cx="1992853" cy="369332"/>
          </a:xfrm>
          <a:prstGeom prst="rect">
            <a:avLst/>
          </a:prstGeom>
          <a:noFill/>
        </p:spPr>
        <p:txBody>
          <a:bodyPr wrap="none" rtlCol="0">
            <a:spAutoFit/>
          </a:bodyPr>
          <a:lstStyle/>
          <a:p>
            <a:r>
              <a:rPr lang="fr-FR" b="1" dirty="0" smtClean="0"/>
              <a:t>Distance Learning :</a:t>
            </a:r>
            <a:endParaRPr lang="fr-FR" b="1" dirty="0"/>
          </a:p>
        </p:txBody>
      </p:sp>
      <p:sp>
        <p:nvSpPr>
          <p:cNvPr id="7" name="Rectangle 6"/>
          <p:cNvSpPr/>
          <p:nvPr>
            <p:custDataLst>
              <p:tags r:id="rId10"/>
            </p:custDataLst>
          </p:nvPr>
        </p:nvSpPr>
        <p:spPr>
          <a:xfrm>
            <a:off x="5755216" y="3158591"/>
            <a:ext cx="3168624" cy="369332"/>
          </a:xfrm>
          <a:prstGeom prst="rect">
            <a:avLst/>
          </a:prstGeom>
        </p:spPr>
        <p:txBody>
          <a:bodyPr wrap="none">
            <a:spAutoFit/>
          </a:bodyPr>
          <a:lstStyle/>
          <a:p>
            <a:r>
              <a:rPr lang="fr-FR" dirty="0">
                <a:hlinkClick r:id="rId23"/>
              </a:rPr>
              <a:t>http://www.systemdynamics.it</a:t>
            </a:r>
            <a:r>
              <a:rPr lang="fr-FR" dirty="0" smtClean="0">
                <a:hlinkClick r:id="rId23"/>
              </a:rPr>
              <a:t>/</a:t>
            </a:r>
            <a:endParaRPr lang="fr-FR" dirty="0"/>
          </a:p>
        </p:txBody>
      </p:sp>
      <p:sp>
        <p:nvSpPr>
          <p:cNvPr id="11" name="Rectangle 10"/>
          <p:cNvSpPr/>
          <p:nvPr>
            <p:custDataLst>
              <p:tags r:id="rId11"/>
            </p:custDataLst>
          </p:nvPr>
        </p:nvSpPr>
        <p:spPr>
          <a:xfrm>
            <a:off x="4649886" y="5383037"/>
            <a:ext cx="4584973" cy="369332"/>
          </a:xfrm>
          <a:prstGeom prst="rect">
            <a:avLst/>
          </a:prstGeom>
        </p:spPr>
        <p:txBody>
          <a:bodyPr wrap="none">
            <a:spAutoFit/>
          </a:bodyPr>
          <a:lstStyle/>
          <a:p>
            <a:r>
              <a:rPr lang="en-US" dirty="0">
                <a:hlinkClick r:id="rId24" tooltip="Swiss Chapter of the System Dynamics Society"/>
              </a:rPr>
              <a:t>Swiss Chapter of the System Dynamics Society</a:t>
            </a:r>
            <a:endParaRPr lang="en-US" dirty="0"/>
          </a:p>
        </p:txBody>
      </p:sp>
      <p:pic>
        <p:nvPicPr>
          <p:cNvPr id="2050" name="Picture 2"/>
          <p:cNvPicPr>
            <a:picLocks noChangeAspect="1" noChangeArrowheads="1"/>
          </p:cNvPicPr>
          <p:nvPr>
            <p:custDataLst>
              <p:tags r:id="rId12"/>
            </p:custDataLst>
          </p:nvPr>
        </p:nvPicPr>
        <p:blipFill>
          <a:blip r:embed="rId25">
            <a:extLst>
              <a:ext uri="{28A0092B-C50C-407E-A947-70E740481C1C}">
                <a14:useLocalDpi xmlns:a14="http://schemas.microsoft.com/office/drawing/2010/main" val="0"/>
              </a:ext>
            </a:extLst>
          </a:blip>
          <a:srcRect/>
          <a:stretch>
            <a:fillRect/>
          </a:stretch>
        </p:blipFill>
        <p:spPr bwMode="auto">
          <a:xfrm>
            <a:off x="4437518" y="5118562"/>
            <a:ext cx="4610100" cy="2514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custDataLst>
              <p:tags r:id="rId13"/>
            </p:custDataLst>
          </p:nvPr>
        </p:nvPicPr>
        <p:blipFill>
          <a:blip r:embed="rId26">
            <a:extLst>
              <a:ext uri="{28A0092B-C50C-407E-A947-70E740481C1C}">
                <a14:useLocalDpi xmlns:a14="http://schemas.microsoft.com/office/drawing/2010/main" val="0"/>
              </a:ext>
            </a:extLst>
          </a:blip>
          <a:srcRect/>
          <a:stretch>
            <a:fillRect/>
          </a:stretch>
        </p:blipFill>
        <p:spPr bwMode="auto">
          <a:xfrm>
            <a:off x="170019" y="1483599"/>
            <a:ext cx="4011930" cy="3257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e la date 5"/>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268551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1000"/>
                                        <p:tgtEl>
                                          <p:spTgt spid="1027"/>
                                        </p:tgtEl>
                                      </p:cBhvr>
                                    </p:animEffect>
                                    <p:anim calcmode="lin" valueType="num">
                                      <p:cBhvr>
                                        <p:cTn id="13" dur="1000" fill="hold"/>
                                        <p:tgtEl>
                                          <p:spTgt spid="1027"/>
                                        </p:tgtEl>
                                        <p:attrNameLst>
                                          <p:attrName>ppt_x</p:attrName>
                                        </p:attrNameLst>
                                      </p:cBhvr>
                                      <p:tavLst>
                                        <p:tav tm="0">
                                          <p:val>
                                            <p:strVal val="#ppt_x"/>
                                          </p:val>
                                        </p:tav>
                                        <p:tav tm="100000">
                                          <p:val>
                                            <p:strVal val="#ppt_x"/>
                                          </p:val>
                                        </p:tav>
                                      </p:tavLst>
                                    </p:anim>
                                    <p:anim calcmode="lin" valueType="num">
                                      <p:cBhvr>
                                        <p:cTn id="14" dur="1000" fill="hold"/>
                                        <p:tgtEl>
                                          <p:spTgt spid="10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50"/>
                                        </p:tgtEl>
                                        <p:attrNameLst>
                                          <p:attrName>style.visibility</p:attrName>
                                        </p:attrNameLst>
                                      </p:cBhvr>
                                      <p:to>
                                        <p:strVal val="visible"/>
                                      </p:to>
                                    </p:set>
                                    <p:animEffect transition="in" filter="fade">
                                      <p:cBhvr>
                                        <p:cTn id="32" dur="1000"/>
                                        <p:tgtEl>
                                          <p:spTgt spid="2050"/>
                                        </p:tgtEl>
                                      </p:cBhvr>
                                    </p:animEffect>
                                    <p:anim calcmode="lin" valueType="num">
                                      <p:cBhvr>
                                        <p:cTn id="33" dur="1000" fill="hold"/>
                                        <p:tgtEl>
                                          <p:spTgt spid="2050"/>
                                        </p:tgtEl>
                                        <p:attrNameLst>
                                          <p:attrName>ppt_x</p:attrName>
                                        </p:attrNameLst>
                                      </p:cBhvr>
                                      <p:tavLst>
                                        <p:tav tm="0">
                                          <p:val>
                                            <p:strVal val="#ppt_x"/>
                                          </p:val>
                                        </p:tav>
                                        <p:tav tm="100000">
                                          <p:val>
                                            <p:strVal val="#ppt_x"/>
                                          </p:val>
                                        </p:tav>
                                      </p:tavLst>
                                    </p:anim>
                                    <p:anim calcmode="lin" valueType="num">
                                      <p:cBhvr>
                                        <p:cTn id="3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fade">
                                      <p:cBhvr>
                                        <p:cTn id="39" dur="1000"/>
                                        <p:tgtEl>
                                          <p:spTgt spid="3">
                                            <p:txEl>
                                              <p:pRg st="0" end="0"/>
                                            </p:txEl>
                                          </p:spTgt>
                                        </p:tgtEl>
                                      </p:cBhvr>
                                    </p:animEffect>
                                    <p:anim calcmode="lin" valueType="num">
                                      <p:cBhvr>
                                        <p:cTn id="4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1000"/>
                                        <p:tgtEl>
                                          <p:spTgt spid="3">
                                            <p:txEl>
                                              <p:pRg st="3" end="3"/>
                                            </p:txEl>
                                          </p:spTgt>
                                        </p:tgtEl>
                                      </p:cBhvr>
                                    </p:animEffect>
                                    <p:anim calcmode="lin" valueType="num">
                                      <p:cBhvr>
                                        <p:cTn id="4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Effect transition="in" filter="fade">
                                      <p:cBhvr>
                                        <p:cTn id="53" dur="1000"/>
                                        <p:tgtEl>
                                          <p:spTgt spid="3">
                                            <p:txEl>
                                              <p:pRg st="4" end="4"/>
                                            </p:txEl>
                                          </p:spTgt>
                                        </p:tgtEl>
                                      </p:cBhvr>
                                    </p:animEffect>
                                    <p:anim calcmode="lin" valueType="num">
                                      <p:cBhvr>
                                        <p:cTn id="5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1000"/>
                                        <p:tgtEl>
                                          <p:spTgt spid="3">
                                            <p:txEl>
                                              <p:pRg st="5" end="5"/>
                                            </p:txEl>
                                          </p:spTgt>
                                        </p:tgtEl>
                                      </p:cBhvr>
                                    </p:animEffect>
                                    <p:anim calcmode="lin" valueType="num">
                                      <p:cBhvr>
                                        <p:cTn id="6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Effect transition="in" filter="fade">
                                      <p:cBhvr>
                                        <p:cTn id="67" dur="1000"/>
                                        <p:tgtEl>
                                          <p:spTgt spid="3">
                                            <p:txEl>
                                              <p:pRg st="8" end="8"/>
                                            </p:txEl>
                                          </p:spTgt>
                                        </p:tgtEl>
                                      </p:cBhvr>
                                    </p:animEffect>
                                    <p:anim calcmode="lin" valueType="num">
                                      <p:cBhvr>
                                        <p:cTn id="6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1000"/>
                                        <p:tgtEl>
                                          <p:spTgt spid="8"/>
                                        </p:tgtEl>
                                      </p:cBhvr>
                                    </p:animEffect>
                                    <p:anim calcmode="lin" valueType="num">
                                      <p:cBhvr>
                                        <p:cTn id="75" dur="1000" fill="hold"/>
                                        <p:tgtEl>
                                          <p:spTgt spid="8"/>
                                        </p:tgtEl>
                                        <p:attrNameLst>
                                          <p:attrName>ppt_x</p:attrName>
                                        </p:attrNameLst>
                                      </p:cBhvr>
                                      <p:tavLst>
                                        <p:tav tm="0">
                                          <p:val>
                                            <p:strVal val="#ppt_x"/>
                                          </p:val>
                                        </p:tav>
                                        <p:tav tm="100000">
                                          <p:val>
                                            <p:strVal val="#ppt_x"/>
                                          </p:val>
                                        </p:tav>
                                      </p:tavLst>
                                    </p:anim>
                                    <p:anim calcmode="lin" valueType="num">
                                      <p:cBhvr>
                                        <p:cTn id="76" dur="1000" fill="hold"/>
                                        <p:tgtEl>
                                          <p:spTgt spid="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fade">
                                      <p:cBhvr>
                                        <p:cTn id="79" dur="1000"/>
                                        <p:tgtEl>
                                          <p:spTgt spid="7"/>
                                        </p:tgtEl>
                                      </p:cBhvr>
                                    </p:animEffect>
                                    <p:anim calcmode="lin" valueType="num">
                                      <p:cBhvr>
                                        <p:cTn id="80" dur="1000" fill="hold"/>
                                        <p:tgtEl>
                                          <p:spTgt spid="7"/>
                                        </p:tgtEl>
                                        <p:attrNameLst>
                                          <p:attrName>ppt_x</p:attrName>
                                        </p:attrNameLst>
                                      </p:cBhvr>
                                      <p:tavLst>
                                        <p:tav tm="0">
                                          <p:val>
                                            <p:strVal val="#ppt_x"/>
                                          </p:val>
                                        </p:tav>
                                        <p:tav tm="100000">
                                          <p:val>
                                            <p:strVal val="#ppt_x"/>
                                          </p:val>
                                        </p:tav>
                                      </p:tavLst>
                                    </p:anim>
                                    <p:anim calcmode="lin" valueType="num">
                                      <p:cBhvr>
                                        <p:cTn id="81" dur="1000" fill="hold"/>
                                        <p:tgtEl>
                                          <p:spTgt spid="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fade">
                                      <p:cBhvr>
                                        <p:cTn id="84" dur="1000"/>
                                        <p:tgtEl>
                                          <p:spTgt spid="11"/>
                                        </p:tgtEl>
                                      </p:cBhvr>
                                    </p:animEffect>
                                    <p:anim calcmode="lin" valueType="num">
                                      <p:cBhvr>
                                        <p:cTn id="85" dur="1000" fill="hold"/>
                                        <p:tgtEl>
                                          <p:spTgt spid="11"/>
                                        </p:tgtEl>
                                        <p:attrNameLst>
                                          <p:attrName>ppt_x</p:attrName>
                                        </p:attrNameLst>
                                      </p:cBhvr>
                                      <p:tavLst>
                                        <p:tav tm="0">
                                          <p:val>
                                            <p:strVal val="#ppt_x"/>
                                          </p:val>
                                        </p:tav>
                                        <p:tav tm="100000">
                                          <p:val>
                                            <p:strVal val="#ppt_x"/>
                                          </p:val>
                                        </p:tav>
                                      </p:tavLst>
                                    </p:anim>
                                    <p:anim calcmode="lin" valueType="num">
                                      <p:cBhvr>
                                        <p:cTn id="86" dur="1000" fill="hold"/>
                                        <p:tgtEl>
                                          <p:spTgt spid="1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1000"/>
                                        <p:tgtEl>
                                          <p:spTgt spid="10"/>
                                        </p:tgtEl>
                                      </p:cBhvr>
                                    </p:animEffect>
                                    <p:anim calcmode="lin" valueType="num">
                                      <p:cBhvr>
                                        <p:cTn id="90" dur="1000" fill="hold"/>
                                        <p:tgtEl>
                                          <p:spTgt spid="10"/>
                                        </p:tgtEl>
                                        <p:attrNameLst>
                                          <p:attrName>ppt_x</p:attrName>
                                        </p:attrNameLst>
                                      </p:cBhvr>
                                      <p:tavLst>
                                        <p:tav tm="0">
                                          <p:val>
                                            <p:strVal val="#ppt_x"/>
                                          </p:val>
                                        </p:tav>
                                        <p:tav tm="100000">
                                          <p:val>
                                            <p:strVal val="#ppt_x"/>
                                          </p:val>
                                        </p:tav>
                                      </p:tavLst>
                                    </p:anim>
                                    <p:anim calcmode="lin" valueType="num">
                                      <p:cBhvr>
                                        <p:cTn id="9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11</a:t>
            </a:fld>
            <a:endParaRPr lang="es-ES"/>
          </a:p>
        </p:txBody>
      </p:sp>
      <p:pic>
        <p:nvPicPr>
          <p:cNvPr id="5" name="Image 4"/>
          <p:cNvPicPr>
            <a:picLocks noChangeAspect="1"/>
          </p:cNvPicPr>
          <p:nvPr>
            <p:custDataLst>
              <p:tags r:id="rId2"/>
            </p:custDataLst>
          </p:nvPr>
        </p:nvPicPr>
        <p:blipFill>
          <a:blip r:embed="rId10">
            <a:extLst>
              <a:ext uri="{BEBA8EAE-BF5A-486C-A8C5-ECC9F3942E4B}">
                <a14:imgProps xmlns:a14="http://schemas.microsoft.com/office/drawing/2010/main">
                  <a14:imgLayer r:embed="rId11">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1052736"/>
            <a:ext cx="4133850" cy="3520440"/>
          </a:xfrm>
          <a:prstGeom prst="rect">
            <a:avLst/>
          </a:prstGeom>
          <a:ln>
            <a:noFill/>
          </a:ln>
          <a:effectLst>
            <a:outerShdw blurRad="292100" dist="139700" dir="2700000" algn="tl" rotWithShape="0">
              <a:srgbClr val="333333">
                <a:alpha val="65000"/>
              </a:srgbClr>
            </a:outerShdw>
          </a:effectLst>
        </p:spPr>
      </p:pic>
      <p:pic>
        <p:nvPicPr>
          <p:cNvPr id="6" name="Picture 2"/>
          <p:cNvPicPr>
            <a:picLocks noChangeAspect="1" noChangeArrowheads="1"/>
          </p:cNvPicPr>
          <p:nvPr>
            <p:custDataLst>
              <p:tags r:id="rId3"/>
            </p:custDataLst>
          </p:nvPr>
        </p:nvPicPr>
        <p:blipFill>
          <a:blip r:embed="rId12">
            <a:extLst>
              <a:ext uri="{BEBA8EAE-BF5A-486C-A8C5-ECC9F3942E4B}">
                <a14:imgProps xmlns:a14="http://schemas.microsoft.com/office/drawing/2010/main">
                  <a14:imgLayer r:embed="rId13">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210050" y="2542504"/>
            <a:ext cx="4933950" cy="38871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a:spLocks noGrp="1"/>
          </p:cNvSpPr>
          <p:nvPr>
            <p:ph type="title"/>
            <p:custDataLst>
              <p:tags r:id="rId4"/>
            </p:custDataLst>
          </p:nvPr>
        </p:nvSpPr>
        <p:spPr>
          <a:xfrm>
            <a:off x="611560" y="548680"/>
            <a:ext cx="8229600" cy="576064"/>
          </a:xfrm>
        </p:spPr>
        <p:txBody>
          <a:bodyPr>
            <a:normAutofit fontScale="90000"/>
          </a:bodyPr>
          <a:lstStyle/>
          <a:p>
            <a:r>
              <a:rPr lang="fr-FR" sz="3600" dirty="0" smtClean="0"/>
              <a:t/>
            </a:r>
            <a:br>
              <a:rPr lang="fr-FR" sz="3600" dirty="0" smtClean="0"/>
            </a:br>
            <a:r>
              <a:rPr lang="fr-FR" sz="3600" dirty="0" smtClean="0"/>
              <a:t>Où </a:t>
            </a:r>
            <a:r>
              <a:rPr lang="fr-FR" sz="3600" dirty="0"/>
              <a:t>en est la Dynamique des Systèmes en 2015 ?</a:t>
            </a:r>
            <a:r>
              <a:rPr lang="fr-FR" dirty="0"/>
              <a:t/>
            </a:r>
            <a:br>
              <a:rPr lang="fr-FR" dirty="0"/>
            </a:br>
            <a:endParaRPr lang="fr-FR" dirty="0"/>
          </a:p>
        </p:txBody>
      </p:sp>
      <p:sp>
        <p:nvSpPr>
          <p:cNvPr id="8" name="ZoneTexte 7"/>
          <p:cNvSpPr txBox="1"/>
          <p:nvPr>
            <p:custDataLst>
              <p:tags r:id="rId5"/>
            </p:custDataLst>
          </p:nvPr>
        </p:nvSpPr>
        <p:spPr>
          <a:xfrm>
            <a:off x="4908175" y="1089718"/>
            <a:ext cx="3537699" cy="369332"/>
          </a:xfrm>
          <a:prstGeom prst="rect">
            <a:avLst/>
          </a:prstGeom>
          <a:noFill/>
        </p:spPr>
        <p:txBody>
          <a:bodyPr wrap="none" rtlCol="0">
            <a:spAutoFit/>
          </a:bodyPr>
          <a:lstStyle/>
          <a:p>
            <a:pPr algn="ctr"/>
            <a:r>
              <a:rPr lang="fr-FR" b="1" dirty="0" smtClean="0"/>
              <a:t>Enseignement : </a:t>
            </a:r>
            <a:r>
              <a:rPr lang="fr-FR" dirty="0" smtClean="0"/>
              <a:t>Quelques exemples</a:t>
            </a:r>
            <a:endParaRPr lang="fr-FR" dirty="0"/>
          </a:p>
        </p:txBody>
      </p:sp>
      <p:pic>
        <p:nvPicPr>
          <p:cNvPr id="2050" name="Picture 2"/>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4810125" y="1508649"/>
            <a:ext cx="3733800" cy="314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p:custDataLst>
              <p:tags r:id="rId7"/>
            </p:custDataLst>
          </p:nvPr>
        </p:nvSpPr>
        <p:spPr>
          <a:xfrm>
            <a:off x="4458629" y="1893506"/>
            <a:ext cx="4436792" cy="338554"/>
          </a:xfrm>
          <a:prstGeom prst="rect">
            <a:avLst/>
          </a:prstGeom>
          <a:noFill/>
        </p:spPr>
        <p:txBody>
          <a:bodyPr wrap="none" rtlCol="0">
            <a:spAutoFit/>
          </a:bodyPr>
          <a:lstStyle/>
          <a:p>
            <a:r>
              <a:rPr lang="fr-FR" sz="1600" dirty="0" smtClean="0"/>
              <a:t>Universités de Lisbonne, Bergen, Palerme, </a:t>
            </a:r>
            <a:r>
              <a:rPr lang="fr-FR" sz="1600" dirty="0" err="1" smtClean="0"/>
              <a:t>Radbout</a:t>
            </a:r>
            <a:endParaRPr lang="fr-FR" sz="1600" dirty="0"/>
          </a:p>
        </p:txBody>
      </p:sp>
      <p:pic>
        <p:nvPicPr>
          <p:cNvPr id="1026" name="Picture 2"/>
          <p:cNvPicPr>
            <a:picLocks noChangeAspect="1" noChangeArrowheads="1"/>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26670" y="4604481"/>
            <a:ext cx="4107180" cy="2171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e la date 1"/>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185350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custDataLst>
              <p:tags r:id="rId1"/>
            </p:custDataLst>
          </p:nvPr>
        </p:nvSpPr>
        <p:spPr>
          <a:xfrm>
            <a:off x="7589520" y="5914727"/>
            <a:ext cx="502920" cy="301752"/>
          </a:xfrm>
        </p:spPr>
        <p:txBody>
          <a:bodyPr/>
          <a:lstStyle/>
          <a:p>
            <a:fld id="{C9F930D6-310B-4F4F-8CB8-6E7CDFDFA73E}" type="slidenum">
              <a:rPr lang="fr-FR" smtClean="0"/>
              <a:pPr/>
              <a:t>12</a:t>
            </a:fld>
            <a:endParaRPr lang="fr-FR"/>
          </a:p>
        </p:txBody>
      </p:sp>
      <p:sp>
        <p:nvSpPr>
          <p:cNvPr id="4" name="Espace réservé du contenu 3"/>
          <p:cNvSpPr>
            <a:spLocks noGrp="1"/>
          </p:cNvSpPr>
          <p:nvPr>
            <p:ph sz="quarter" idx="1"/>
            <p:custDataLst>
              <p:tags r:id="rId2"/>
            </p:custDataLst>
          </p:nvPr>
        </p:nvSpPr>
        <p:spPr>
          <a:xfrm>
            <a:off x="0" y="1196752"/>
            <a:ext cx="9036496" cy="5472607"/>
          </a:xfrm>
        </p:spPr>
        <p:txBody>
          <a:bodyPr>
            <a:normAutofit fontScale="92500" lnSpcReduction="10000"/>
          </a:bodyPr>
          <a:lstStyle/>
          <a:p>
            <a:pPr marL="64008" indent="0" algn="ctr">
              <a:buNone/>
            </a:pPr>
            <a:r>
              <a:rPr lang="fr-FR" sz="2600" dirty="0" smtClean="0"/>
              <a:t>Quelques outils de modélisation et de simulation </a:t>
            </a:r>
          </a:p>
          <a:p>
            <a:pPr marL="64008" indent="0">
              <a:buNone/>
            </a:pPr>
            <a:endParaRPr lang="fr-FR" sz="2100" dirty="0" smtClean="0"/>
          </a:p>
          <a:p>
            <a:pPr marL="64008" indent="0">
              <a:buNone/>
            </a:pPr>
            <a:r>
              <a:rPr lang="fr-FR" sz="2100" dirty="0" smtClean="0"/>
              <a:t>				</a:t>
            </a:r>
            <a:r>
              <a:rPr lang="fr-FR" sz="2100" dirty="0" smtClean="0">
                <a:hlinkClick r:id="rId11"/>
              </a:rPr>
              <a:t>http</a:t>
            </a:r>
            <a:r>
              <a:rPr lang="fr-FR" sz="2100" dirty="0">
                <a:hlinkClick r:id="rId11"/>
              </a:rPr>
              <a:t>://www.berkeleymadonna.com</a:t>
            </a:r>
            <a:r>
              <a:rPr lang="fr-FR" sz="2100" dirty="0" smtClean="0">
                <a:hlinkClick r:id="rId11"/>
              </a:rPr>
              <a:t>/</a:t>
            </a:r>
            <a:r>
              <a:rPr lang="fr-FR" sz="2100" dirty="0" smtClean="0"/>
              <a:t> </a:t>
            </a:r>
            <a:r>
              <a:rPr lang="fr-FR" sz="1600" dirty="0" smtClean="0"/>
              <a:t>(Windows 7 /				8.1; Mac OS</a:t>
            </a:r>
            <a:endParaRPr lang="fr-FR" sz="2100" dirty="0" smtClean="0"/>
          </a:p>
          <a:p>
            <a:pPr marL="64008" indent="0">
              <a:buNone/>
            </a:pPr>
            <a:r>
              <a:rPr lang="fr-FR" sz="2100" dirty="0" smtClean="0"/>
              <a:t>				</a:t>
            </a:r>
          </a:p>
          <a:p>
            <a:pPr marL="64008" indent="0">
              <a:buNone/>
            </a:pPr>
            <a:r>
              <a:rPr lang="fr-FR" sz="2100" dirty="0"/>
              <a:t>	</a:t>
            </a:r>
            <a:r>
              <a:rPr lang="fr-FR" sz="2100" dirty="0" smtClean="0"/>
              <a:t>			</a:t>
            </a:r>
            <a:r>
              <a:rPr lang="fr-FR" sz="2100" dirty="0" smtClean="0">
                <a:hlinkClick r:id="rId12"/>
              </a:rPr>
              <a:t>http</a:t>
            </a:r>
            <a:r>
              <a:rPr lang="fr-FR" sz="2100" dirty="0">
                <a:hlinkClick r:id="rId12"/>
              </a:rPr>
              <a:t>://vensim.com</a:t>
            </a:r>
            <a:r>
              <a:rPr lang="fr-FR" sz="2100" dirty="0" smtClean="0">
                <a:hlinkClick r:id="rId12"/>
              </a:rPr>
              <a:t>/</a:t>
            </a:r>
            <a:r>
              <a:rPr lang="fr-FR" sz="2100" dirty="0" smtClean="0"/>
              <a:t> </a:t>
            </a:r>
            <a:r>
              <a:rPr lang="fr-FR" sz="1600" dirty="0" smtClean="0"/>
              <a:t> (</a:t>
            </a:r>
            <a:r>
              <a:rPr lang="fr-FR" sz="1600" dirty="0"/>
              <a:t>W</a:t>
            </a:r>
            <a:r>
              <a:rPr lang="fr-FR" sz="1600" dirty="0" smtClean="0"/>
              <a:t>indows 7 / 8.1). </a:t>
            </a:r>
            <a:r>
              <a:rPr lang="fr-FR" sz="1600" dirty="0" err="1" smtClean="0"/>
              <a:t>Venple</a:t>
            </a:r>
            <a:r>
              <a:rPr lang="fr-FR" sz="1600" dirty="0" smtClean="0"/>
              <a:t> (free)</a:t>
            </a:r>
            <a:endParaRPr lang="fr-FR" sz="2100" dirty="0" smtClean="0"/>
          </a:p>
          <a:p>
            <a:pPr marL="64008" indent="0">
              <a:buNone/>
            </a:pPr>
            <a:endParaRPr lang="fr-FR" sz="2100" dirty="0" smtClean="0"/>
          </a:p>
          <a:p>
            <a:pPr marL="64008" indent="0">
              <a:buNone/>
            </a:pPr>
            <a:r>
              <a:rPr lang="fr-FR" sz="2100" dirty="0"/>
              <a:t>				</a:t>
            </a:r>
            <a:r>
              <a:rPr lang="fr-FR" sz="2100" dirty="0">
                <a:hlinkClick r:id="rId13"/>
              </a:rPr>
              <a:t>http://www.iseesystems.com</a:t>
            </a:r>
            <a:r>
              <a:rPr lang="fr-FR" sz="2100" dirty="0" smtClean="0">
                <a:hlinkClick r:id="rId13"/>
              </a:rPr>
              <a:t>/</a:t>
            </a:r>
            <a:r>
              <a:rPr lang="fr-FR" sz="2100" dirty="0" smtClean="0"/>
              <a:t> </a:t>
            </a:r>
            <a:r>
              <a:rPr lang="fr-FR" sz="1600" dirty="0" smtClean="0"/>
              <a:t>(Windows 7 / 8.1; 					Mac OS; IOS 8 (IPad, IPhone)</a:t>
            </a:r>
            <a:endParaRPr lang="fr-FR" sz="2100" dirty="0" smtClean="0"/>
          </a:p>
          <a:p>
            <a:pPr marL="64008" indent="0">
              <a:buNone/>
            </a:pPr>
            <a:endParaRPr lang="fr-FR" sz="2100" dirty="0" smtClean="0"/>
          </a:p>
          <a:p>
            <a:pPr marL="64008" indent="0">
              <a:buNone/>
            </a:pPr>
            <a:r>
              <a:rPr lang="fr-FR" sz="2100" dirty="0" smtClean="0"/>
              <a:t>				 </a:t>
            </a:r>
            <a:r>
              <a:rPr lang="fr-FR" sz="2100" dirty="0" smtClean="0">
                <a:hlinkClick r:id="rId14"/>
              </a:rPr>
              <a:t>http://www.powersim.com/ </a:t>
            </a:r>
            <a:r>
              <a:rPr lang="fr-FR" sz="1600" dirty="0" smtClean="0"/>
              <a:t>(Windows 7 / 8.1). Lien SAP</a:t>
            </a:r>
            <a:r>
              <a:rPr lang="fr-FR" sz="1600" dirty="0" smtClean="0">
                <a:hlinkClick r:id="rId14"/>
              </a:rPr>
              <a:t> </a:t>
            </a:r>
            <a:endParaRPr lang="fr-FR" sz="2100" dirty="0" smtClean="0">
              <a:hlinkClick r:id="rId14"/>
            </a:endParaRPr>
          </a:p>
          <a:p>
            <a:pPr marL="64008" indent="0">
              <a:buNone/>
            </a:pPr>
            <a:endParaRPr lang="fr-FR" sz="2100" dirty="0">
              <a:hlinkClick r:id="rId14"/>
            </a:endParaRPr>
          </a:p>
          <a:p>
            <a:pPr marL="64008" indent="0">
              <a:buNone/>
            </a:pPr>
            <a:r>
              <a:rPr lang="fr-FR" sz="2100" dirty="0" smtClean="0"/>
              <a:t>                       			</a:t>
            </a:r>
            <a:r>
              <a:rPr lang="fr-FR" sz="2100" dirty="0" smtClean="0">
                <a:hlinkClick r:id="rId15"/>
              </a:rPr>
              <a:t>http://</a:t>
            </a:r>
            <a:r>
              <a:rPr lang="fr-FR" sz="2100" dirty="0">
                <a:hlinkClick r:id="rId15"/>
              </a:rPr>
              <a:t>www.anylogic.com</a:t>
            </a:r>
            <a:r>
              <a:rPr lang="fr-FR" sz="2100" dirty="0" smtClean="0">
                <a:hlinkClick r:id="rId15"/>
              </a:rPr>
              <a:t>/</a:t>
            </a:r>
            <a:r>
              <a:rPr lang="fr-FR" sz="2100" dirty="0" smtClean="0"/>
              <a:t>  </a:t>
            </a:r>
            <a:r>
              <a:rPr lang="fr-FR" sz="1700" dirty="0" smtClean="0"/>
              <a:t>(Windows 7 / 8.1; Mac OS; 				Linux). Génération source Java. « </a:t>
            </a:r>
            <a:r>
              <a:rPr lang="fr-FR" sz="1800" dirty="0" smtClean="0"/>
              <a:t>Free </a:t>
            </a:r>
            <a:r>
              <a:rPr lang="fr-FR" sz="1800" dirty="0"/>
              <a:t>Personal Learning </a:t>
            </a:r>
            <a:r>
              <a:rPr lang="fr-FR" sz="1800" dirty="0" smtClean="0"/>
              <a:t>				Edition »</a:t>
            </a:r>
            <a:endParaRPr lang="fr-FR" sz="1700" dirty="0"/>
          </a:p>
          <a:p>
            <a:pPr marL="64008" indent="0">
              <a:buNone/>
            </a:pPr>
            <a:r>
              <a:rPr lang="fr-FR" sz="2100" dirty="0" smtClean="0"/>
              <a:t>                                            		</a:t>
            </a:r>
            <a:r>
              <a:rPr lang="fr-FR" sz="2100" dirty="0" smtClean="0">
                <a:hlinkClick r:id="rId14"/>
              </a:rPr>
              <a:t>https</a:t>
            </a:r>
            <a:r>
              <a:rPr lang="fr-FR" sz="2100" dirty="0">
                <a:hlinkClick r:id="rId14"/>
              </a:rPr>
              <a:t>://ccl.northwestern.edu/netlogo</a:t>
            </a:r>
            <a:r>
              <a:rPr lang="fr-FR" sz="2100" dirty="0" smtClean="0">
                <a:hlinkClick r:id="rId14"/>
              </a:rPr>
              <a:t>/ </a:t>
            </a:r>
            <a:r>
              <a:rPr lang="fr-FR" sz="2100" dirty="0" smtClean="0"/>
              <a:t>					</a:t>
            </a:r>
            <a:r>
              <a:rPr lang="fr-FR" sz="1700" dirty="0" smtClean="0"/>
              <a:t>(Windows7 / 8.1, Mac OS. « Free</a:t>
            </a:r>
            <a:r>
              <a:rPr lang="fr-FR" sz="1700" dirty="0" smtClean="0">
                <a:hlinkClick r:id="rId14"/>
              </a:rPr>
              <a:t> </a:t>
            </a:r>
            <a:r>
              <a:rPr lang="fr-FR" sz="1700" dirty="0" smtClean="0"/>
              <a:t>». Java</a:t>
            </a:r>
            <a:endParaRPr lang="fr-FR" sz="1700" dirty="0" smtClean="0">
              <a:hlinkClick r:id="rId14"/>
            </a:endParaRPr>
          </a:p>
          <a:p>
            <a:pPr marL="64008" indent="0">
              <a:buNone/>
            </a:pPr>
            <a:endParaRPr lang="fr-FR" sz="2000" dirty="0" smtClean="0"/>
          </a:p>
          <a:p>
            <a:pPr marL="64008" indent="0">
              <a:buNone/>
            </a:pPr>
            <a:endParaRPr lang="fr-FR" sz="2000" dirty="0" smtClean="0"/>
          </a:p>
          <a:p>
            <a:pPr marL="64008" indent="0">
              <a:buNone/>
            </a:pPr>
            <a:endParaRPr lang="fr-FR" sz="2000" dirty="0"/>
          </a:p>
        </p:txBody>
      </p:sp>
      <p:pic>
        <p:nvPicPr>
          <p:cNvPr id="3074" name="Picture 2"/>
          <p:cNvPicPr>
            <a:picLocks noChangeAspect="1" noChangeArrowheads="1"/>
          </p:cNvPicPr>
          <p:nvPr>
            <p:custDataLst>
              <p:tags r:id="rId3"/>
            </p:custDataLst>
          </p:nvPr>
        </p:nvPicPr>
        <p:blipFill>
          <a:blip r:embed="rId16">
            <a:extLst>
              <a:ext uri="{28A0092B-C50C-407E-A947-70E740481C1C}">
                <a14:useLocalDpi xmlns:a14="http://schemas.microsoft.com/office/drawing/2010/main" val="0"/>
              </a:ext>
            </a:extLst>
          </a:blip>
          <a:srcRect/>
          <a:stretch>
            <a:fillRect/>
          </a:stretch>
        </p:blipFill>
        <p:spPr bwMode="auto">
          <a:xfrm>
            <a:off x="922134" y="5013176"/>
            <a:ext cx="2436019" cy="585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custDataLst>
              <p:tags r:id="rId4"/>
            </p:custDataLst>
          </p:nvPr>
        </p:nvPicPr>
        <p:blipFill>
          <a:blip r:embed="rId17">
            <a:extLst>
              <a:ext uri="{28A0092B-C50C-407E-A947-70E740481C1C}">
                <a14:useLocalDpi xmlns:a14="http://schemas.microsoft.com/office/drawing/2010/main" val="0"/>
              </a:ext>
            </a:extLst>
          </a:blip>
          <a:srcRect/>
          <a:stretch>
            <a:fillRect/>
          </a:stretch>
        </p:blipFill>
        <p:spPr bwMode="auto">
          <a:xfrm>
            <a:off x="395907" y="1918496"/>
            <a:ext cx="2914650" cy="381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custDataLst>
              <p:tags r:id="rId5"/>
            </p:custDataLst>
          </p:nvPr>
        </p:nvPicPr>
        <p:blipFill>
          <a:blip r:embed="rId18">
            <a:extLst>
              <a:ext uri="{28A0092B-C50C-407E-A947-70E740481C1C}">
                <a14:useLocalDpi xmlns:a14="http://schemas.microsoft.com/office/drawing/2010/main" val="0"/>
              </a:ext>
            </a:extLst>
          </a:blip>
          <a:srcRect/>
          <a:stretch>
            <a:fillRect/>
          </a:stretch>
        </p:blipFill>
        <p:spPr bwMode="auto">
          <a:xfrm>
            <a:off x="1610344" y="2380865"/>
            <a:ext cx="1700213" cy="8258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custDataLst>
              <p:tags r:id="rId6"/>
            </p:custDataLst>
          </p:nvPr>
        </p:nvPicPr>
        <p:blipFill>
          <a:blip r:embed="rId19">
            <a:extLst>
              <a:ext uri="{28A0092B-C50C-407E-A947-70E740481C1C}">
                <a14:useLocalDpi xmlns:a14="http://schemas.microsoft.com/office/drawing/2010/main" val="0"/>
              </a:ext>
            </a:extLst>
          </a:blip>
          <a:srcRect/>
          <a:stretch>
            <a:fillRect/>
          </a:stretch>
        </p:blipFill>
        <p:spPr bwMode="auto">
          <a:xfrm>
            <a:off x="1597921" y="3356992"/>
            <a:ext cx="1708309" cy="5667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custDataLst>
              <p:tags r:id="rId7"/>
            </p:custDataLst>
          </p:nvPr>
        </p:nvPicPr>
        <p:blipFill>
          <a:blip r:embed="rId20">
            <a:extLst>
              <a:ext uri="{28A0092B-C50C-407E-A947-70E740481C1C}">
                <a14:useLocalDpi xmlns:a14="http://schemas.microsoft.com/office/drawing/2010/main" val="0"/>
              </a:ext>
            </a:extLst>
          </a:blip>
          <a:srcRect/>
          <a:stretch>
            <a:fillRect/>
          </a:stretch>
        </p:blipFill>
        <p:spPr bwMode="auto">
          <a:xfrm>
            <a:off x="1492670" y="4077072"/>
            <a:ext cx="1813560" cy="7448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re 1"/>
          <p:cNvSpPr>
            <a:spLocks noGrp="1"/>
          </p:cNvSpPr>
          <p:nvPr>
            <p:ph type="title"/>
            <p:custDataLst>
              <p:tags r:id="rId8"/>
            </p:custDataLst>
          </p:nvPr>
        </p:nvSpPr>
        <p:spPr>
          <a:xfrm>
            <a:off x="914400" y="548680"/>
            <a:ext cx="8229600" cy="576064"/>
          </a:xfrm>
        </p:spPr>
        <p:txBody>
          <a:bodyPr>
            <a:normAutofit fontScale="90000"/>
          </a:bodyPr>
          <a:lstStyle/>
          <a:p>
            <a:r>
              <a:rPr lang="fr-FR" sz="3600" dirty="0" smtClean="0"/>
              <a:t/>
            </a:r>
            <a:br>
              <a:rPr lang="fr-FR" sz="3600" dirty="0" smtClean="0"/>
            </a:br>
            <a:r>
              <a:rPr lang="fr-FR" sz="3600" dirty="0" smtClean="0"/>
              <a:t>Où </a:t>
            </a:r>
            <a:r>
              <a:rPr lang="fr-FR" sz="3600" dirty="0"/>
              <a:t>en est la Dynamique des Systèmes en 2015 </a:t>
            </a:r>
            <a:r>
              <a:rPr lang="fr-FR" sz="3600" dirty="0" smtClean="0"/>
              <a:t>?</a:t>
            </a:r>
            <a:r>
              <a:rPr lang="fr-FR" dirty="0" smtClean="0"/>
              <a:t/>
            </a:r>
            <a:br>
              <a:rPr lang="fr-FR" dirty="0" smtClean="0"/>
            </a:br>
            <a:endParaRPr lang="fr-FR" dirty="0"/>
          </a:p>
        </p:txBody>
      </p:sp>
      <p:pic>
        <p:nvPicPr>
          <p:cNvPr id="1026" name="Picture 2"/>
          <p:cNvPicPr>
            <a:picLocks noChangeAspect="1" noChangeArrowheads="1"/>
          </p:cNvPicPr>
          <p:nvPr>
            <p:custDataLst>
              <p:tags r:id="rId9"/>
            </p:custDataLst>
          </p:nvPr>
        </p:nvPicPr>
        <p:blipFill>
          <a:blip r:embed="rId21">
            <a:extLst>
              <a:ext uri="{28A0092B-C50C-407E-A947-70E740481C1C}">
                <a14:useLocalDpi xmlns:a14="http://schemas.microsoft.com/office/drawing/2010/main" val="0"/>
              </a:ext>
            </a:extLst>
          </a:blip>
          <a:srcRect/>
          <a:stretch>
            <a:fillRect/>
          </a:stretch>
        </p:blipFill>
        <p:spPr bwMode="auto">
          <a:xfrm>
            <a:off x="1907972" y="5750164"/>
            <a:ext cx="1450181"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8844" y="6007339"/>
            <a:ext cx="1687065" cy="523220"/>
          </a:xfrm>
          <a:prstGeom prst="rect">
            <a:avLst/>
          </a:prstGeom>
          <a:noFill/>
        </p:spPr>
        <p:txBody>
          <a:bodyPr wrap="none" rtlCol="0">
            <a:spAutoFit/>
          </a:bodyPr>
          <a:lstStyle/>
          <a:p>
            <a:r>
              <a:rPr lang="fr-FR" sz="1400" dirty="0" smtClean="0">
                <a:solidFill>
                  <a:schemeClr val="bg1"/>
                </a:solidFill>
              </a:rPr>
              <a:t>Aussi Multi-Agents</a:t>
            </a:r>
          </a:p>
          <a:p>
            <a:r>
              <a:rPr lang="fr-FR" sz="1400" dirty="0">
                <a:solidFill>
                  <a:schemeClr val="bg1"/>
                </a:solidFill>
              </a:rPr>
              <a:t>é</a:t>
            </a:r>
            <a:r>
              <a:rPr lang="fr-FR" sz="1400" dirty="0" smtClean="0">
                <a:solidFill>
                  <a:schemeClr val="bg1"/>
                </a:solidFill>
              </a:rPr>
              <a:t>vénements discrets</a:t>
            </a:r>
            <a:endParaRPr lang="fr-FR" sz="1400" dirty="0">
              <a:solidFill>
                <a:schemeClr val="bg1"/>
              </a:solidFill>
            </a:endParaRPr>
          </a:p>
        </p:txBody>
      </p:sp>
      <p:cxnSp>
        <p:nvCxnSpPr>
          <p:cNvPr id="8" name="Connecteur droit avec flèche 7"/>
          <p:cNvCxnSpPr/>
          <p:nvPr/>
        </p:nvCxnSpPr>
        <p:spPr>
          <a:xfrm flipV="1">
            <a:off x="755576" y="5598965"/>
            <a:ext cx="576064" cy="408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V="1">
            <a:off x="1492670" y="6007341"/>
            <a:ext cx="360562" cy="261608"/>
          </a:xfrm>
          <a:prstGeom prst="straightConnector1">
            <a:avLst/>
          </a:prstGeom>
          <a:ln>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4064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1000"/>
                                        <p:tgtEl>
                                          <p:spTgt spid="3075"/>
                                        </p:tgtEl>
                                      </p:cBhvr>
                                    </p:animEffect>
                                    <p:anim calcmode="lin" valueType="num">
                                      <p:cBhvr>
                                        <p:cTn id="8" dur="1000" fill="hold"/>
                                        <p:tgtEl>
                                          <p:spTgt spid="3075"/>
                                        </p:tgtEl>
                                        <p:attrNameLst>
                                          <p:attrName>ppt_x</p:attrName>
                                        </p:attrNameLst>
                                      </p:cBhvr>
                                      <p:tavLst>
                                        <p:tav tm="0">
                                          <p:val>
                                            <p:strVal val="#ppt_x"/>
                                          </p:val>
                                        </p:tav>
                                        <p:tav tm="100000">
                                          <p:val>
                                            <p:strVal val="#ppt_x"/>
                                          </p:val>
                                        </p:tav>
                                      </p:tavLst>
                                    </p:anim>
                                    <p:anim calcmode="lin" valueType="num">
                                      <p:cBhvr>
                                        <p:cTn id="9" dur="1000" fill="hold"/>
                                        <p:tgtEl>
                                          <p:spTgt spid="307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7"/>
                                        </p:tgtEl>
                                        <p:attrNameLst>
                                          <p:attrName>style.visibility</p:attrName>
                                        </p:attrNameLst>
                                      </p:cBhvr>
                                      <p:to>
                                        <p:strVal val="visible"/>
                                      </p:to>
                                    </p:set>
                                    <p:animEffect transition="in" filter="fade">
                                      <p:cBhvr>
                                        <p:cTn id="17" dur="1000"/>
                                        <p:tgtEl>
                                          <p:spTgt spid="3077"/>
                                        </p:tgtEl>
                                      </p:cBhvr>
                                    </p:animEffect>
                                    <p:anim calcmode="lin" valueType="num">
                                      <p:cBhvr>
                                        <p:cTn id="18" dur="1000" fill="hold"/>
                                        <p:tgtEl>
                                          <p:spTgt spid="3077"/>
                                        </p:tgtEl>
                                        <p:attrNameLst>
                                          <p:attrName>ppt_x</p:attrName>
                                        </p:attrNameLst>
                                      </p:cBhvr>
                                      <p:tavLst>
                                        <p:tav tm="0">
                                          <p:val>
                                            <p:strVal val="#ppt_x"/>
                                          </p:val>
                                        </p:tav>
                                        <p:tav tm="100000">
                                          <p:val>
                                            <p:strVal val="#ppt_x"/>
                                          </p:val>
                                        </p:tav>
                                      </p:tavLst>
                                    </p:anim>
                                    <p:anim calcmode="lin" valueType="num">
                                      <p:cBhvr>
                                        <p:cTn id="19" dur="1000" fill="hold"/>
                                        <p:tgtEl>
                                          <p:spTgt spid="307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1000"/>
                                        <p:tgtEl>
                                          <p:spTgt spid="3078"/>
                                        </p:tgtEl>
                                      </p:cBhvr>
                                    </p:animEffect>
                                    <p:anim calcmode="lin" valueType="num">
                                      <p:cBhvr>
                                        <p:cTn id="23" dur="1000" fill="hold"/>
                                        <p:tgtEl>
                                          <p:spTgt spid="3078"/>
                                        </p:tgtEl>
                                        <p:attrNameLst>
                                          <p:attrName>ppt_x</p:attrName>
                                        </p:attrNameLst>
                                      </p:cBhvr>
                                      <p:tavLst>
                                        <p:tav tm="0">
                                          <p:val>
                                            <p:strVal val="#ppt_x"/>
                                          </p:val>
                                        </p:tav>
                                        <p:tav tm="100000">
                                          <p:val>
                                            <p:strVal val="#ppt_x"/>
                                          </p:val>
                                        </p:tav>
                                      </p:tavLst>
                                    </p:anim>
                                    <p:anim calcmode="lin" valueType="num">
                                      <p:cBhvr>
                                        <p:cTn id="24" dur="1000" fill="hold"/>
                                        <p:tgtEl>
                                          <p:spTgt spid="307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1000"/>
                                        <p:tgtEl>
                                          <p:spTgt spid="3074"/>
                                        </p:tgtEl>
                                      </p:cBhvr>
                                    </p:animEffect>
                                    <p:anim calcmode="lin" valueType="num">
                                      <p:cBhvr>
                                        <p:cTn id="28" dur="1000" fill="hold"/>
                                        <p:tgtEl>
                                          <p:spTgt spid="3074"/>
                                        </p:tgtEl>
                                        <p:attrNameLst>
                                          <p:attrName>ppt_x</p:attrName>
                                        </p:attrNameLst>
                                      </p:cBhvr>
                                      <p:tavLst>
                                        <p:tav tm="0">
                                          <p:val>
                                            <p:strVal val="#ppt_x"/>
                                          </p:val>
                                        </p:tav>
                                        <p:tav tm="100000">
                                          <p:val>
                                            <p:strVal val="#ppt_x"/>
                                          </p:val>
                                        </p:tav>
                                      </p:tavLst>
                                    </p:anim>
                                    <p:anim calcmode="lin" valueType="num">
                                      <p:cBhvr>
                                        <p:cTn id="29" dur="1000" fill="hold"/>
                                        <p:tgtEl>
                                          <p:spTgt spid="307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fade">
                                      <p:cBhvr>
                                        <p:cTn id="32" dur="1000"/>
                                        <p:tgtEl>
                                          <p:spTgt spid="1026"/>
                                        </p:tgtEl>
                                      </p:cBhvr>
                                    </p:animEffect>
                                    <p:anim calcmode="lin" valueType="num">
                                      <p:cBhvr>
                                        <p:cTn id="33" dur="1000" fill="hold"/>
                                        <p:tgtEl>
                                          <p:spTgt spid="1026"/>
                                        </p:tgtEl>
                                        <p:attrNameLst>
                                          <p:attrName>ppt_x</p:attrName>
                                        </p:attrNameLst>
                                      </p:cBhvr>
                                      <p:tavLst>
                                        <p:tav tm="0">
                                          <p:val>
                                            <p:strVal val="#ppt_x"/>
                                          </p:val>
                                        </p:tav>
                                        <p:tav tm="100000">
                                          <p:val>
                                            <p:strVal val="#ppt_x"/>
                                          </p:val>
                                        </p:tav>
                                      </p:tavLst>
                                    </p:anim>
                                    <p:anim calcmode="lin" valueType="num">
                                      <p:cBhvr>
                                        <p:cTn id="3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1000"/>
                                        <p:tgtEl>
                                          <p:spTgt spid="4">
                                            <p:txEl>
                                              <p:pRg st="0" end="0"/>
                                            </p:txEl>
                                          </p:spTgt>
                                        </p:tgtEl>
                                      </p:cBhvr>
                                    </p:animEffect>
                                    <p:anim calcmode="lin" valueType="num">
                                      <p:cBhvr>
                                        <p:cTn id="4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Effect transition="in" filter="fade">
                                      <p:cBhvr>
                                        <p:cTn id="54" dur="1000"/>
                                        <p:tgtEl>
                                          <p:spTgt spid="4">
                                            <p:txEl>
                                              <p:pRg st="2" end="2"/>
                                            </p:txEl>
                                          </p:spTgt>
                                        </p:tgtEl>
                                      </p:cBhvr>
                                    </p:animEffect>
                                    <p:anim calcmode="lin" valueType="num">
                                      <p:cBhvr>
                                        <p:cTn id="5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fade">
                                      <p:cBhvr>
                                        <p:cTn id="61" dur="1000"/>
                                        <p:tgtEl>
                                          <p:spTgt spid="4">
                                            <p:txEl>
                                              <p:pRg st="3" end="3"/>
                                            </p:txEl>
                                          </p:spTgt>
                                        </p:tgtEl>
                                      </p:cBhvr>
                                    </p:animEffect>
                                    <p:anim calcmode="lin" valueType="num">
                                      <p:cBhvr>
                                        <p:cTn id="6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
                                            <p:txEl>
                                              <p:pRg st="4" end="4"/>
                                            </p:txEl>
                                          </p:spTgt>
                                        </p:tgtEl>
                                        <p:attrNameLst>
                                          <p:attrName>style.visibility</p:attrName>
                                        </p:attrNameLst>
                                      </p:cBhvr>
                                      <p:to>
                                        <p:strVal val="visible"/>
                                      </p:to>
                                    </p:set>
                                    <p:animEffect transition="in" filter="fade">
                                      <p:cBhvr>
                                        <p:cTn id="68" dur="1000"/>
                                        <p:tgtEl>
                                          <p:spTgt spid="4">
                                            <p:txEl>
                                              <p:pRg st="4" end="4"/>
                                            </p:txEl>
                                          </p:spTgt>
                                        </p:tgtEl>
                                      </p:cBhvr>
                                    </p:animEffect>
                                    <p:anim calcmode="lin" valueType="num">
                                      <p:cBhvr>
                                        <p:cTn id="6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xEl>
                                              <p:pRg st="6" end="6"/>
                                            </p:txEl>
                                          </p:spTgt>
                                        </p:tgtEl>
                                        <p:attrNameLst>
                                          <p:attrName>style.visibility</p:attrName>
                                        </p:attrNameLst>
                                      </p:cBhvr>
                                      <p:to>
                                        <p:strVal val="visible"/>
                                      </p:to>
                                    </p:set>
                                    <p:animEffect transition="in" filter="fade">
                                      <p:cBhvr>
                                        <p:cTn id="75" dur="1000"/>
                                        <p:tgtEl>
                                          <p:spTgt spid="4">
                                            <p:txEl>
                                              <p:pRg st="6" end="6"/>
                                            </p:txEl>
                                          </p:spTgt>
                                        </p:tgtEl>
                                      </p:cBhvr>
                                    </p:animEffect>
                                    <p:anim calcmode="lin" valueType="num">
                                      <p:cBhvr>
                                        <p:cTn id="76"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4">
                                            <p:txEl>
                                              <p:pRg st="8" end="8"/>
                                            </p:txEl>
                                          </p:spTgt>
                                        </p:tgtEl>
                                        <p:attrNameLst>
                                          <p:attrName>style.visibility</p:attrName>
                                        </p:attrNameLst>
                                      </p:cBhvr>
                                      <p:to>
                                        <p:strVal val="visible"/>
                                      </p:to>
                                    </p:set>
                                    <p:animEffect transition="in" filter="fade">
                                      <p:cBhvr>
                                        <p:cTn id="82" dur="1000"/>
                                        <p:tgtEl>
                                          <p:spTgt spid="4">
                                            <p:txEl>
                                              <p:pRg st="8" end="8"/>
                                            </p:txEl>
                                          </p:spTgt>
                                        </p:tgtEl>
                                      </p:cBhvr>
                                    </p:animEffect>
                                    <p:anim calcmode="lin" valueType="num">
                                      <p:cBhvr>
                                        <p:cTn id="8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8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4">
                                            <p:txEl>
                                              <p:pRg st="10" end="10"/>
                                            </p:txEl>
                                          </p:spTgt>
                                        </p:tgtEl>
                                        <p:attrNameLst>
                                          <p:attrName>style.visibility</p:attrName>
                                        </p:attrNameLst>
                                      </p:cBhvr>
                                      <p:to>
                                        <p:strVal val="visible"/>
                                      </p:to>
                                    </p:set>
                                    <p:animEffect transition="in" filter="fade">
                                      <p:cBhvr>
                                        <p:cTn id="89" dur="1000"/>
                                        <p:tgtEl>
                                          <p:spTgt spid="4">
                                            <p:txEl>
                                              <p:pRg st="10" end="10"/>
                                            </p:txEl>
                                          </p:spTgt>
                                        </p:tgtEl>
                                      </p:cBhvr>
                                    </p:animEffect>
                                    <p:anim calcmode="lin" valueType="num">
                                      <p:cBhvr>
                                        <p:cTn id="90"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4">
                                            <p:txEl>
                                              <p:pRg st="11" end="11"/>
                                            </p:txEl>
                                          </p:spTgt>
                                        </p:tgtEl>
                                        <p:attrNameLst>
                                          <p:attrName>style.visibility</p:attrName>
                                        </p:attrNameLst>
                                      </p:cBhvr>
                                      <p:to>
                                        <p:strVal val="visible"/>
                                      </p:to>
                                    </p:set>
                                    <p:animEffect transition="in" filter="fade">
                                      <p:cBhvr>
                                        <p:cTn id="96" dur="1000"/>
                                        <p:tgtEl>
                                          <p:spTgt spid="4">
                                            <p:txEl>
                                              <p:pRg st="11" end="11"/>
                                            </p:txEl>
                                          </p:spTgt>
                                        </p:tgtEl>
                                      </p:cBhvr>
                                    </p:animEffect>
                                    <p:anim calcmode="lin" valueType="num">
                                      <p:cBhvr>
                                        <p:cTn id="97"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98" dur="10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3568" y="404664"/>
            <a:ext cx="8229600" cy="576064"/>
          </a:xfrm>
        </p:spPr>
        <p:txBody>
          <a:bodyPr>
            <a:normAutofit fontScale="90000"/>
          </a:bodyPr>
          <a:lstStyle/>
          <a:p>
            <a:r>
              <a:rPr lang="fr-FR" sz="3600" dirty="0" smtClean="0"/>
              <a:t/>
            </a:r>
            <a:br>
              <a:rPr lang="fr-FR" sz="3600" dirty="0" smtClean="0"/>
            </a:br>
            <a:r>
              <a:rPr lang="fr-FR" sz="3600" dirty="0" smtClean="0"/>
              <a:t>Où </a:t>
            </a:r>
            <a:r>
              <a:rPr lang="fr-FR" sz="3600" dirty="0"/>
              <a:t>en est la Dynamique des Systèmes en 2015 </a:t>
            </a:r>
            <a:r>
              <a:rPr lang="fr-FR" sz="3600" dirty="0" smtClean="0"/>
              <a:t>?</a:t>
            </a:r>
            <a:r>
              <a:rPr lang="fr-FR" dirty="0"/>
              <a:t/>
            </a:r>
            <a:br>
              <a:rPr lang="fr-FR" dirty="0"/>
            </a:br>
            <a:endParaRPr lang="fr-FR" dirty="0"/>
          </a:p>
        </p:txBody>
      </p:sp>
      <p:sp>
        <p:nvSpPr>
          <p:cNvPr id="3" name="Espace réservé du contenu 2"/>
          <p:cNvSpPr>
            <a:spLocks noGrp="1"/>
          </p:cNvSpPr>
          <p:nvPr>
            <p:ph idx="1"/>
            <p:custDataLst>
              <p:tags r:id="rId2"/>
            </p:custDataLst>
          </p:nvPr>
        </p:nvSpPr>
        <p:spPr>
          <a:xfrm>
            <a:off x="0" y="952363"/>
            <a:ext cx="9137108" cy="1113002"/>
          </a:xfrm>
        </p:spPr>
        <p:txBody>
          <a:bodyPr>
            <a:normAutofit/>
          </a:bodyPr>
          <a:lstStyle/>
          <a:p>
            <a:r>
              <a:rPr lang="fr-FR" sz="2000" dirty="0" smtClean="0"/>
              <a:t>Le constat : un passage à vide en France qui dure depuis plusieurs années alors qu’ailleurs ce n’est pas du tout le cas !</a:t>
            </a:r>
          </a:p>
          <a:p>
            <a:r>
              <a:rPr lang="fr-FR" sz="2000" dirty="0" smtClean="0"/>
              <a:t>Pourquoi ? : </a:t>
            </a:r>
            <a:r>
              <a:rPr lang="fr-FR" sz="2000" u="sng" dirty="0" smtClean="0"/>
              <a:t>une tentative d’explication</a:t>
            </a:r>
            <a:r>
              <a:rPr lang="fr-FR" sz="2000" dirty="0" smtClean="0"/>
              <a:t> par un diagramme causal de la « D.S » !</a:t>
            </a:r>
            <a:endParaRPr lang="fr-FR" sz="2000" dirty="0"/>
          </a:p>
        </p:txBody>
      </p:sp>
      <p:sp>
        <p:nvSpPr>
          <p:cNvPr id="4" name="Espace réservé du numéro de diapositive 3"/>
          <p:cNvSpPr>
            <a:spLocks noGrp="1"/>
          </p:cNvSpPr>
          <p:nvPr>
            <p:ph type="sldNum" sz="quarter" idx="12"/>
            <p:custDataLst>
              <p:tags r:id="rId3"/>
            </p:custDataLst>
          </p:nvPr>
        </p:nvSpPr>
        <p:spPr>
          <a:xfrm>
            <a:off x="7010400" y="6311917"/>
            <a:ext cx="2133600" cy="365125"/>
          </a:xfrm>
        </p:spPr>
        <p:txBody>
          <a:bodyPr/>
          <a:lstStyle/>
          <a:p>
            <a:fld id="{9902CD90-8233-450D-BBB0-42E0580E7DD4}" type="slidenum">
              <a:rPr lang="es-ES" smtClean="0"/>
              <a:t>13</a:t>
            </a:fld>
            <a:endParaRPr lang="es-ES"/>
          </a:p>
        </p:txBody>
      </p:sp>
      <p:sp>
        <p:nvSpPr>
          <p:cNvPr id="5" name="ZoneTexte 4"/>
          <p:cNvSpPr txBox="1"/>
          <p:nvPr>
            <p:custDataLst>
              <p:tags r:id="rId4"/>
            </p:custDataLst>
          </p:nvPr>
        </p:nvSpPr>
        <p:spPr>
          <a:xfrm>
            <a:off x="3070652" y="2785021"/>
            <a:ext cx="1224951" cy="738664"/>
          </a:xfrm>
          <a:prstGeom prst="rect">
            <a:avLst/>
          </a:prstGeom>
          <a:noFill/>
        </p:spPr>
        <p:txBody>
          <a:bodyPr wrap="none" rtlCol="0">
            <a:spAutoFit/>
          </a:bodyPr>
          <a:lstStyle/>
          <a:p>
            <a:r>
              <a:rPr lang="fr-FR" sz="1400" dirty="0" smtClean="0"/>
              <a:t>Enseignement</a:t>
            </a:r>
          </a:p>
          <a:p>
            <a:pPr algn="ctr"/>
            <a:r>
              <a:rPr lang="fr-FR" sz="1400" dirty="0" smtClean="0"/>
              <a:t>&amp; formation</a:t>
            </a:r>
            <a:endParaRPr lang="fr-FR" sz="1400" dirty="0"/>
          </a:p>
          <a:p>
            <a:pPr algn="ctr"/>
            <a:r>
              <a:rPr lang="fr-FR" sz="1400" dirty="0"/>
              <a:t>s</a:t>
            </a:r>
            <a:r>
              <a:rPr lang="fr-FR" sz="1400" dirty="0" smtClean="0"/>
              <a:t>ystémique</a:t>
            </a:r>
          </a:p>
        </p:txBody>
      </p:sp>
      <p:sp>
        <p:nvSpPr>
          <p:cNvPr id="6" name="ZoneTexte 5"/>
          <p:cNvSpPr txBox="1"/>
          <p:nvPr>
            <p:custDataLst>
              <p:tags r:id="rId5"/>
            </p:custDataLst>
          </p:nvPr>
        </p:nvSpPr>
        <p:spPr>
          <a:xfrm>
            <a:off x="4508358" y="3760087"/>
            <a:ext cx="988732" cy="307777"/>
          </a:xfrm>
          <a:prstGeom prst="rect">
            <a:avLst/>
          </a:prstGeom>
          <a:noFill/>
        </p:spPr>
        <p:txBody>
          <a:bodyPr wrap="none" rtlCol="0">
            <a:spAutoFit/>
          </a:bodyPr>
          <a:lstStyle/>
          <a:p>
            <a:r>
              <a:rPr lang="fr-FR" sz="1400" dirty="0" smtClean="0"/>
              <a:t>Doctorants</a:t>
            </a:r>
            <a:endParaRPr lang="fr-FR" sz="1400" dirty="0"/>
          </a:p>
        </p:txBody>
      </p:sp>
      <p:sp>
        <p:nvSpPr>
          <p:cNvPr id="8" name="ZoneTexte 7"/>
          <p:cNvSpPr txBox="1"/>
          <p:nvPr>
            <p:custDataLst>
              <p:tags r:id="rId6"/>
            </p:custDataLst>
          </p:nvPr>
        </p:nvSpPr>
        <p:spPr>
          <a:xfrm>
            <a:off x="5752956" y="5517514"/>
            <a:ext cx="1230017" cy="738664"/>
          </a:xfrm>
          <a:prstGeom prst="rect">
            <a:avLst/>
          </a:prstGeom>
          <a:noFill/>
        </p:spPr>
        <p:txBody>
          <a:bodyPr wrap="none" rtlCol="0">
            <a:spAutoFit/>
          </a:bodyPr>
          <a:lstStyle/>
          <a:p>
            <a:pPr algn="ctr"/>
            <a:r>
              <a:rPr lang="fr-FR" sz="1400" dirty="0" smtClean="0"/>
              <a:t>Intérêt des</a:t>
            </a:r>
          </a:p>
          <a:p>
            <a:pPr algn="ctr"/>
            <a:r>
              <a:rPr lang="fr-FR" sz="1400" dirty="0" smtClean="0"/>
              <a:t>Organisations</a:t>
            </a:r>
          </a:p>
          <a:p>
            <a:pPr algn="ctr"/>
            <a:r>
              <a:rPr lang="fr-FR" sz="1400" dirty="0"/>
              <a:t>p</a:t>
            </a:r>
            <a:r>
              <a:rPr lang="fr-FR" sz="1400" dirty="0" smtClean="0"/>
              <a:t>our la « D.S »</a:t>
            </a:r>
            <a:endParaRPr lang="fr-FR" sz="1400" dirty="0"/>
          </a:p>
        </p:txBody>
      </p:sp>
      <p:sp>
        <p:nvSpPr>
          <p:cNvPr id="10" name="ZoneTexte 9"/>
          <p:cNvSpPr txBox="1"/>
          <p:nvPr>
            <p:custDataLst>
              <p:tags r:id="rId7"/>
            </p:custDataLst>
          </p:nvPr>
        </p:nvSpPr>
        <p:spPr>
          <a:xfrm>
            <a:off x="3331596" y="4762295"/>
            <a:ext cx="819455" cy="523220"/>
          </a:xfrm>
          <a:prstGeom prst="rect">
            <a:avLst/>
          </a:prstGeom>
          <a:noFill/>
        </p:spPr>
        <p:txBody>
          <a:bodyPr wrap="none" rtlCol="0">
            <a:spAutoFit/>
          </a:bodyPr>
          <a:lstStyle/>
          <a:p>
            <a:pPr algn="ctr"/>
            <a:r>
              <a:rPr lang="fr-FR" sz="1400" dirty="0" smtClean="0"/>
              <a:t>Modèles</a:t>
            </a:r>
          </a:p>
          <a:p>
            <a:pPr algn="ctr"/>
            <a:r>
              <a:rPr lang="fr-FR" sz="1400" dirty="0"/>
              <a:t>e</a:t>
            </a:r>
            <a:r>
              <a:rPr lang="fr-FR" sz="1400" dirty="0" smtClean="0"/>
              <a:t>n DS</a:t>
            </a:r>
            <a:endParaRPr lang="fr-FR" sz="1400" dirty="0"/>
          </a:p>
        </p:txBody>
      </p:sp>
      <p:cxnSp>
        <p:nvCxnSpPr>
          <p:cNvPr id="12" name="Connecteur en arc 11"/>
          <p:cNvCxnSpPr/>
          <p:nvPr>
            <p:custDataLst>
              <p:tags r:id="rId8"/>
            </p:custDataLst>
          </p:nvPr>
        </p:nvCxnSpPr>
        <p:spPr>
          <a:xfrm>
            <a:off x="4223327" y="3131642"/>
            <a:ext cx="707121" cy="71345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ZoneTexte 12"/>
          <p:cNvSpPr txBox="1"/>
          <p:nvPr>
            <p:custDataLst>
              <p:tags r:id="rId9"/>
            </p:custDataLst>
          </p:nvPr>
        </p:nvSpPr>
        <p:spPr>
          <a:xfrm>
            <a:off x="5532366" y="4454518"/>
            <a:ext cx="1071191" cy="307777"/>
          </a:xfrm>
          <a:prstGeom prst="rect">
            <a:avLst/>
          </a:prstGeom>
          <a:noFill/>
        </p:spPr>
        <p:txBody>
          <a:bodyPr wrap="none" rtlCol="0">
            <a:spAutoFit/>
          </a:bodyPr>
          <a:lstStyle/>
          <a:p>
            <a:pPr algn="ctr"/>
            <a:r>
              <a:rPr lang="fr-FR" sz="1400" dirty="0" smtClean="0"/>
              <a:t>Publications</a:t>
            </a:r>
            <a:endParaRPr lang="fr-FR" sz="1400" dirty="0"/>
          </a:p>
        </p:txBody>
      </p:sp>
      <p:cxnSp>
        <p:nvCxnSpPr>
          <p:cNvPr id="17" name="Connecteur en arc 16"/>
          <p:cNvCxnSpPr>
            <a:stCxn id="6" idx="3"/>
            <a:endCxn id="13" idx="0"/>
          </p:cNvCxnSpPr>
          <p:nvPr>
            <p:custDataLst>
              <p:tags r:id="rId10"/>
            </p:custDataLst>
          </p:nvPr>
        </p:nvCxnSpPr>
        <p:spPr>
          <a:xfrm>
            <a:off x="5497090" y="3913976"/>
            <a:ext cx="570872" cy="540542"/>
          </a:xfrm>
          <a:prstGeom prst="curvedConnector2">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22" name="ZoneTexte 21"/>
          <p:cNvSpPr txBox="1"/>
          <p:nvPr>
            <p:custDataLst>
              <p:tags r:id="rId11"/>
            </p:custDataLst>
          </p:nvPr>
        </p:nvSpPr>
        <p:spPr>
          <a:xfrm>
            <a:off x="330656" y="4206597"/>
            <a:ext cx="1046440" cy="738664"/>
          </a:xfrm>
          <a:prstGeom prst="rect">
            <a:avLst/>
          </a:prstGeom>
          <a:noFill/>
        </p:spPr>
        <p:txBody>
          <a:bodyPr wrap="none" rtlCol="0">
            <a:spAutoFit/>
          </a:bodyPr>
          <a:lstStyle/>
          <a:p>
            <a:r>
              <a:rPr lang="fr-FR" sz="1400" dirty="0" smtClean="0"/>
              <a:t>Ingénieurs</a:t>
            </a:r>
          </a:p>
          <a:p>
            <a:pPr algn="ctr"/>
            <a:r>
              <a:rPr lang="fr-FR" sz="1400" dirty="0" smtClean="0"/>
              <a:t>Consultants</a:t>
            </a:r>
          </a:p>
          <a:p>
            <a:pPr algn="ctr"/>
            <a:r>
              <a:rPr lang="fr-FR" sz="1400" dirty="0"/>
              <a:t>e</a:t>
            </a:r>
            <a:r>
              <a:rPr lang="fr-FR" sz="1400" dirty="0" smtClean="0"/>
              <a:t>n « DS »</a:t>
            </a:r>
            <a:endParaRPr lang="fr-FR" sz="1400" dirty="0"/>
          </a:p>
        </p:txBody>
      </p:sp>
      <p:cxnSp>
        <p:nvCxnSpPr>
          <p:cNvPr id="24" name="Connecteur en arc 23"/>
          <p:cNvCxnSpPr/>
          <p:nvPr>
            <p:custDataLst>
              <p:tags r:id="rId12"/>
            </p:custDataLst>
          </p:nvPr>
        </p:nvCxnSpPr>
        <p:spPr>
          <a:xfrm rot="10800000" flipV="1">
            <a:off x="804632" y="2969168"/>
            <a:ext cx="2266020" cy="1159966"/>
          </a:xfrm>
          <a:prstGeom prst="curvedConnector2">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29" name="Connecteur en arc 28"/>
          <p:cNvCxnSpPr/>
          <p:nvPr>
            <p:custDataLst>
              <p:tags r:id="rId13"/>
            </p:custDataLst>
          </p:nvPr>
        </p:nvCxnSpPr>
        <p:spPr>
          <a:xfrm rot="16200000" flipH="1">
            <a:off x="2078228" y="3603893"/>
            <a:ext cx="340254" cy="2887448"/>
          </a:xfrm>
          <a:prstGeom prst="curvedConnector3">
            <a:avLst>
              <a:gd name="adj1" fmla="val 167185"/>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7" name="Connecteur en arc 36"/>
          <p:cNvCxnSpPr>
            <a:stCxn id="13" idx="2"/>
            <a:endCxn id="8" idx="0"/>
          </p:cNvCxnSpPr>
          <p:nvPr>
            <p:custDataLst>
              <p:tags r:id="rId14"/>
            </p:custDataLst>
          </p:nvPr>
        </p:nvCxnSpPr>
        <p:spPr>
          <a:xfrm rot="16200000" flipH="1">
            <a:off x="5840354" y="4989902"/>
            <a:ext cx="755219" cy="300003"/>
          </a:xfrm>
          <a:prstGeom prst="curvedConnector3">
            <a:avLst>
              <a:gd name="adj1" fmla="val 50000"/>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40" name="Connecteur en arc 39"/>
          <p:cNvCxnSpPr/>
          <p:nvPr>
            <p:custDataLst>
              <p:tags r:id="rId15"/>
            </p:custDataLst>
          </p:nvPr>
        </p:nvCxnSpPr>
        <p:spPr>
          <a:xfrm rot="16200000" flipH="1">
            <a:off x="4545309" y="4501585"/>
            <a:ext cx="601331" cy="2011632"/>
          </a:xfrm>
          <a:prstGeom prst="curvedConnector2">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44" name="ZoneTexte 43"/>
          <p:cNvSpPr txBox="1"/>
          <p:nvPr>
            <p:custDataLst>
              <p:tags r:id="rId16"/>
            </p:custDataLst>
          </p:nvPr>
        </p:nvSpPr>
        <p:spPr>
          <a:xfrm>
            <a:off x="1705146" y="3845098"/>
            <a:ext cx="1394997" cy="523220"/>
          </a:xfrm>
          <a:prstGeom prst="rect">
            <a:avLst/>
          </a:prstGeom>
          <a:noFill/>
        </p:spPr>
        <p:txBody>
          <a:bodyPr wrap="none" rtlCol="0">
            <a:spAutoFit/>
          </a:bodyPr>
          <a:lstStyle/>
          <a:p>
            <a:r>
              <a:rPr lang="fr-FR" sz="1400" dirty="0" smtClean="0"/>
              <a:t>Démultiplication</a:t>
            </a:r>
          </a:p>
          <a:p>
            <a:pPr algn="ctr"/>
            <a:r>
              <a:rPr lang="fr-FR" sz="1400" dirty="0"/>
              <a:t>d</a:t>
            </a:r>
            <a:r>
              <a:rPr lang="fr-FR" sz="1400" dirty="0" smtClean="0"/>
              <a:t>u savoir</a:t>
            </a:r>
            <a:endParaRPr lang="fr-FR" sz="1400" dirty="0"/>
          </a:p>
        </p:txBody>
      </p:sp>
      <p:cxnSp>
        <p:nvCxnSpPr>
          <p:cNvPr id="51" name="Connecteur en arc 50"/>
          <p:cNvCxnSpPr>
            <a:stCxn id="13" idx="1"/>
            <a:endCxn id="6" idx="2"/>
          </p:cNvCxnSpPr>
          <p:nvPr>
            <p:custDataLst>
              <p:tags r:id="rId17"/>
            </p:custDataLst>
          </p:nvPr>
        </p:nvCxnSpPr>
        <p:spPr>
          <a:xfrm rot="10800000">
            <a:off x="5002724" y="4067865"/>
            <a:ext cx="529642" cy="540543"/>
          </a:xfrm>
          <a:prstGeom prst="curvedConnector2">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59" name="Connecteur en arc 58"/>
          <p:cNvCxnSpPr>
            <a:stCxn id="44" idx="0"/>
            <a:endCxn id="5" idx="1"/>
          </p:cNvCxnSpPr>
          <p:nvPr>
            <p:custDataLst>
              <p:tags r:id="rId18"/>
            </p:custDataLst>
          </p:nvPr>
        </p:nvCxnSpPr>
        <p:spPr>
          <a:xfrm rot="5400000" flipH="1" flipV="1">
            <a:off x="2391276" y="3165723"/>
            <a:ext cx="690745" cy="668007"/>
          </a:xfrm>
          <a:prstGeom prst="curvedConnector2">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66" name="Connecteur en arc 65"/>
          <p:cNvCxnSpPr>
            <a:stCxn id="6" idx="2"/>
            <a:endCxn id="10" idx="3"/>
          </p:cNvCxnSpPr>
          <p:nvPr>
            <p:custDataLst>
              <p:tags r:id="rId19"/>
            </p:custDataLst>
          </p:nvPr>
        </p:nvCxnSpPr>
        <p:spPr>
          <a:xfrm rot="5400000">
            <a:off x="4098868" y="4120048"/>
            <a:ext cx="956041" cy="851673"/>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70" name="ZoneTexte 69"/>
          <p:cNvSpPr txBox="1"/>
          <p:nvPr>
            <p:custDataLst>
              <p:tags r:id="rId20"/>
            </p:custDataLst>
          </p:nvPr>
        </p:nvSpPr>
        <p:spPr>
          <a:xfrm>
            <a:off x="4849619" y="2035988"/>
            <a:ext cx="1037272" cy="523220"/>
          </a:xfrm>
          <a:prstGeom prst="rect">
            <a:avLst/>
          </a:prstGeom>
          <a:noFill/>
        </p:spPr>
        <p:txBody>
          <a:bodyPr wrap="none" rtlCol="0">
            <a:spAutoFit/>
          </a:bodyPr>
          <a:lstStyle/>
          <a:p>
            <a:pPr algn="ctr"/>
            <a:r>
              <a:rPr lang="fr-FR" sz="1400" dirty="0" smtClean="0"/>
              <a:t>Culture</a:t>
            </a:r>
          </a:p>
          <a:p>
            <a:pPr algn="ctr"/>
            <a:r>
              <a:rPr lang="fr-FR" sz="1400" dirty="0" smtClean="0"/>
              <a:t>cartésienne</a:t>
            </a:r>
            <a:endParaRPr lang="fr-FR" sz="1400" dirty="0"/>
          </a:p>
        </p:txBody>
      </p:sp>
      <p:cxnSp>
        <p:nvCxnSpPr>
          <p:cNvPr id="72" name="Connecteur en arc 71"/>
          <p:cNvCxnSpPr>
            <a:stCxn id="70" idx="1"/>
            <a:endCxn id="5" idx="0"/>
          </p:cNvCxnSpPr>
          <p:nvPr>
            <p:custDataLst>
              <p:tags r:id="rId21"/>
            </p:custDataLst>
          </p:nvPr>
        </p:nvCxnSpPr>
        <p:spPr>
          <a:xfrm rot="10800000" flipV="1">
            <a:off x="3683129" y="2297597"/>
            <a:ext cx="1166491" cy="487423"/>
          </a:xfrm>
          <a:prstGeom prst="curvedConnector2">
            <a:avLst/>
          </a:prstGeom>
          <a:ln>
            <a:tailEnd type="triangle" w="lg" len="lg"/>
          </a:ln>
        </p:spPr>
        <p:style>
          <a:lnRef idx="2">
            <a:schemeClr val="accent2"/>
          </a:lnRef>
          <a:fillRef idx="0">
            <a:schemeClr val="accent2"/>
          </a:fillRef>
          <a:effectRef idx="1">
            <a:schemeClr val="accent2"/>
          </a:effectRef>
          <a:fontRef idx="minor">
            <a:schemeClr val="tx1"/>
          </a:fontRef>
        </p:style>
      </p:cxnSp>
      <p:cxnSp>
        <p:nvCxnSpPr>
          <p:cNvPr id="84" name="Connecteur en arc 83"/>
          <p:cNvCxnSpPr>
            <a:stCxn id="10" idx="1"/>
            <a:endCxn id="44" idx="2"/>
          </p:cNvCxnSpPr>
          <p:nvPr>
            <p:custDataLst>
              <p:tags r:id="rId22"/>
            </p:custDataLst>
          </p:nvPr>
        </p:nvCxnSpPr>
        <p:spPr>
          <a:xfrm rot="10800000">
            <a:off x="2402646" y="4368319"/>
            <a:ext cx="928951" cy="655587"/>
          </a:xfrm>
          <a:prstGeom prst="curvedConnector2">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106" name="Connecteur en arc 105"/>
          <p:cNvCxnSpPr/>
          <p:nvPr>
            <p:custDataLst>
              <p:tags r:id="rId23"/>
            </p:custDataLst>
          </p:nvPr>
        </p:nvCxnSpPr>
        <p:spPr>
          <a:xfrm rot="5400000" flipH="1">
            <a:off x="2805460" y="2775904"/>
            <a:ext cx="1310917" cy="5514089"/>
          </a:xfrm>
          <a:prstGeom prst="curvedConnector3">
            <a:avLst>
              <a:gd name="adj1" fmla="val -34623"/>
            </a:avLst>
          </a:prstGeom>
          <a:ln>
            <a:tailEnd type="triangle" w="lg" len="lg"/>
          </a:ln>
        </p:spPr>
        <p:style>
          <a:lnRef idx="2">
            <a:schemeClr val="accent1"/>
          </a:lnRef>
          <a:fillRef idx="0">
            <a:schemeClr val="accent1"/>
          </a:fillRef>
          <a:effectRef idx="1">
            <a:schemeClr val="accent1"/>
          </a:effectRef>
          <a:fontRef idx="minor">
            <a:schemeClr val="tx1"/>
          </a:fontRef>
        </p:style>
      </p:cxnSp>
      <p:sp>
        <p:nvSpPr>
          <p:cNvPr id="9" name="ZoneTexte 8"/>
          <p:cNvSpPr txBox="1"/>
          <p:nvPr>
            <p:custDataLst>
              <p:tags r:id="rId24"/>
            </p:custDataLst>
          </p:nvPr>
        </p:nvSpPr>
        <p:spPr>
          <a:xfrm>
            <a:off x="5396346" y="2881752"/>
            <a:ext cx="1224951" cy="523220"/>
          </a:xfrm>
          <a:prstGeom prst="rect">
            <a:avLst/>
          </a:prstGeom>
          <a:noFill/>
        </p:spPr>
        <p:txBody>
          <a:bodyPr wrap="none" rtlCol="0">
            <a:spAutoFit/>
          </a:bodyPr>
          <a:lstStyle/>
          <a:p>
            <a:r>
              <a:rPr lang="fr-FR" sz="1400" dirty="0" smtClean="0"/>
              <a:t>Enseignement</a:t>
            </a:r>
          </a:p>
          <a:p>
            <a:pPr algn="ctr"/>
            <a:r>
              <a:rPr lang="fr-FR" sz="1400" dirty="0"/>
              <a:t>e</a:t>
            </a:r>
            <a:r>
              <a:rPr lang="fr-FR" sz="1400" dirty="0" smtClean="0"/>
              <a:t>n silo</a:t>
            </a:r>
            <a:endParaRPr lang="fr-FR" sz="1400" dirty="0"/>
          </a:p>
        </p:txBody>
      </p:sp>
      <p:cxnSp>
        <p:nvCxnSpPr>
          <p:cNvPr id="27" name="Connecteur en arc 26"/>
          <p:cNvCxnSpPr>
            <a:stCxn id="5" idx="3"/>
            <a:endCxn id="9" idx="1"/>
          </p:cNvCxnSpPr>
          <p:nvPr>
            <p:custDataLst>
              <p:tags r:id="rId25"/>
            </p:custDataLst>
          </p:nvPr>
        </p:nvCxnSpPr>
        <p:spPr>
          <a:xfrm flipV="1">
            <a:off x="4295603" y="3143362"/>
            <a:ext cx="1100743" cy="10991"/>
          </a:xfrm>
          <a:prstGeom prst="curvedConnector3">
            <a:avLst>
              <a:gd name="adj1" fmla="val 50000"/>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2" name="Connecteur en arc 31"/>
          <p:cNvCxnSpPr>
            <a:stCxn id="9" idx="0"/>
          </p:cNvCxnSpPr>
          <p:nvPr>
            <p:custDataLst>
              <p:tags r:id="rId26"/>
            </p:custDataLst>
          </p:nvPr>
        </p:nvCxnSpPr>
        <p:spPr>
          <a:xfrm rot="16200000" flipV="1">
            <a:off x="5582735" y="2455665"/>
            <a:ext cx="340443" cy="511732"/>
          </a:xfrm>
          <a:prstGeom prst="curvedConnector2">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95" name="Connecteur en arc 94"/>
          <p:cNvCxnSpPr>
            <a:stCxn id="70" idx="3"/>
            <a:endCxn id="8" idx="3"/>
          </p:cNvCxnSpPr>
          <p:nvPr>
            <p:custDataLst>
              <p:tags r:id="rId27"/>
            </p:custDataLst>
          </p:nvPr>
        </p:nvCxnSpPr>
        <p:spPr>
          <a:xfrm>
            <a:off x="5886891" y="2297598"/>
            <a:ext cx="1096082" cy="3589248"/>
          </a:xfrm>
          <a:prstGeom prst="curvedConnector3">
            <a:avLst>
              <a:gd name="adj1" fmla="val 146246"/>
            </a:avLst>
          </a:prstGeom>
          <a:ln>
            <a:tailEnd type="triangle" w="lg" len="lg"/>
          </a:ln>
        </p:spPr>
        <p:style>
          <a:lnRef idx="2">
            <a:schemeClr val="accent2"/>
          </a:lnRef>
          <a:fillRef idx="0">
            <a:schemeClr val="accent2"/>
          </a:fillRef>
          <a:effectRef idx="1">
            <a:schemeClr val="accent2"/>
          </a:effectRef>
          <a:fontRef idx="minor">
            <a:schemeClr val="tx1"/>
          </a:fontRef>
        </p:style>
      </p:cxnSp>
      <p:sp>
        <p:nvSpPr>
          <p:cNvPr id="28" name="ZoneTexte 27"/>
          <p:cNvSpPr txBox="1"/>
          <p:nvPr>
            <p:custDataLst>
              <p:tags r:id="rId28"/>
            </p:custDataLst>
          </p:nvPr>
        </p:nvSpPr>
        <p:spPr>
          <a:xfrm>
            <a:off x="5186770" y="5470180"/>
            <a:ext cx="184731" cy="307777"/>
          </a:xfrm>
          <a:prstGeom prst="rect">
            <a:avLst/>
          </a:prstGeom>
          <a:noFill/>
        </p:spPr>
        <p:txBody>
          <a:bodyPr wrap="none" rtlCol="0">
            <a:spAutoFit/>
          </a:bodyPr>
          <a:lstStyle/>
          <a:p>
            <a:endParaRPr lang="fr-FR" sz="1400" dirty="0"/>
          </a:p>
        </p:txBody>
      </p:sp>
      <p:sp>
        <p:nvSpPr>
          <p:cNvPr id="11" name="ZoneTexte 10"/>
          <p:cNvSpPr txBox="1"/>
          <p:nvPr/>
        </p:nvSpPr>
        <p:spPr>
          <a:xfrm>
            <a:off x="6973035" y="5955988"/>
            <a:ext cx="2071200" cy="738664"/>
          </a:xfrm>
          <a:prstGeom prst="rect">
            <a:avLst/>
          </a:prstGeom>
          <a:noFill/>
        </p:spPr>
        <p:txBody>
          <a:bodyPr wrap="square" rtlCol="0">
            <a:spAutoFit/>
          </a:bodyPr>
          <a:lstStyle/>
          <a:p>
            <a:r>
              <a:rPr lang="fr-FR" sz="1400" i="1" dirty="0" smtClean="0">
                <a:solidFill>
                  <a:srgbClr val="FFFF00"/>
                </a:solidFill>
              </a:rPr>
              <a:t>Oui mais privilégier le</a:t>
            </a:r>
          </a:p>
          <a:p>
            <a:r>
              <a:rPr lang="fr-FR" sz="1400" i="1" dirty="0">
                <a:solidFill>
                  <a:srgbClr val="FFFF00"/>
                </a:solidFill>
              </a:rPr>
              <a:t>f</a:t>
            </a:r>
            <a:r>
              <a:rPr lang="fr-FR" sz="1400" i="1" dirty="0" smtClean="0">
                <a:solidFill>
                  <a:srgbClr val="FFFF00"/>
                </a:solidFill>
              </a:rPr>
              <a:t>ormalisme math ou</a:t>
            </a:r>
          </a:p>
          <a:p>
            <a:r>
              <a:rPr lang="fr-FR" sz="1400" i="1" dirty="0">
                <a:solidFill>
                  <a:srgbClr val="FFFF00"/>
                </a:solidFill>
              </a:rPr>
              <a:t>l</a:t>
            </a:r>
            <a:r>
              <a:rPr lang="fr-FR" sz="1400" i="1" dirty="0" smtClean="0">
                <a:solidFill>
                  <a:srgbClr val="FFFF00"/>
                </a:solidFill>
              </a:rPr>
              <a:t>’aspect fonctionnel ? </a:t>
            </a:r>
          </a:p>
        </p:txBody>
      </p:sp>
      <p:sp>
        <p:nvSpPr>
          <p:cNvPr id="14" name="ZoneTexte 13"/>
          <p:cNvSpPr txBox="1"/>
          <p:nvPr/>
        </p:nvSpPr>
        <p:spPr>
          <a:xfrm>
            <a:off x="3196884" y="5955988"/>
            <a:ext cx="1512915" cy="523220"/>
          </a:xfrm>
          <a:prstGeom prst="rect">
            <a:avLst/>
          </a:prstGeom>
          <a:noFill/>
        </p:spPr>
        <p:txBody>
          <a:bodyPr wrap="none" rtlCol="0">
            <a:spAutoFit/>
          </a:bodyPr>
          <a:lstStyle/>
          <a:p>
            <a:pPr algn="ctr"/>
            <a:r>
              <a:rPr lang="fr-FR" sz="1400" dirty="0" smtClean="0"/>
              <a:t>Rayonnement</a:t>
            </a:r>
          </a:p>
          <a:p>
            <a:pPr algn="ctr"/>
            <a:r>
              <a:rPr lang="fr-FR" sz="1400" dirty="0"/>
              <a:t>g</a:t>
            </a:r>
            <a:r>
              <a:rPr lang="fr-FR" sz="1400" dirty="0" smtClean="0"/>
              <a:t>roupe DS AFSCET</a:t>
            </a:r>
            <a:endParaRPr lang="fr-FR" sz="1400" dirty="0"/>
          </a:p>
        </p:txBody>
      </p:sp>
      <p:cxnSp>
        <p:nvCxnSpPr>
          <p:cNvPr id="16" name="Connecteur en arc 15"/>
          <p:cNvCxnSpPr>
            <a:endCxn id="14" idx="0"/>
          </p:cNvCxnSpPr>
          <p:nvPr/>
        </p:nvCxnSpPr>
        <p:spPr>
          <a:xfrm rot="16200000" flipH="1">
            <a:off x="3525401" y="5528047"/>
            <a:ext cx="670474" cy="185408"/>
          </a:xfrm>
          <a:prstGeom prst="curvedConnector3">
            <a:avLst>
              <a:gd name="adj1" fmla="val 50000"/>
            </a:avLst>
          </a:prstGeom>
          <a:ln>
            <a:tailEnd type="triangle" w="lg" len="lg"/>
          </a:ln>
        </p:spPr>
        <p:style>
          <a:lnRef idx="2">
            <a:schemeClr val="accent1"/>
          </a:lnRef>
          <a:fillRef idx="0">
            <a:schemeClr val="accent1"/>
          </a:fillRef>
          <a:effectRef idx="1">
            <a:schemeClr val="accent1"/>
          </a:effectRef>
          <a:fontRef idx="minor">
            <a:schemeClr val="tx1"/>
          </a:fontRef>
        </p:style>
      </p:cxnSp>
      <p:cxnSp>
        <p:nvCxnSpPr>
          <p:cNvPr id="34" name="Connecteur en arc 33"/>
          <p:cNvCxnSpPr>
            <a:stCxn id="14" idx="3"/>
          </p:cNvCxnSpPr>
          <p:nvPr/>
        </p:nvCxnSpPr>
        <p:spPr>
          <a:xfrm flipV="1">
            <a:off x="4709799" y="6093296"/>
            <a:ext cx="1043157" cy="124302"/>
          </a:xfrm>
          <a:prstGeom prst="curvedConnector3">
            <a:avLst/>
          </a:prstGeom>
          <a:ln>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34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
                                            <p:txEl>
                                              <p:pRg st="1" end="1"/>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9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34"/>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8" grpId="0"/>
      <p:bldP spid="10" grpId="0"/>
      <p:bldP spid="13" grpId="0"/>
      <p:bldP spid="22" grpId="0"/>
      <p:bldP spid="44" grpId="0"/>
      <p:bldP spid="70" grpId="0"/>
      <p:bldP spid="9"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251520" y="1600200"/>
            <a:ext cx="8712968" cy="5069160"/>
          </a:xfrm>
        </p:spPr>
        <p:txBody>
          <a:bodyPr>
            <a:normAutofit/>
          </a:bodyPr>
          <a:lstStyle/>
          <a:p>
            <a:r>
              <a:rPr lang="fr-FR" sz="2400" dirty="0" smtClean="0"/>
              <a:t>Rôle de l’AFSCET</a:t>
            </a:r>
          </a:p>
          <a:p>
            <a:pPr lvl="1"/>
            <a:r>
              <a:rPr lang="fr-FR" sz="2000" dirty="0" smtClean="0"/>
              <a:t>Créer un « System </a:t>
            </a:r>
            <a:r>
              <a:rPr lang="fr-FR" sz="2000" dirty="0"/>
              <a:t>D</a:t>
            </a:r>
            <a:r>
              <a:rPr lang="fr-FR" sz="2000" dirty="0" smtClean="0"/>
              <a:t>ynamics French </a:t>
            </a:r>
            <a:r>
              <a:rPr lang="fr-FR" sz="2000" dirty="0" err="1" smtClean="0"/>
              <a:t>Chapter</a:t>
            </a:r>
            <a:r>
              <a:rPr lang="fr-FR" sz="2000" dirty="0" smtClean="0"/>
              <a:t> »  </a:t>
            </a:r>
            <a:r>
              <a:rPr lang="fr-FR" sz="2000" dirty="0" smtClean="0">
                <a:sym typeface="Wingdings" panose="05000000000000000000" pitchFamily="2" charset="2"/>
              </a:rPr>
              <a:t> conférence annuelle regroupant des praticiens, des chercheurs, etc. </a:t>
            </a:r>
            <a:r>
              <a:rPr lang="fr-FR" sz="2000" dirty="0" smtClean="0"/>
              <a:t>?</a:t>
            </a:r>
          </a:p>
          <a:p>
            <a:r>
              <a:rPr lang="fr-FR" sz="2400" dirty="0" smtClean="0"/>
              <a:t>Base de connaissances projets en « D.S » </a:t>
            </a:r>
            <a:r>
              <a:rPr lang="fr-FR" sz="2000" dirty="0" smtClean="0"/>
              <a:t>(System Dynamics Case </a:t>
            </a:r>
            <a:r>
              <a:rPr lang="fr-FR" sz="2000" dirty="0" err="1" smtClean="0"/>
              <a:t>Repository</a:t>
            </a:r>
            <a:r>
              <a:rPr lang="fr-FR" sz="2000" dirty="0" smtClean="0"/>
              <a:t>). Site Internet ?</a:t>
            </a:r>
          </a:p>
          <a:p>
            <a:pPr lvl="1"/>
            <a:r>
              <a:rPr lang="fr-FR" sz="2000" dirty="0"/>
              <a:t>Exemple : </a:t>
            </a:r>
            <a:r>
              <a:rPr lang="fr-FR" sz="2000" dirty="0">
                <a:hlinkClick r:id="rId8"/>
              </a:rPr>
              <a:t>http://cases.systemdynamics.org/?page_id=7</a:t>
            </a:r>
            <a:endParaRPr lang="fr-FR" sz="2000" dirty="0" smtClean="0"/>
          </a:p>
          <a:p>
            <a:r>
              <a:rPr lang="fr-FR" sz="2400" dirty="0" smtClean="0"/>
              <a:t>Contacter le réseau des enseignants</a:t>
            </a:r>
          </a:p>
          <a:p>
            <a:r>
              <a:rPr lang="fr-FR" sz="2400" dirty="0"/>
              <a:t> </a:t>
            </a:r>
            <a:r>
              <a:rPr lang="fr-FR" sz="2400" dirty="0" smtClean="0"/>
              <a:t>       «         les entreprises</a:t>
            </a:r>
            <a:endParaRPr lang="fr-FR" sz="2400" dirty="0"/>
          </a:p>
          <a:p>
            <a:r>
              <a:rPr lang="fr-FR" sz="2400" dirty="0" smtClean="0"/>
              <a:t>Joindre les </a:t>
            </a:r>
            <a:r>
              <a:rPr lang="fr-FR" sz="2400" dirty="0"/>
              <a:t>associations </a:t>
            </a:r>
            <a:r>
              <a:rPr lang="fr-FR" sz="2400" dirty="0" smtClean="0"/>
              <a:t>scientifiques </a:t>
            </a:r>
            <a:r>
              <a:rPr lang="fr-FR" sz="2000" dirty="0" smtClean="0">
                <a:hlinkClick r:id="rId9"/>
              </a:rPr>
              <a:t>http</a:t>
            </a:r>
            <a:r>
              <a:rPr lang="fr-FR" sz="2000" dirty="0">
                <a:hlinkClick r:id="rId9"/>
              </a:rPr>
              <a:t>://www.fnege.org/le-reseau/partenaires?search%5Btype%5D=3 </a:t>
            </a:r>
            <a:endParaRPr lang="fr-FR" sz="2000" dirty="0" smtClean="0"/>
          </a:p>
          <a:p>
            <a:r>
              <a:rPr lang="fr-FR" sz="2400" dirty="0" smtClean="0"/>
              <a:t>Exploiter les réseaux sociaux professionnels</a:t>
            </a:r>
          </a:p>
          <a:p>
            <a:pPr lvl="1"/>
            <a:r>
              <a:rPr lang="fr-FR" sz="2000" dirty="0" smtClean="0"/>
              <a:t>Ex : </a:t>
            </a:r>
            <a:r>
              <a:rPr lang="fr-FR" sz="2000" dirty="0" smtClean="0">
                <a:hlinkClick r:id="rId10"/>
              </a:rPr>
              <a:t>LinkedIn</a:t>
            </a:r>
            <a:r>
              <a:rPr lang="fr-FR" sz="2000" dirty="0" smtClean="0"/>
              <a:t>, etc.</a:t>
            </a:r>
            <a:endParaRPr lang="fr-FR" sz="2000" dirty="0"/>
          </a:p>
          <a:p>
            <a:pPr lvl="1"/>
            <a:endParaRPr lang="fr-FR" sz="2000" dirty="0" smtClean="0"/>
          </a:p>
          <a:p>
            <a:endParaRPr lang="fr-FR" sz="2000" dirty="0"/>
          </a:p>
        </p:txBody>
      </p:sp>
      <p:sp>
        <p:nvSpPr>
          <p:cNvPr id="4" name="Espace réservé du numéro de diapositive 3"/>
          <p:cNvSpPr>
            <a:spLocks noGrp="1"/>
          </p:cNvSpPr>
          <p:nvPr>
            <p:ph type="sldNum" sz="quarter" idx="12"/>
            <p:custDataLst>
              <p:tags r:id="rId2"/>
            </p:custDataLst>
          </p:nvPr>
        </p:nvSpPr>
        <p:spPr/>
        <p:txBody>
          <a:bodyPr/>
          <a:lstStyle/>
          <a:p>
            <a:fld id="{9902CD90-8233-450D-BBB0-42E0580E7DD4}" type="slidenum">
              <a:rPr lang="es-ES" smtClean="0"/>
              <a:t>14</a:t>
            </a:fld>
            <a:endParaRPr lang="es-ES"/>
          </a:p>
        </p:txBody>
      </p:sp>
      <p:sp>
        <p:nvSpPr>
          <p:cNvPr id="5" name="Titre 1"/>
          <p:cNvSpPr>
            <a:spLocks noGrp="1"/>
          </p:cNvSpPr>
          <p:nvPr>
            <p:ph type="title"/>
            <p:custDataLst>
              <p:tags r:id="rId3"/>
            </p:custDataLst>
          </p:nvPr>
        </p:nvSpPr>
        <p:spPr>
          <a:xfrm>
            <a:off x="683568" y="404664"/>
            <a:ext cx="8229600" cy="576064"/>
          </a:xfrm>
        </p:spPr>
        <p:txBody>
          <a:bodyPr>
            <a:normAutofit fontScale="90000"/>
          </a:bodyPr>
          <a:lstStyle/>
          <a:p>
            <a:r>
              <a:rPr lang="fr-FR" sz="3600" dirty="0" smtClean="0"/>
              <a:t/>
            </a:r>
            <a:br>
              <a:rPr lang="fr-FR" sz="3600" dirty="0" smtClean="0"/>
            </a:br>
            <a:r>
              <a:rPr lang="fr-FR" sz="3600" dirty="0" smtClean="0"/>
              <a:t>Où </a:t>
            </a:r>
            <a:r>
              <a:rPr lang="fr-FR" sz="3600" dirty="0"/>
              <a:t>en est la Dynamique des Systèmes en 2015 </a:t>
            </a:r>
            <a:r>
              <a:rPr lang="fr-FR" sz="3600" dirty="0" smtClean="0"/>
              <a:t>?</a:t>
            </a:r>
            <a:r>
              <a:rPr lang="fr-FR" dirty="0"/>
              <a:t/>
            </a:r>
            <a:br>
              <a:rPr lang="fr-FR" dirty="0"/>
            </a:br>
            <a:endParaRPr lang="fr-FR" dirty="0"/>
          </a:p>
        </p:txBody>
      </p:sp>
      <p:sp>
        <p:nvSpPr>
          <p:cNvPr id="6" name="ZoneTexte 5"/>
          <p:cNvSpPr txBox="1"/>
          <p:nvPr>
            <p:custDataLst>
              <p:tags r:id="rId4"/>
            </p:custDataLst>
          </p:nvPr>
        </p:nvSpPr>
        <p:spPr>
          <a:xfrm>
            <a:off x="2123728" y="957942"/>
            <a:ext cx="5452711" cy="461665"/>
          </a:xfrm>
          <a:prstGeom prst="rect">
            <a:avLst/>
          </a:prstGeom>
          <a:noFill/>
        </p:spPr>
        <p:txBody>
          <a:bodyPr wrap="none" rtlCol="0">
            <a:spAutoFit/>
          </a:bodyPr>
          <a:lstStyle/>
          <a:p>
            <a:r>
              <a:rPr lang="fr-FR" sz="2400" dirty="0" smtClean="0"/>
              <a:t>Quoi faire, qui, comment : plan d’action ?</a:t>
            </a:r>
            <a:endParaRPr lang="fr-FR" sz="2400" dirty="0"/>
          </a:p>
        </p:txBody>
      </p:sp>
      <p:pic>
        <p:nvPicPr>
          <p:cNvPr id="1026" name="Picture 2"/>
          <p:cNvPicPr>
            <a:picLocks noChangeAspect="1" noChangeArrowheads="1"/>
          </p:cNvPicPr>
          <p:nvPr>
            <p:custDataLst>
              <p:tags r:id="rId5"/>
            </p:custDataLst>
          </p:nvPr>
        </p:nvPicPr>
        <p:blipFill>
          <a:blip r:embed="rId11">
            <a:extLst>
              <a:ext uri="{28A0092B-C50C-407E-A947-70E740481C1C}">
                <a14:useLocalDpi xmlns:a14="http://schemas.microsoft.com/office/drawing/2010/main" val="0"/>
              </a:ext>
            </a:extLst>
          </a:blip>
          <a:srcRect/>
          <a:stretch>
            <a:fillRect/>
          </a:stretch>
        </p:blipFill>
        <p:spPr bwMode="auto">
          <a:xfrm>
            <a:off x="6037675" y="3861048"/>
            <a:ext cx="1705928" cy="600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construite son reseau professionnel"/>
          <p:cNvPicPr>
            <a:picLocks noChangeAspect="1" noChangeArrowheads="1"/>
          </p:cNvPicPr>
          <p:nvPr>
            <p:custDataLst>
              <p:tags r:id="rId6"/>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6204839" y="5445224"/>
            <a:ext cx="1371600" cy="9814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25365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000"/>
                                        <p:tgtEl>
                                          <p:spTgt spid="3">
                                            <p:txEl>
                                              <p:pRg st="1" end="1"/>
                                            </p:txEl>
                                          </p:spTgt>
                                        </p:tgtEl>
                                      </p:cBhvr>
                                    </p:animEffect>
                                    <p:anim calcmode="lin" valueType="num">
                                      <p:cBhvr>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fade">
                                      <p:cBhvr>
                                        <p:cTn id="61" dur="1000"/>
                                        <p:tgtEl>
                                          <p:spTgt spid="3">
                                            <p:txEl>
                                              <p:pRg st="8" end="8"/>
                                            </p:txEl>
                                          </p:spTgt>
                                        </p:tgtEl>
                                      </p:cBhvr>
                                    </p:animEffect>
                                    <p:anim calcmode="lin" valueType="num">
                                      <p:cBhvr>
                                        <p:cTn id="6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026"/>
                                        </p:tgtEl>
                                        <p:attrNameLst>
                                          <p:attrName>style.visibility</p:attrName>
                                        </p:attrNameLst>
                                      </p:cBhvr>
                                      <p:to>
                                        <p:strVal val="visible"/>
                                      </p:to>
                                    </p:set>
                                    <p:animEffect transition="in" filter="fade">
                                      <p:cBhvr>
                                        <p:cTn id="66" dur="1000"/>
                                        <p:tgtEl>
                                          <p:spTgt spid="1026"/>
                                        </p:tgtEl>
                                      </p:cBhvr>
                                    </p:animEffect>
                                    <p:anim calcmode="lin" valueType="num">
                                      <p:cBhvr>
                                        <p:cTn id="67" dur="1000" fill="hold"/>
                                        <p:tgtEl>
                                          <p:spTgt spid="1026"/>
                                        </p:tgtEl>
                                        <p:attrNameLst>
                                          <p:attrName>ppt_x</p:attrName>
                                        </p:attrNameLst>
                                      </p:cBhvr>
                                      <p:tavLst>
                                        <p:tav tm="0">
                                          <p:val>
                                            <p:strVal val="#ppt_x"/>
                                          </p:val>
                                        </p:tav>
                                        <p:tav tm="100000">
                                          <p:val>
                                            <p:strVal val="#ppt_x"/>
                                          </p:val>
                                        </p:tav>
                                      </p:tavLst>
                                    </p:anim>
                                    <p:anim calcmode="lin" valueType="num">
                                      <p:cBhvr>
                                        <p:cTn id="68" dur="1000" fill="hold"/>
                                        <p:tgtEl>
                                          <p:spTgt spid="1026"/>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1029"/>
                                        </p:tgtEl>
                                        <p:attrNameLst>
                                          <p:attrName>style.visibility</p:attrName>
                                        </p:attrNameLst>
                                      </p:cBhvr>
                                      <p:to>
                                        <p:strVal val="visible"/>
                                      </p:to>
                                    </p:set>
                                    <p:animEffect transition="in" filter="fade">
                                      <p:cBhvr>
                                        <p:cTn id="71" dur="1000"/>
                                        <p:tgtEl>
                                          <p:spTgt spid="1029"/>
                                        </p:tgtEl>
                                      </p:cBhvr>
                                    </p:animEffect>
                                    <p:anim calcmode="lin" valueType="num">
                                      <p:cBhvr>
                                        <p:cTn id="72" dur="1000" fill="hold"/>
                                        <p:tgtEl>
                                          <p:spTgt spid="1029"/>
                                        </p:tgtEl>
                                        <p:attrNameLst>
                                          <p:attrName>ppt_x</p:attrName>
                                        </p:attrNameLst>
                                      </p:cBhvr>
                                      <p:tavLst>
                                        <p:tav tm="0">
                                          <p:val>
                                            <p:strVal val="#ppt_x"/>
                                          </p:val>
                                        </p:tav>
                                        <p:tav tm="100000">
                                          <p:val>
                                            <p:strVal val="#ppt_x"/>
                                          </p:val>
                                        </p:tav>
                                      </p:tavLst>
                                    </p:anim>
                                    <p:anim calcmode="lin" valueType="num">
                                      <p:cBhvr>
                                        <p:cTn id="73"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0" y="1578323"/>
            <a:ext cx="9127232" cy="923330"/>
          </a:xfrm>
          <a:prstGeom prst="rect">
            <a:avLst/>
          </a:prstGeom>
        </p:spPr>
        <p:txBody>
          <a:bodyPr wrap="square">
            <a:spAutoFit/>
          </a:bodyPr>
          <a:lstStyle/>
          <a:p>
            <a:r>
              <a:rPr lang="fr-FR" b="1" u="sng" dirty="0" smtClean="0"/>
              <a:t>Un constat </a:t>
            </a:r>
            <a:r>
              <a:rPr lang="fr-FR" b="1" dirty="0" smtClean="0"/>
              <a:t>:</a:t>
            </a:r>
          </a:p>
          <a:p>
            <a:r>
              <a:rPr lang="fr-FR" b="1" dirty="0" smtClean="0"/>
              <a:t>51 </a:t>
            </a:r>
            <a:r>
              <a:rPr lang="fr-FR" b="1" dirty="0"/>
              <a:t>% des nouvelles entreprises passent le cap des 5 </a:t>
            </a:r>
            <a:r>
              <a:rPr lang="fr-FR" b="1" dirty="0" smtClean="0"/>
              <a:t>ans (source  Insee). Au-dessus des 60 000 faillites d’entreprise en 2014 ?</a:t>
            </a:r>
          </a:p>
        </p:txBody>
      </p:sp>
      <p:sp>
        <p:nvSpPr>
          <p:cNvPr id="3" name="Rectangle 2"/>
          <p:cNvSpPr/>
          <p:nvPr>
            <p:custDataLst>
              <p:tags r:id="rId2"/>
            </p:custDataLst>
          </p:nvPr>
        </p:nvSpPr>
        <p:spPr>
          <a:xfrm>
            <a:off x="0" y="2516725"/>
            <a:ext cx="9036496" cy="4247317"/>
          </a:xfrm>
          <a:prstGeom prst="rect">
            <a:avLst/>
          </a:prstGeom>
        </p:spPr>
        <p:txBody>
          <a:bodyPr wrap="square">
            <a:spAutoFit/>
          </a:bodyPr>
          <a:lstStyle/>
          <a:p>
            <a:pPr algn="just"/>
            <a:r>
              <a:rPr lang="fr-FR" dirty="0" smtClean="0"/>
              <a:t>1. Des facteurs contingents : l’âge, la taille, une crise sectorielle, etc. </a:t>
            </a:r>
          </a:p>
          <a:p>
            <a:pPr algn="just"/>
            <a:r>
              <a:rPr lang="fr-FR" dirty="0" smtClean="0"/>
              <a:t>2. Des facteurs financiers : Une mauvaise </a:t>
            </a:r>
            <a:r>
              <a:rPr lang="fr-FR" dirty="0"/>
              <a:t>gestion de </a:t>
            </a:r>
            <a:r>
              <a:rPr lang="fr-FR" dirty="0" smtClean="0"/>
              <a:t>trésorerie, un endettement trop élevé</a:t>
            </a:r>
            <a:endParaRPr lang="fr-FR" dirty="0"/>
          </a:p>
          <a:p>
            <a:pPr algn="just"/>
            <a:r>
              <a:rPr lang="fr-FR" dirty="0"/>
              <a:t>3</a:t>
            </a:r>
            <a:r>
              <a:rPr lang="fr-FR" dirty="0" smtClean="0"/>
              <a:t>. Des facteurs liés à l’information : Un manque d’analyse et  d‘exploitation  </a:t>
            </a:r>
            <a:r>
              <a:rPr lang="fr-FR" dirty="0"/>
              <a:t>de l'information collectée </a:t>
            </a:r>
            <a:r>
              <a:rPr lang="fr-FR" dirty="0" smtClean="0"/>
              <a:t>interne mais aussi externe pour maîtriser </a:t>
            </a:r>
            <a:r>
              <a:rPr lang="fr-FR" dirty="0"/>
              <a:t>la performance de l'entreprise.</a:t>
            </a:r>
          </a:p>
          <a:p>
            <a:pPr algn="just"/>
            <a:r>
              <a:rPr lang="fr-FR" dirty="0"/>
              <a:t>4</a:t>
            </a:r>
            <a:r>
              <a:rPr lang="fr-FR" dirty="0" smtClean="0"/>
              <a:t>. Des </a:t>
            </a:r>
            <a:r>
              <a:rPr lang="fr-FR" dirty="0"/>
              <a:t>facteurs techniques : un manque d’outils de contrôle, </a:t>
            </a:r>
            <a:r>
              <a:rPr lang="fr-FR" dirty="0" smtClean="0"/>
              <a:t>la </a:t>
            </a:r>
            <a:r>
              <a:rPr lang="fr-FR" dirty="0"/>
              <a:t>révolution du </a:t>
            </a:r>
            <a:r>
              <a:rPr lang="fr-FR" dirty="0" smtClean="0"/>
              <a:t>numérique délaissée, une </a:t>
            </a:r>
            <a:r>
              <a:rPr lang="fr-FR" dirty="0"/>
              <a:t>étude </a:t>
            </a:r>
            <a:r>
              <a:rPr lang="fr-FR" dirty="0" smtClean="0"/>
              <a:t>statistique de </a:t>
            </a:r>
            <a:r>
              <a:rPr lang="fr-FR" dirty="0"/>
              <a:t>marché </a:t>
            </a:r>
            <a:r>
              <a:rPr lang="fr-FR" dirty="0" smtClean="0"/>
              <a:t>bâclée</a:t>
            </a:r>
            <a:r>
              <a:rPr lang="fr-FR" smtClean="0"/>
              <a:t>, etc</a:t>
            </a:r>
            <a:r>
              <a:rPr lang="fr-FR" dirty="0" smtClean="0"/>
              <a:t>.</a:t>
            </a:r>
          </a:p>
          <a:p>
            <a:pPr algn="just"/>
            <a:endParaRPr lang="fr-FR" dirty="0"/>
          </a:p>
          <a:p>
            <a:pPr algn="just"/>
            <a:r>
              <a:rPr lang="fr-FR" b="1" dirty="0" smtClean="0"/>
              <a:t>Mais, on oublie  :</a:t>
            </a:r>
            <a:endParaRPr lang="fr-FR" b="1" dirty="0"/>
          </a:p>
          <a:p>
            <a:pPr algn="just"/>
            <a:endParaRPr lang="fr-FR" dirty="0"/>
          </a:p>
          <a:p>
            <a:pPr algn="just"/>
            <a:r>
              <a:rPr lang="fr-FR" dirty="0" smtClean="0"/>
              <a:t>5. Des facteurs humains : un manque d’aptitudes managériales de l’équipe dirigeante, une incapacité à anticiper et à innover, un attachement sans faille à des croyances révolues, un manque </a:t>
            </a:r>
            <a:r>
              <a:rPr lang="fr-FR" dirty="0"/>
              <a:t>de communication </a:t>
            </a:r>
            <a:r>
              <a:rPr lang="fr-FR" dirty="0" smtClean="0"/>
              <a:t>transversale dans l'organisation, une  </a:t>
            </a:r>
            <a:r>
              <a:rPr lang="fr-FR" dirty="0"/>
              <a:t>Incapacité à </a:t>
            </a:r>
            <a:r>
              <a:rPr lang="fr-FR" dirty="0" smtClean="0"/>
              <a:t>se remettre en cause et changer de représentation, une volonté  d’agir seul et d’entraîner les autres dans sa rationalité  </a:t>
            </a:r>
            <a:r>
              <a:rPr lang="fr-FR" dirty="0"/>
              <a:t>sans chercher </a:t>
            </a:r>
            <a:r>
              <a:rPr lang="fr-FR" dirty="0" smtClean="0"/>
              <a:t>à les écouter. </a:t>
            </a:r>
            <a:r>
              <a:rPr lang="fr-FR" b="1" u="sng" dirty="0" smtClean="0"/>
              <a:t>C’est l’objet de mon étude</a:t>
            </a:r>
          </a:p>
          <a:p>
            <a:pPr algn="just"/>
            <a:endParaRPr lang="fr-FR" dirty="0"/>
          </a:p>
        </p:txBody>
      </p:sp>
      <p:sp>
        <p:nvSpPr>
          <p:cNvPr id="6" name="Rectangle 5"/>
          <p:cNvSpPr/>
          <p:nvPr>
            <p:custDataLst>
              <p:tags r:id="rId3"/>
            </p:custDataLst>
          </p:nvPr>
        </p:nvSpPr>
        <p:spPr>
          <a:xfrm>
            <a:off x="1691680" y="116632"/>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sp>
        <p:nvSpPr>
          <p:cNvPr id="4" name="ZoneTexte 3"/>
          <p:cNvSpPr txBox="1"/>
          <p:nvPr>
            <p:custDataLst>
              <p:tags r:id="rId4"/>
            </p:custDataLst>
          </p:nvPr>
        </p:nvSpPr>
        <p:spPr>
          <a:xfrm>
            <a:off x="4365712" y="1172071"/>
            <a:ext cx="1333185" cy="400110"/>
          </a:xfrm>
          <a:prstGeom prst="rect">
            <a:avLst/>
          </a:prstGeom>
          <a:noFill/>
        </p:spPr>
        <p:txBody>
          <a:bodyPr wrap="none" rtlCol="0">
            <a:spAutoFit/>
          </a:bodyPr>
          <a:lstStyle/>
          <a:p>
            <a:r>
              <a:rPr lang="fr-FR" sz="2000" b="1" dirty="0" smtClean="0"/>
              <a:t>Pourquoi ?</a:t>
            </a:r>
            <a:endParaRPr lang="fr-FR" sz="2000" b="1" dirty="0"/>
          </a:p>
        </p:txBody>
      </p:sp>
    </p:spTree>
    <p:extLst>
      <p:ext uri="{BB962C8B-B14F-4D97-AF65-F5344CB8AC3E}">
        <p14:creationId xmlns:p14="http://schemas.microsoft.com/office/powerpoint/2010/main" val="282414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16</a:t>
            </a:fld>
            <a:endParaRPr lang="es-ES" dirty="0"/>
          </a:p>
        </p:txBody>
      </p:sp>
      <p:sp>
        <p:nvSpPr>
          <p:cNvPr id="5" name="ZoneTexte 4"/>
          <p:cNvSpPr txBox="1"/>
          <p:nvPr>
            <p:custDataLst>
              <p:tags r:id="rId2"/>
            </p:custDataLst>
          </p:nvPr>
        </p:nvSpPr>
        <p:spPr>
          <a:xfrm>
            <a:off x="107504" y="2149019"/>
            <a:ext cx="8909636" cy="4708981"/>
          </a:xfrm>
          <a:prstGeom prst="rect">
            <a:avLst/>
          </a:prstGeom>
          <a:noFill/>
        </p:spPr>
        <p:txBody>
          <a:bodyPr wrap="square" rtlCol="0">
            <a:spAutoFit/>
          </a:bodyPr>
          <a:lstStyle/>
          <a:p>
            <a:pPr algn="just"/>
            <a:r>
              <a:rPr lang="fr-FR" sz="2000" dirty="0" smtClean="0"/>
              <a:t>Certaines organisations matures s’enferment progressivement dans leurs adaptations et sont poussées inéluctablement telle une « coulée de lave » incapable de changer de cap, indice augurant une possible sénescence. Dès lors, comment analyser, repérer, suffisamment tôt le ralentissement, l’engourdissement progressif des fonctions vitales d’une organisation ?</a:t>
            </a:r>
          </a:p>
          <a:p>
            <a:pPr algn="just"/>
            <a:endParaRPr lang="fr-FR" sz="2000" dirty="0"/>
          </a:p>
          <a:p>
            <a:pPr algn="just"/>
            <a:r>
              <a:rPr lang="fr-FR" sz="2000" b="1" dirty="0" smtClean="0"/>
              <a:t>Un modèle en «  D.S » est-il la réponse  à la problématique ?</a:t>
            </a:r>
          </a:p>
          <a:p>
            <a:pPr marL="342900" indent="-342900" algn="just">
              <a:buFont typeface="Arial" panose="020B0604020202020204" pitchFamily="34" charset="0"/>
              <a:buChar char="•"/>
            </a:pPr>
            <a:r>
              <a:rPr lang="fr-FR" sz="2000" dirty="0" smtClean="0"/>
              <a:t>Nature du problème à modéliser dans notre cas : stratégique</a:t>
            </a:r>
          </a:p>
          <a:p>
            <a:pPr marL="342900" indent="-342900" algn="just">
              <a:buFont typeface="Arial" panose="020B0604020202020204" pitchFamily="34" charset="0"/>
              <a:buChar char="•"/>
            </a:pPr>
            <a:r>
              <a:rPr lang="fr-FR" sz="2000" dirty="0" smtClean="0"/>
              <a:t>Point de vue ou représentation : ici global (holistique), détails non nécessaires</a:t>
            </a:r>
            <a:endParaRPr lang="fr-FR" sz="2000" dirty="0"/>
          </a:p>
          <a:p>
            <a:pPr marL="342900" indent="-342900" algn="just">
              <a:buFont typeface="Arial" panose="020B0604020202020204" pitchFamily="34" charset="0"/>
              <a:buChar char="•"/>
            </a:pPr>
            <a:r>
              <a:rPr lang="fr-FR" sz="2000" dirty="0" smtClean="0"/>
              <a:t>Complexité : variables quantitatives, qualitatives et feed-back</a:t>
            </a:r>
          </a:p>
          <a:p>
            <a:pPr marL="342900" indent="-342900" algn="just">
              <a:buFont typeface="Arial" panose="020B0604020202020204" pitchFamily="34" charset="0"/>
              <a:buChar char="•"/>
            </a:pPr>
            <a:r>
              <a:rPr lang="fr-FR" sz="2000" dirty="0" smtClean="0"/>
              <a:t>Simulation : On suppose que l’évolution des variables est continue et qu’entre une cause et un effet il peut exister un délai.</a:t>
            </a:r>
          </a:p>
          <a:p>
            <a:pPr marL="342900" indent="-342900" algn="just">
              <a:buFont typeface="Arial" panose="020B0604020202020204" pitchFamily="34" charset="0"/>
              <a:buChar char="•"/>
            </a:pPr>
            <a:r>
              <a:rPr lang="fr-FR" sz="2000" dirty="0"/>
              <a:t>V</a:t>
            </a:r>
            <a:r>
              <a:rPr lang="fr-FR" sz="2000" dirty="0" smtClean="0"/>
              <a:t>alidation du modèle : approche « white-box » et non « black-box » (discussion autour des diagrammes causaux et dynamiques)</a:t>
            </a:r>
          </a:p>
          <a:p>
            <a:pPr marL="342900" indent="-342900" algn="just">
              <a:buFont typeface="Arial" panose="020B0604020202020204" pitchFamily="34" charset="0"/>
              <a:buChar char="•"/>
            </a:pPr>
            <a:endParaRPr lang="fr-FR" sz="2000" dirty="0" smtClean="0"/>
          </a:p>
        </p:txBody>
      </p:sp>
      <p:sp>
        <p:nvSpPr>
          <p:cNvPr id="6" name="ZoneTexte 5"/>
          <p:cNvSpPr txBox="1"/>
          <p:nvPr>
            <p:custDataLst>
              <p:tags r:id="rId3"/>
            </p:custDataLst>
          </p:nvPr>
        </p:nvSpPr>
        <p:spPr>
          <a:xfrm>
            <a:off x="107504" y="1770331"/>
            <a:ext cx="2067169" cy="369332"/>
          </a:xfrm>
          <a:prstGeom prst="rect">
            <a:avLst/>
          </a:prstGeom>
          <a:noFill/>
        </p:spPr>
        <p:txBody>
          <a:bodyPr wrap="none" rtlCol="0">
            <a:spAutoFit/>
          </a:bodyPr>
          <a:lstStyle/>
          <a:p>
            <a:r>
              <a:rPr lang="fr-FR" b="1" dirty="0" smtClean="0"/>
              <a:t>Une problématique</a:t>
            </a:r>
            <a:endParaRPr lang="fr-FR" b="1" dirty="0"/>
          </a:p>
        </p:txBody>
      </p:sp>
      <p:sp>
        <p:nvSpPr>
          <p:cNvPr id="7" name="Rectangle 6"/>
          <p:cNvSpPr/>
          <p:nvPr>
            <p:custDataLst>
              <p:tags r:id="rId4"/>
            </p:custDataLst>
          </p:nvPr>
        </p:nvSpPr>
        <p:spPr>
          <a:xfrm>
            <a:off x="1691680" y="0"/>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sp>
        <p:nvSpPr>
          <p:cNvPr id="8" name="Rectangle 7"/>
          <p:cNvSpPr/>
          <p:nvPr>
            <p:custDataLst>
              <p:tags r:id="rId5"/>
            </p:custDataLst>
          </p:nvPr>
        </p:nvSpPr>
        <p:spPr>
          <a:xfrm>
            <a:off x="3073084" y="979090"/>
            <a:ext cx="4269346" cy="830997"/>
          </a:xfrm>
          <a:prstGeom prst="rect">
            <a:avLst/>
          </a:prstGeom>
        </p:spPr>
        <p:txBody>
          <a:bodyPr wrap="square">
            <a:spAutoFit/>
          </a:bodyPr>
          <a:lstStyle/>
          <a:p>
            <a:pPr algn="ctr" fontAlgn="base"/>
            <a:r>
              <a:rPr lang="en-US" sz="1600" b="1" dirty="0">
                <a:hlinkClick r:id="rId7" tooltip="9th Congress of the EUS-UES"/>
              </a:rPr>
              <a:t>9th Congress of the </a:t>
            </a:r>
            <a:r>
              <a:rPr lang="en-US" sz="1600" b="1" dirty="0" smtClean="0">
                <a:hlinkClick r:id="rId7" tooltip="9th Congress of the EUS-UES"/>
              </a:rPr>
              <a:t>EUS-UES</a:t>
            </a:r>
            <a:endParaRPr lang="en-US" sz="1600" b="1" dirty="0" smtClean="0"/>
          </a:p>
          <a:p>
            <a:pPr algn="ctr" fontAlgn="base"/>
            <a:r>
              <a:rPr lang="en-US" sz="1600" dirty="0" smtClean="0">
                <a:solidFill>
                  <a:schemeClr val="accent1">
                    <a:lumMod val="75000"/>
                  </a:schemeClr>
                </a:solidFill>
              </a:rPr>
              <a:t>Globalization </a:t>
            </a:r>
            <a:r>
              <a:rPr lang="en-US" sz="1600" dirty="0">
                <a:solidFill>
                  <a:schemeClr val="accent1">
                    <a:lumMod val="75000"/>
                  </a:schemeClr>
                </a:solidFill>
              </a:rPr>
              <a:t>and Crisis. Complexity and governance of systems </a:t>
            </a:r>
            <a:r>
              <a:rPr lang="en-US" sz="1600" dirty="0" smtClean="0">
                <a:solidFill>
                  <a:schemeClr val="accent1">
                    <a:lumMod val="75000"/>
                  </a:schemeClr>
                </a:solidFill>
              </a:rPr>
              <a:t>. </a:t>
            </a:r>
            <a:r>
              <a:rPr lang="en-US" sz="1600" dirty="0">
                <a:solidFill>
                  <a:schemeClr val="accent1">
                    <a:lumMod val="75000"/>
                  </a:schemeClr>
                </a:solidFill>
              </a:rPr>
              <a:t>Valencia </a:t>
            </a:r>
            <a:r>
              <a:rPr lang="en-US" sz="1600" dirty="0" smtClean="0">
                <a:solidFill>
                  <a:schemeClr val="accent1">
                    <a:lumMod val="75000"/>
                  </a:schemeClr>
                </a:solidFill>
              </a:rPr>
              <a:t>2014</a:t>
            </a:r>
            <a:endParaRPr lang="es-ES" sz="1600" dirty="0">
              <a:solidFill>
                <a:schemeClr val="accent1">
                  <a:lumMod val="75000"/>
                </a:schemeClr>
              </a:solidFill>
            </a:endParaRPr>
          </a:p>
        </p:txBody>
      </p:sp>
      <p:sp>
        <p:nvSpPr>
          <p:cNvPr id="2" name="Espace réservé de la date 1"/>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393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0" y="1916832"/>
            <a:ext cx="9036496" cy="4320480"/>
          </a:xfrm>
        </p:spPr>
        <p:txBody>
          <a:bodyPr>
            <a:normAutofit fontScale="92500" lnSpcReduction="20000"/>
          </a:bodyPr>
          <a:lstStyle/>
          <a:p>
            <a:pPr marL="0" indent="0">
              <a:buNone/>
            </a:pPr>
            <a:r>
              <a:rPr lang="fr-FR" sz="2400" b="1" dirty="0" smtClean="0"/>
              <a:t>Quelles sont les approches de la modélisation et de la simulation ?</a:t>
            </a:r>
          </a:p>
          <a:p>
            <a:pPr marL="0" indent="0">
              <a:buNone/>
            </a:pPr>
            <a:endParaRPr lang="fr-FR" sz="2200" b="1" dirty="0" smtClean="0"/>
          </a:p>
          <a:p>
            <a:pPr marL="457200" indent="-457200">
              <a:buFont typeface="+mj-lt"/>
              <a:buAutoNum type="arabicPeriod"/>
            </a:pPr>
            <a:r>
              <a:rPr lang="fr-FR" sz="2200" dirty="0" smtClean="0"/>
              <a:t>Théorie </a:t>
            </a:r>
            <a:r>
              <a:rPr lang="fr-FR" sz="2200" dirty="0" smtClean="0">
                <a:sym typeface="Wingdings" panose="05000000000000000000" pitchFamily="2" charset="2"/>
              </a:rPr>
              <a:t> Simulation (confirmation, amélioration de la théorie)</a:t>
            </a:r>
          </a:p>
          <a:p>
            <a:pPr marL="457200" indent="-457200">
              <a:buFont typeface="+mj-lt"/>
              <a:buAutoNum type="arabicPeriod"/>
            </a:pPr>
            <a:r>
              <a:rPr lang="fr-FR" sz="2200" dirty="0" smtClean="0">
                <a:sym typeface="Wingdings" panose="05000000000000000000" pitchFamily="2" charset="2"/>
              </a:rPr>
              <a:t>Expérience  Simulation (généralisation possible d’une nouvelle théorie ?)</a:t>
            </a:r>
          </a:p>
          <a:p>
            <a:pPr marL="457200" indent="-457200">
              <a:buFont typeface="+mj-lt"/>
              <a:buAutoNum type="arabicPeriod"/>
            </a:pPr>
            <a:r>
              <a:rPr lang="fr-FR" sz="2200" dirty="0" smtClean="0">
                <a:sym typeface="Wingdings" panose="05000000000000000000" pitchFamily="2" charset="2"/>
              </a:rPr>
              <a:t>Simulation  Théorie (la simulation peut contredire une théorie ou suggère qu’elle soit révisée, voire rejetée !  Signaler aussi l’indisponibilité d’une théorie</a:t>
            </a:r>
          </a:p>
          <a:p>
            <a:pPr marL="457200" indent="-457200">
              <a:buFont typeface="+mj-lt"/>
              <a:buAutoNum type="arabicPeriod"/>
            </a:pPr>
            <a:r>
              <a:rPr lang="fr-FR" sz="2200" dirty="0" smtClean="0">
                <a:sym typeface="Wingdings" panose="05000000000000000000" pitchFamily="2" charset="2"/>
              </a:rPr>
              <a:t>Simulation  Expérience (prototype mis en œuvre sur le terrain ?)</a:t>
            </a:r>
          </a:p>
          <a:p>
            <a:pPr marL="457200" indent="-457200">
              <a:buFont typeface="+mj-lt"/>
              <a:buAutoNum type="arabicPeriod"/>
            </a:pPr>
            <a:endParaRPr lang="fr-FR" sz="2200" dirty="0">
              <a:sym typeface="Wingdings" panose="05000000000000000000" pitchFamily="2" charset="2"/>
            </a:endParaRPr>
          </a:p>
          <a:p>
            <a:pPr marL="0" indent="0">
              <a:buNone/>
            </a:pPr>
            <a:r>
              <a:rPr lang="fr-FR" sz="2200" dirty="0" smtClean="0">
                <a:sym typeface="Wingdings" panose="05000000000000000000" pitchFamily="2" charset="2"/>
              </a:rPr>
              <a:t>Notre modèle : le point 1 (aspect pédagogique de la dissonance cognitive)</a:t>
            </a:r>
          </a:p>
          <a:p>
            <a:pPr marL="0" indent="0">
              <a:buNone/>
            </a:pPr>
            <a:endParaRPr lang="fr-FR" sz="2200" dirty="0">
              <a:sym typeface="Wingdings" panose="05000000000000000000" pitchFamily="2" charset="2"/>
            </a:endParaRPr>
          </a:p>
          <a:p>
            <a:pPr marL="0" indent="0">
              <a:buNone/>
            </a:pPr>
            <a:r>
              <a:rPr lang="fr-FR" sz="2200" dirty="0" smtClean="0">
                <a:sym typeface="Wingdings" panose="05000000000000000000" pitchFamily="2" charset="2"/>
              </a:rPr>
              <a:t>Attention au regard, à la projection de soi : les résultats de la </a:t>
            </a:r>
          </a:p>
          <a:p>
            <a:pPr marL="0" indent="0">
              <a:buNone/>
            </a:pPr>
            <a:r>
              <a:rPr lang="fr-FR" sz="2200" dirty="0" smtClean="0">
                <a:sym typeface="Wingdings" panose="05000000000000000000" pitchFamily="2" charset="2"/>
              </a:rPr>
              <a:t>simulation ne doivent pas être le reflet de nos attentes, de nos désirs !</a:t>
            </a:r>
          </a:p>
          <a:p>
            <a:pPr marL="0" indent="0">
              <a:buNone/>
            </a:pPr>
            <a:r>
              <a:rPr lang="fr-FR" sz="2200" dirty="0" smtClean="0">
                <a:sym typeface="Wingdings" panose="05000000000000000000" pitchFamily="2" charset="2"/>
              </a:rPr>
              <a:t>Il convient </a:t>
            </a:r>
            <a:r>
              <a:rPr lang="fr-FR" sz="2200" b="1" dirty="0" smtClean="0">
                <a:sym typeface="Wingdings" panose="05000000000000000000" pitchFamily="2" charset="2"/>
              </a:rPr>
              <a:t>d’élargir sa représentation</a:t>
            </a:r>
            <a:r>
              <a:rPr lang="fr-FR" sz="2200" dirty="0" smtClean="0">
                <a:sym typeface="Wingdings" panose="05000000000000000000" pitchFamily="2" charset="2"/>
              </a:rPr>
              <a:t>. Pour cela partager, mutualiser. </a:t>
            </a:r>
          </a:p>
        </p:txBody>
      </p:sp>
      <p:sp>
        <p:nvSpPr>
          <p:cNvPr id="4" name="Espace réservé du numéro de diapositive 3"/>
          <p:cNvSpPr>
            <a:spLocks noGrp="1"/>
          </p:cNvSpPr>
          <p:nvPr>
            <p:ph type="sldNum" sz="quarter" idx="12"/>
            <p:custDataLst>
              <p:tags r:id="rId2"/>
            </p:custDataLst>
          </p:nvPr>
        </p:nvSpPr>
        <p:spPr/>
        <p:txBody>
          <a:bodyPr/>
          <a:lstStyle/>
          <a:p>
            <a:fld id="{9902CD90-8233-450D-BBB0-42E0580E7DD4}" type="slidenum">
              <a:rPr lang="es-ES" smtClean="0"/>
              <a:t>17</a:t>
            </a:fld>
            <a:endParaRPr lang="es-ES"/>
          </a:p>
        </p:txBody>
      </p:sp>
      <p:sp>
        <p:nvSpPr>
          <p:cNvPr id="5" name="Rectangle 4"/>
          <p:cNvSpPr/>
          <p:nvPr>
            <p:custDataLst>
              <p:tags r:id="rId3"/>
            </p:custDataLst>
          </p:nvPr>
        </p:nvSpPr>
        <p:spPr>
          <a:xfrm>
            <a:off x="1691680" y="332656"/>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pic>
        <p:nvPicPr>
          <p:cNvPr id="1026" name="Picture 2" descr="557431 390685764319751 182055145 n"/>
          <p:cNvPicPr>
            <a:picLocks noChangeAspect="1" noChangeArrowheads="1"/>
          </p:cNvPicPr>
          <p:nvPr>
            <p:custDataLst>
              <p:tags r:id="rId4"/>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7467578" y="4609729"/>
            <a:ext cx="1394206" cy="13830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Espace réservé de la date 1"/>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369880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1" dur="500"/>
                                        <p:tgtEl>
                                          <p:spTgt spid="3">
                                            <p:txEl>
                                              <p:pRg st="9" end="9"/>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p:cTn id="56"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8" dur="500"/>
                                        <p:tgtEl>
                                          <p:spTgt spid="3">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p:cTn id="6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65" dur="500"/>
                                        <p:tgtEl>
                                          <p:spTgt spid="3">
                                            <p:txEl>
                                              <p:pRg st="11" end="1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026"/>
                                        </p:tgtEl>
                                        <p:attrNameLst>
                                          <p:attrName>style.visibility</p:attrName>
                                        </p:attrNameLst>
                                      </p:cBhvr>
                                      <p:to>
                                        <p:strVal val="visible"/>
                                      </p:to>
                                    </p:set>
                                    <p:anim calcmode="lin" valueType="num">
                                      <p:cBhvr>
                                        <p:cTn id="70" dur="500" fill="hold"/>
                                        <p:tgtEl>
                                          <p:spTgt spid="1026"/>
                                        </p:tgtEl>
                                        <p:attrNameLst>
                                          <p:attrName>ppt_w</p:attrName>
                                        </p:attrNameLst>
                                      </p:cBhvr>
                                      <p:tavLst>
                                        <p:tav tm="0">
                                          <p:val>
                                            <p:fltVal val="0"/>
                                          </p:val>
                                        </p:tav>
                                        <p:tav tm="100000">
                                          <p:val>
                                            <p:strVal val="#ppt_w"/>
                                          </p:val>
                                        </p:tav>
                                      </p:tavLst>
                                    </p:anim>
                                    <p:anim calcmode="lin" valueType="num">
                                      <p:cBhvr>
                                        <p:cTn id="71" dur="500" fill="hold"/>
                                        <p:tgtEl>
                                          <p:spTgt spid="1026"/>
                                        </p:tgtEl>
                                        <p:attrNameLst>
                                          <p:attrName>ppt_h</p:attrName>
                                        </p:attrNameLst>
                                      </p:cBhvr>
                                      <p:tavLst>
                                        <p:tav tm="0">
                                          <p:val>
                                            <p:fltVal val="0"/>
                                          </p:val>
                                        </p:tav>
                                        <p:tav tm="100000">
                                          <p:val>
                                            <p:strVal val="#ppt_h"/>
                                          </p:val>
                                        </p:tav>
                                      </p:tavLst>
                                    </p:anim>
                                    <p:animEffect transition="in" filter="fade">
                                      <p:cBhvr>
                                        <p:cTn id="7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iangle isocèle 1"/>
          <p:cNvSpPr/>
          <p:nvPr>
            <p:custDataLst>
              <p:tags r:id="rId1"/>
            </p:custDataLst>
          </p:nvPr>
        </p:nvSpPr>
        <p:spPr>
          <a:xfrm>
            <a:off x="1683523" y="1714455"/>
            <a:ext cx="5256584" cy="4104456"/>
          </a:xfrm>
          <a:prstGeom prst="triangle">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cxnSp>
        <p:nvCxnSpPr>
          <p:cNvPr id="5" name="Connecteur droit 4"/>
          <p:cNvCxnSpPr/>
          <p:nvPr>
            <p:custDataLst>
              <p:tags r:id="rId2"/>
            </p:custDataLst>
          </p:nvPr>
        </p:nvCxnSpPr>
        <p:spPr>
          <a:xfrm>
            <a:off x="2114525" y="3052633"/>
            <a:ext cx="4394579" cy="0"/>
          </a:xfrm>
          <a:prstGeom prst="line">
            <a:avLst/>
          </a:prstGeom>
        </p:spPr>
        <p:style>
          <a:lnRef idx="3">
            <a:schemeClr val="accent2"/>
          </a:lnRef>
          <a:fillRef idx="0">
            <a:schemeClr val="accent2"/>
          </a:fillRef>
          <a:effectRef idx="2">
            <a:schemeClr val="accent2"/>
          </a:effectRef>
          <a:fontRef idx="minor">
            <a:schemeClr val="tx1"/>
          </a:fontRef>
        </p:style>
      </p:cxnSp>
      <p:sp>
        <p:nvSpPr>
          <p:cNvPr id="6" name="ZoneTexte 5"/>
          <p:cNvSpPr txBox="1"/>
          <p:nvPr>
            <p:custDataLst>
              <p:tags r:id="rId3"/>
            </p:custDataLst>
          </p:nvPr>
        </p:nvSpPr>
        <p:spPr>
          <a:xfrm>
            <a:off x="5113538" y="2033168"/>
            <a:ext cx="3266472" cy="830997"/>
          </a:xfrm>
          <a:prstGeom prst="rect">
            <a:avLst/>
          </a:prstGeom>
          <a:noFill/>
        </p:spPr>
        <p:txBody>
          <a:bodyPr wrap="none" rtlCol="0">
            <a:spAutoFit/>
          </a:bodyPr>
          <a:lstStyle/>
          <a:p>
            <a:r>
              <a:rPr lang="fr-FR" sz="1600" dirty="0" smtClean="0"/>
              <a:t>Croissance, stagnation, décroissance</a:t>
            </a:r>
          </a:p>
          <a:p>
            <a:r>
              <a:rPr lang="fr-FR" sz="1600" dirty="0" smtClean="0"/>
              <a:t>Augmentation, réduction des marges</a:t>
            </a:r>
            <a:endParaRPr lang="fr-FR" sz="1600" dirty="0"/>
          </a:p>
          <a:p>
            <a:r>
              <a:rPr lang="fr-FR" sz="1600" dirty="0" smtClean="0"/>
              <a:t> Excédent, insuffisance de liquidités</a:t>
            </a:r>
          </a:p>
        </p:txBody>
      </p:sp>
      <p:sp>
        <p:nvSpPr>
          <p:cNvPr id="3" name="ZoneTexte 2"/>
          <p:cNvSpPr txBox="1"/>
          <p:nvPr>
            <p:custDataLst>
              <p:tags r:id="rId4"/>
            </p:custDataLst>
          </p:nvPr>
        </p:nvSpPr>
        <p:spPr>
          <a:xfrm>
            <a:off x="4089639" y="2218511"/>
            <a:ext cx="444352" cy="707886"/>
          </a:xfrm>
          <a:prstGeom prst="rect">
            <a:avLst/>
          </a:prstGeom>
          <a:noFill/>
        </p:spPr>
        <p:txBody>
          <a:bodyPr wrap="none" rtlCol="0">
            <a:spAutoFit/>
          </a:bodyPr>
          <a:lstStyle/>
          <a:p>
            <a:r>
              <a:rPr lang="fr-FR" sz="4000" dirty="0" smtClean="0">
                <a:solidFill>
                  <a:schemeClr val="bg1"/>
                </a:solidFill>
              </a:rPr>
              <a:t>€</a:t>
            </a:r>
            <a:endParaRPr lang="fr-FR" sz="4000" dirty="0">
              <a:solidFill>
                <a:schemeClr val="bg1"/>
              </a:solidFill>
            </a:endParaRPr>
          </a:p>
        </p:txBody>
      </p:sp>
      <p:sp>
        <p:nvSpPr>
          <p:cNvPr id="4" name="ZoneTexte 3"/>
          <p:cNvSpPr txBox="1"/>
          <p:nvPr>
            <p:custDataLst>
              <p:tags r:id="rId5"/>
            </p:custDataLst>
          </p:nvPr>
        </p:nvSpPr>
        <p:spPr>
          <a:xfrm>
            <a:off x="2249377" y="2217834"/>
            <a:ext cx="1431610" cy="646331"/>
          </a:xfrm>
          <a:prstGeom prst="rect">
            <a:avLst/>
          </a:prstGeom>
          <a:noFill/>
        </p:spPr>
        <p:txBody>
          <a:bodyPr wrap="none" rtlCol="0">
            <a:spAutoFit/>
          </a:bodyPr>
          <a:lstStyle/>
          <a:p>
            <a:pPr algn="ctr"/>
            <a:r>
              <a:rPr lang="fr-FR" b="1" dirty="0" smtClean="0"/>
              <a:t>Les effets</a:t>
            </a:r>
          </a:p>
          <a:p>
            <a:pPr algn="ctr"/>
            <a:r>
              <a:rPr lang="fr-FR" b="1" dirty="0" smtClean="0"/>
              <a:t>(symptômes)</a:t>
            </a:r>
            <a:endParaRPr lang="fr-FR" b="1" dirty="0"/>
          </a:p>
        </p:txBody>
      </p:sp>
      <p:sp>
        <p:nvSpPr>
          <p:cNvPr id="13" name="Flèche courbée vers le haut 12"/>
          <p:cNvSpPr/>
          <p:nvPr>
            <p:custDataLst>
              <p:tags r:id="rId6"/>
            </p:custDataLst>
          </p:nvPr>
        </p:nvSpPr>
        <p:spPr>
          <a:xfrm rot="16019563">
            <a:off x="5054340" y="4521197"/>
            <a:ext cx="1188632" cy="648072"/>
          </a:xfrm>
          <a:prstGeom prst="curved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5" name="Flèche courbée vers le haut 14"/>
          <p:cNvSpPr/>
          <p:nvPr>
            <p:custDataLst>
              <p:tags r:id="rId7"/>
            </p:custDataLst>
          </p:nvPr>
        </p:nvSpPr>
        <p:spPr>
          <a:xfrm rot="5125683">
            <a:off x="2370867" y="4661054"/>
            <a:ext cx="1188632" cy="648072"/>
          </a:xfrm>
          <a:prstGeom prst="curved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16" name="Flèche vers le haut 15"/>
          <p:cNvSpPr/>
          <p:nvPr>
            <p:custDataLst>
              <p:tags r:id="rId8"/>
            </p:custDataLst>
          </p:nvPr>
        </p:nvSpPr>
        <p:spPr>
          <a:xfrm>
            <a:off x="4144691" y="3052633"/>
            <a:ext cx="334245" cy="930074"/>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7" name="Rectangle 16"/>
          <p:cNvSpPr/>
          <p:nvPr>
            <p:custDataLst>
              <p:tags r:id="rId9"/>
            </p:custDataLst>
          </p:nvPr>
        </p:nvSpPr>
        <p:spPr>
          <a:xfrm>
            <a:off x="3209267" y="3971283"/>
            <a:ext cx="2205091" cy="646331"/>
          </a:xfrm>
          <a:prstGeom prst="rect">
            <a:avLst/>
          </a:prstGeom>
        </p:spPr>
        <p:txBody>
          <a:bodyPr wrap="none">
            <a:spAutoFit/>
          </a:bodyPr>
          <a:lstStyle/>
          <a:p>
            <a:pPr algn="ctr"/>
            <a:r>
              <a:rPr lang="fr-FR" dirty="0" smtClean="0">
                <a:solidFill>
                  <a:schemeClr val="bg1"/>
                </a:solidFill>
              </a:rPr>
              <a:t>CAPACITÉ </a:t>
            </a:r>
          </a:p>
          <a:p>
            <a:pPr algn="ctr"/>
            <a:r>
              <a:rPr lang="fr-FR" dirty="0" smtClean="0">
                <a:solidFill>
                  <a:schemeClr val="bg1"/>
                </a:solidFill>
              </a:rPr>
              <a:t>ORGANISATIONNELLE</a:t>
            </a:r>
            <a:endParaRPr lang="fr-FR" dirty="0">
              <a:solidFill>
                <a:schemeClr val="bg1"/>
              </a:solidFill>
            </a:endParaRPr>
          </a:p>
        </p:txBody>
      </p:sp>
      <p:sp>
        <p:nvSpPr>
          <p:cNvPr id="18" name="Rectangle 17"/>
          <p:cNvSpPr/>
          <p:nvPr>
            <p:custDataLst>
              <p:tags r:id="rId10"/>
            </p:custDataLst>
          </p:nvPr>
        </p:nvSpPr>
        <p:spPr>
          <a:xfrm>
            <a:off x="3437958" y="4989953"/>
            <a:ext cx="1854997" cy="646331"/>
          </a:xfrm>
          <a:prstGeom prst="rect">
            <a:avLst/>
          </a:prstGeom>
        </p:spPr>
        <p:txBody>
          <a:bodyPr wrap="square">
            <a:spAutoFit/>
          </a:bodyPr>
          <a:lstStyle/>
          <a:p>
            <a:pPr algn="ctr"/>
            <a:r>
              <a:rPr lang="fr-FR" dirty="0">
                <a:solidFill>
                  <a:schemeClr val="bg1"/>
                </a:solidFill>
              </a:rPr>
              <a:t>CAPACITE</a:t>
            </a:r>
          </a:p>
          <a:p>
            <a:pPr algn="ctr"/>
            <a:r>
              <a:rPr lang="fr-FR" dirty="0">
                <a:solidFill>
                  <a:schemeClr val="bg1"/>
                </a:solidFill>
              </a:rPr>
              <a:t>MANAGERIALE</a:t>
            </a:r>
          </a:p>
        </p:txBody>
      </p:sp>
      <p:sp>
        <p:nvSpPr>
          <p:cNvPr id="20" name="ZoneTexte 19"/>
          <p:cNvSpPr txBox="1"/>
          <p:nvPr>
            <p:custDataLst>
              <p:tags r:id="rId11"/>
            </p:custDataLst>
          </p:nvPr>
        </p:nvSpPr>
        <p:spPr>
          <a:xfrm>
            <a:off x="167793" y="1714455"/>
            <a:ext cx="3041474" cy="369332"/>
          </a:xfrm>
          <a:prstGeom prst="rect">
            <a:avLst/>
          </a:prstGeom>
          <a:noFill/>
        </p:spPr>
        <p:txBody>
          <a:bodyPr wrap="none" rtlCol="0">
            <a:spAutoFit/>
          </a:bodyPr>
          <a:lstStyle/>
          <a:p>
            <a:r>
              <a:rPr lang="fr-FR" b="1" u="sng" dirty="0" smtClean="0"/>
              <a:t>Un constat </a:t>
            </a:r>
            <a:r>
              <a:rPr lang="fr-FR" dirty="0" smtClean="0"/>
              <a:t>: </a:t>
            </a:r>
            <a:r>
              <a:rPr lang="fr-FR" b="1" dirty="0" smtClean="0"/>
              <a:t>l’effet « Iceberg »</a:t>
            </a:r>
            <a:endParaRPr lang="fr-FR" b="1" dirty="0"/>
          </a:p>
        </p:txBody>
      </p:sp>
      <p:sp>
        <p:nvSpPr>
          <p:cNvPr id="19" name="Rectangle 18"/>
          <p:cNvSpPr/>
          <p:nvPr>
            <p:custDataLst>
              <p:tags r:id="rId12"/>
            </p:custDataLst>
          </p:nvPr>
        </p:nvSpPr>
        <p:spPr>
          <a:xfrm>
            <a:off x="1554490" y="0"/>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sp>
        <p:nvSpPr>
          <p:cNvPr id="8" name="ZoneTexte 7"/>
          <p:cNvSpPr txBox="1"/>
          <p:nvPr>
            <p:custDataLst>
              <p:tags r:id="rId13"/>
            </p:custDataLst>
          </p:nvPr>
        </p:nvSpPr>
        <p:spPr>
          <a:xfrm>
            <a:off x="545128" y="3836466"/>
            <a:ext cx="1721112" cy="646331"/>
          </a:xfrm>
          <a:prstGeom prst="rect">
            <a:avLst/>
          </a:prstGeom>
          <a:noFill/>
        </p:spPr>
        <p:txBody>
          <a:bodyPr wrap="none" rtlCol="0">
            <a:spAutoFit/>
          </a:bodyPr>
          <a:lstStyle/>
          <a:p>
            <a:r>
              <a:rPr lang="fr-FR" b="1" dirty="0" smtClean="0"/>
              <a:t>Les 2 inducteurs</a:t>
            </a:r>
          </a:p>
          <a:p>
            <a:r>
              <a:rPr lang="fr-FR" b="1" dirty="0"/>
              <a:t>d</a:t>
            </a:r>
            <a:r>
              <a:rPr lang="fr-FR" b="1" dirty="0" smtClean="0"/>
              <a:t>e performance</a:t>
            </a:r>
            <a:endParaRPr lang="fr-FR" b="1" dirty="0"/>
          </a:p>
        </p:txBody>
      </p:sp>
      <p:sp>
        <p:nvSpPr>
          <p:cNvPr id="9" name="ZoneTexte 8"/>
          <p:cNvSpPr txBox="1"/>
          <p:nvPr>
            <p:custDataLst>
              <p:tags r:id="rId14"/>
            </p:custDataLst>
          </p:nvPr>
        </p:nvSpPr>
        <p:spPr>
          <a:xfrm>
            <a:off x="6328112" y="4294448"/>
            <a:ext cx="1223989" cy="646331"/>
          </a:xfrm>
          <a:prstGeom prst="rect">
            <a:avLst/>
          </a:prstGeom>
          <a:noFill/>
        </p:spPr>
        <p:txBody>
          <a:bodyPr wrap="none" rtlCol="0">
            <a:spAutoFit/>
          </a:bodyPr>
          <a:lstStyle/>
          <a:p>
            <a:r>
              <a:rPr lang="fr-FR" dirty="0" smtClean="0"/>
              <a:t>Ressources</a:t>
            </a:r>
          </a:p>
          <a:p>
            <a:r>
              <a:rPr lang="fr-FR" dirty="0" smtClean="0"/>
              <a:t>intangibles</a:t>
            </a:r>
            <a:endParaRPr lang="fr-FR" dirty="0"/>
          </a:p>
        </p:txBody>
      </p:sp>
    </p:spTree>
    <p:extLst>
      <p:ext uri="{BB962C8B-B14F-4D97-AF65-F5344CB8AC3E}">
        <p14:creationId xmlns:p14="http://schemas.microsoft.com/office/powerpoint/2010/main" val="91765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p:bldP spid="4" grpId="0"/>
      <p:bldP spid="13" grpId="0" animBg="1"/>
      <p:bldP spid="15" grpId="0" animBg="1"/>
      <p:bldP spid="16" grpId="0" animBg="1"/>
      <p:bldP spid="17" grpId="0"/>
      <p:bldP spid="18"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21158" y="1563111"/>
            <a:ext cx="8856984" cy="2308324"/>
          </a:xfrm>
          <a:prstGeom prst="rect">
            <a:avLst/>
          </a:prstGeom>
        </p:spPr>
        <p:txBody>
          <a:bodyPr wrap="square">
            <a:spAutoFit/>
          </a:bodyPr>
          <a:lstStyle/>
          <a:p>
            <a:r>
              <a:rPr lang="fr-FR" b="1" dirty="0" smtClean="0"/>
              <a:t>La capacité managériale</a:t>
            </a:r>
          </a:p>
          <a:p>
            <a:pPr algn="just"/>
            <a:r>
              <a:rPr lang="fr-FR" dirty="0" smtClean="0"/>
              <a:t>Disposition humaine avec laquelle </a:t>
            </a:r>
            <a:r>
              <a:rPr lang="fr-FR" dirty="0"/>
              <a:t>les managers </a:t>
            </a:r>
            <a:r>
              <a:rPr lang="fr-FR" dirty="0" smtClean="0"/>
              <a:t>édifient, intègrent et font évoluer collectivement les capacités organisationnelles afin d’entreprendre. </a:t>
            </a:r>
          </a:p>
          <a:p>
            <a:pPr algn="just"/>
            <a:r>
              <a:rPr lang="fr-FR" dirty="0" smtClean="0"/>
              <a:t>Cette capacité s’articule selon moi sur les quatre points </a:t>
            </a:r>
            <a:r>
              <a:rPr lang="fr-FR" dirty="0"/>
              <a:t>s</a:t>
            </a:r>
            <a:r>
              <a:rPr lang="fr-FR" dirty="0" smtClean="0"/>
              <a:t>uivants :</a:t>
            </a:r>
          </a:p>
          <a:p>
            <a:pPr algn="just"/>
            <a:r>
              <a:rPr lang="fr-FR" dirty="0" smtClean="0"/>
              <a:t>(1) capter et identifier rapidement des évènements opportuns </a:t>
            </a:r>
            <a:r>
              <a:rPr lang="fr-FR" dirty="0"/>
              <a:t>(2) </a:t>
            </a:r>
            <a:r>
              <a:rPr lang="fr-FR" dirty="0" smtClean="0"/>
              <a:t>analyser ces </a:t>
            </a:r>
            <a:r>
              <a:rPr lang="fr-FR" dirty="0"/>
              <a:t>opportunités </a:t>
            </a:r>
            <a:r>
              <a:rPr lang="fr-FR" dirty="0" smtClean="0"/>
              <a:t>(3</a:t>
            </a:r>
            <a:r>
              <a:rPr lang="fr-FR" dirty="0"/>
              <a:t>) </a:t>
            </a:r>
            <a:r>
              <a:rPr lang="fr-FR" dirty="0" smtClean="0"/>
              <a:t>faire évoluer les représentations humaines (4) tirer le meilleur parti ou adapter les capacités organisationnelles à ces évènements.</a:t>
            </a:r>
            <a:endParaRPr lang="fr-FR" dirty="0"/>
          </a:p>
          <a:p>
            <a:endParaRPr lang="fr-FR" dirty="0"/>
          </a:p>
        </p:txBody>
      </p:sp>
      <p:sp>
        <p:nvSpPr>
          <p:cNvPr id="2" name="ZoneTexte 1"/>
          <p:cNvSpPr txBox="1"/>
          <p:nvPr>
            <p:custDataLst>
              <p:tags r:id="rId2"/>
            </p:custDataLst>
          </p:nvPr>
        </p:nvSpPr>
        <p:spPr>
          <a:xfrm>
            <a:off x="145297" y="1039351"/>
            <a:ext cx="2281330" cy="369332"/>
          </a:xfrm>
          <a:prstGeom prst="rect">
            <a:avLst/>
          </a:prstGeom>
          <a:noFill/>
        </p:spPr>
        <p:txBody>
          <a:bodyPr wrap="none" rtlCol="0">
            <a:spAutoFit/>
          </a:bodyPr>
          <a:lstStyle/>
          <a:p>
            <a:r>
              <a:rPr lang="fr-FR" b="1" u="sng" dirty="0" smtClean="0"/>
              <a:t>Quelques définitions</a:t>
            </a:r>
            <a:r>
              <a:rPr lang="fr-FR" dirty="0" smtClean="0"/>
              <a:t> :</a:t>
            </a:r>
            <a:endParaRPr lang="fr-FR" dirty="0"/>
          </a:p>
        </p:txBody>
      </p:sp>
      <p:sp>
        <p:nvSpPr>
          <p:cNvPr id="3" name="Espace réservé du numéro de diapositive 2"/>
          <p:cNvSpPr>
            <a:spLocks noGrp="1"/>
          </p:cNvSpPr>
          <p:nvPr>
            <p:ph type="sldNum" sz="quarter" idx="12"/>
            <p:custDataLst>
              <p:tags r:id="rId3"/>
            </p:custDataLst>
          </p:nvPr>
        </p:nvSpPr>
        <p:spPr/>
        <p:txBody>
          <a:bodyPr/>
          <a:lstStyle/>
          <a:p>
            <a:fld id="{9902CD90-8233-450D-BBB0-42E0580E7DD4}" type="slidenum">
              <a:rPr lang="es-ES" smtClean="0"/>
              <a:t>19</a:t>
            </a:fld>
            <a:endParaRPr lang="es-ES" dirty="0"/>
          </a:p>
        </p:txBody>
      </p:sp>
      <p:sp>
        <p:nvSpPr>
          <p:cNvPr id="6" name="Rectangle 5"/>
          <p:cNvSpPr/>
          <p:nvPr>
            <p:custDataLst>
              <p:tags r:id="rId4"/>
            </p:custDataLst>
          </p:nvPr>
        </p:nvSpPr>
        <p:spPr>
          <a:xfrm>
            <a:off x="123591" y="3828797"/>
            <a:ext cx="8822701" cy="2031325"/>
          </a:xfrm>
          <a:prstGeom prst="rect">
            <a:avLst/>
          </a:prstGeom>
        </p:spPr>
        <p:txBody>
          <a:bodyPr wrap="square">
            <a:spAutoFit/>
          </a:bodyPr>
          <a:lstStyle/>
          <a:p>
            <a:pPr marL="6350" lvl="1"/>
            <a:r>
              <a:rPr lang="fr-FR" b="1" dirty="0"/>
              <a:t>La capacité organisationnelle</a:t>
            </a:r>
            <a:r>
              <a:rPr lang="fr-FR" i="1" dirty="0"/>
              <a:t> </a:t>
            </a:r>
            <a:endParaRPr lang="fr-FR" sz="2400" dirty="0"/>
          </a:p>
          <a:p>
            <a:pPr algn="just"/>
            <a:r>
              <a:rPr lang="fr-FR" dirty="0"/>
              <a:t>La capacité organisationnelle est définie comme une </a:t>
            </a:r>
            <a:r>
              <a:rPr lang="fr-FR" u="sng" dirty="0"/>
              <a:t>habilité collective</a:t>
            </a:r>
            <a:r>
              <a:rPr lang="fr-FR" dirty="0"/>
              <a:t>. </a:t>
            </a:r>
            <a:endParaRPr lang="fr-FR" sz="2400" dirty="0"/>
          </a:p>
          <a:p>
            <a:pPr algn="just"/>
            <a:r>
              <a:rPr lang="fr-FR" dirty="0"/>
              <a:t>On explique ainsi que la performance de l’entreprise tire profit d’un </a:t>
            </a:r>
            <a:r>
              <a:rPr lang="fr-FR" u="sng" dirty="0"/>
              <a:t>potentiel humain </a:t>
            </a:r>
            <a:r>
              <a:rPr lang="fr-FR" dirty="0"/>
              <a:t>(connaissances, compétences), mais aussi d’un bon </a:t>
            </a:r>
            <a:r>
              <a:rPr lang="fr-FR" u="sng" dirty="0"/>
              <a:t>agencement organisationnel </a:t>
            </a:r>
            <a:r>
              <a:rPr lang="fr-FR" dirty="0"/>
              <a:t>(processus optimisé, réseau formel, informel de relations et de communications</a:t>
            </a:r>
            <a:r>
              <a:rPr lang="fr-FR" dirty="0" smtClean="0"/>
              <a:t>, « S.I » performant, </a:t>
            </a:r>
            <a:r>
              <a:rPr lang="fr-FR" dirty="0"/>
              <a:t>etc</a:t>
            </a:r>
            <a:r>
              <a:rPr lang="fr-FR" dirty="0" smtClean="0"/>
              <a:t>.). </a:t>
            </a:r>
            <a:r>
              <a:rPr lang="fr-FR" dirty="0"/>
              <a:t>Ainsi les résultats s’expliquent par la présence de </a:t>
            </a:r>
            <a:r>
              <a:rPr lang="fr-FR" u="sng" dirty="0"/>
              <a:t>ressources intangibles</a:t>
            </a:r>
            <a:r>
              <a:rPr lang="fr-FR" dirty="0"/>
              <a:t>, partageables entre les acteurs de l’organisation, mais aussi </a:t>
            </a:r>
            <a:r>
              <a:rPr lang="fr-FR" u="sng" dirty="0"/>
              <a:t>difficilement imitables</a:t>
            </a:r>
            <a:r>
              <a:rPr lang="fr-FR" dirty="0"/>
              <a:t> par la concurrence.</a:t>
            </a:r>
            <a:endParaRPr lang="fr-FR" sz="2400" dirty="0"/>
          </a:p>
        </p:txBody>
      </p:sp>
      <p:sp>
        <p:nvSpPr>
          <p:cNvPr id="7" name="Rectangle 6"/>
          <p:cNvSpPr/>
          <p:nvPr>
            <p:custDataLst>
              <p:tags r:id="rId5"/>
            </p:custDataLst>
          </p:nvPr>
        </p:nvSpPr>
        <p:spPr>
          <a:xfrm>
            <a:off x="1732240" y="18461"/>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sp>
        <p:nvSpPr>
          <p:cNvPr id="5" name="Espace réservé de la date 4"/>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427673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0"/>
            <a:ext cx="8229600" cy="1143000"/>
          </a:xfrm>
        </p:spPr>
        <p:txBody>
          <a:bodyPr/>
          <a:lstStyle/>
          <a:p>
            <a:r>
              <a:rPr lang="fr-FR" dirty="0" smtClean="0"/>
              <a:t>Thèmes abordés</a:t>
            </a:r>
            <a:endParaRPr lang="fr-FR" dirty="0"/>
          </a:p>
        </p:txBody>
      </p:sp>
      <p:sp>
        <p:nvSpPr>
          <p:cNvPr id="3" name="Espace réservé du contenu 2"/>
          <p:cNvSpPr>
            <a:spLocks noGrp="1"/>
          </p:cNvSpPr>
          <p:nvPr>
            <p:ph idx="1"/>
            <p:custDataLst>
              <p:tags r:id="rId2"/>
            </p:custDataLst>
          </p:nvPr>
        </p:nvSpPr>
        <p:spPr>
          <a:xfrm>
            <a:off x="107504" y="1052736"/>
            <a:ext cx="9036496" cy="2880320"/>
          </a:xfrm>
        </p:spPr>
        <p:txBody>
          <a:bodyPr>
            <a:normAutofit fontScale="92500" lnSpcReduction="10000"/>
          </a:bodyPr>
          <a:lstStyle/>
          <a:p>
            <a:r>
              <a:rPr lang="fr-FR" sz="2000" dirty="0" smtClean="0"/>
              <a:t>Ouverture de la séance : présentation de l’AFSCET, objectifs et organisation du groupe de travail</a:t>
            </a:r>
          </a:p>
          <a:p>
            <a:r>
              <a:rPr lang="fr-FR" sz="2000" dirty="0" smtClean="0"/>
              <a:t>Who’s </a:t>
            </a:r>
            <a:r>
              <a:rPr lang="fr-FR" sz="2000" dirty="0" err="1" smtClean="0"/>
              <a:t>who</a:t>
            </a:r>
            <a:r>
              <a:rPr lang="fr-FR" sz="2000" dirty="0" smtClean="0"/>
              <a:t> ? (tour de table)</a:t>
            </a:r>
          </a:p>
          <a:p>
            <a:r>
              <a:rPr lang="fr-FR" sz="2000" dirty="0" smtClean="0"/>
              <a:t>Pourquoi j’ai adhéré à la Dynamique des Systèmes ?</a:t>
            </a:r>
          </a:p>
          <a:p>
            <a:r>
              <a:rPr lang="fr-FR" sz="2000" dirty="0" smtClean="0"/>
              <a:t>Où en est la Dynamique des Systèmes en 2015 ?</a:t>
            </a:r>
          </a:p>
          <a:p>
            <a:r>
              <a:rPr lang="fr-FR" sz="2000" dirty="0" smtClean="0"/>
              <a:t>Un modèle : l’Obsolescence organisationnelle dans l’entreprise</a:t>
            </a:r>
          </a:p>
          <a:p>
            <a:r>
              <a:rPr lang="fr-FR" sz="2000" dirty="0" smtClean="0"/>
              <a:t>Conclusion et perspectives du groupe de travail, ce que nous souhaitons (débat) ?</a:t>
            </a:r>
          </a:p>
          <a:p>
            <a:pPr marL="0" indent="0">
              <a:buNone/>
            </a:pPr>
            <a:endParaRPr lang="fr-FR" sz="2000" i="1" dirty="0" smtClean="0"/>
          </a:p>
          <a:p>
            <a:pPr marL="0" indent="0">
              <a:buNone/>
            </a:pPr>
            <a:r>
              <a:rPr lang="fr-FR" sz="2000" i="1" dirty="0" smtClean="0"/>
              <a:t>Centre d’intérêt du Groupe de travail</a:t>
            </a:r>
            <a:r>
              <a:rPr lang="fr-FR" sz="2000" dirty="0" smtClean="0"/>
              <a:t> :	   </a:t>
            </a:r>
            <a:r>
              <a:rPr lang="fr-FR" sz="2000" i="1" dirty="0" smtClean="0"/>
              <a:t>Niveau de connaissances en « D.S »</a:t>
            </a:r>
            <a:r>
              <a:rPr lang="fr-FR" sz="2000" dirty="0" smtClean="0"/>
              <a:t> :</a:t>
            </a:r>
            <a:endParaRPr lang="fr-FR" sz="2000" dirty="0"/>
          </a:p>
        </p:txBody>
      </p:sp>
      <p:sp>
        <p:nvSpPr>
          <p:cNvPr id="4" name="Espace réservé du numéro de diapositive 3"/>
          <p:cNvSpPr>
            <a:spLocks noGrp="1"/>
          </p:cNvSpPr>
          <p:nvPr>
            <p:ph type="sldNum" sz="quarter" idx="12"/>
            <p:custDataLst>
              <p:tags r:id="rId3"/>
            </p:custDataLst>
          </p:nvPr>
        </p:nvSpPr>
        <p:spPr/>
        <p:txBody>
          <a:bodyPr/>
          <a:lstStyle/>
          <a:p>
            <a:fld id="{9902CD90-8233-450D-BBB0-42E0580E7DD4}" type="slidenum">
              <a:rPr lang="es-ES" smtClean="0"/>
              <a:t>2</a:t>
            </a:fld>
            <a:endParaRPr lang="es-ES"/>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802" y="3933056"/>
            <a:ext cx="3566160" cy="903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nvSpPr>
        <p:spPr>
          <a:xfrm>
            <a:off x="1173041" y="4983009"/>
            <a:ext cx="1743682" cy="338554"/>
          </a:xfrm>
          <a:prstGeom prst="rect">
            <a:avLst/>
          </a:prstGeom>
          <a:noFill/>
        </p:spPr>
        <p:txBody>
          <a:bodyPr wrap="none" rtlCol="0">
            <a:spAutoFit/>
          </a:bodyPr>
          <a:lstStyle/>
          <a:p>
            <a:r>
              <a:rPr lang="fr-FR" sz="1600" dirty="0"/>
              <a:t>R</a:t>
            </a:r>
            <a:r>
              <a:rPr lang="fr-FR" sz="1600" dirty="0" smtClean="0"/>
              <a:t>égler le Curseur ?</a:t>
            </a:r>
            <a:endParaRPr lang="fr-FR" sz="1600" dirty="0"/>
          </a:p>
        </p:txBody>
      </p:sp>
      <p:pic>
        <p:nvPicPr>
          <p:cNvPr id="6" name="Picture 2" descr="http://ekladata.com/Kn8wmrmFca-eoU4vqVCA3hDVr8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2546" y="3933056"/>
            <a:ext cx="1950720" cy="1501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53824" y="5302954"/>
            <a:ext cx="4248472" cy="1200329"/>
          </a:xfrm>
          <a:prstGeom prst="rect">
            <a:avLst/>
          </a:prstGeom>
          <a:noFill/>
        </p:spPr>
        <p:txBody>
          <a:bodyPr wrap="square" rtlCol="0">
            <a:spAutoFit/>
          </a:bodyPr>
          <a:lstStyle/>
          <a:p>
            <a:r>
              <a:rPr lang="fr-FR" i="1" dirty="0"/>
              <a:t>La théorie, c'est quand on sait tout et que rien ne fonctionne. La pratique, c'est quand tout fonctionne et que personne ne sait pourquoi</a:t>
            </a:r>
            <a:r>
              <a:rPr lang="fr-FR" i="1" dirty="0" smtClean="0"/>
              <a:t>. (Albert </a:t>
            </a:r>
            <a:r>
              <a:rPr lang="fr-FR" i="1" dirty="0" err="1" smtClean="0"/>
              <a:t>Eistein</a:t>
            </a:r>
            <a:r>
              <a:rPr lang="fr-FR" i="1" dirty="0" smtClean="0"/>
              <a:t>)</a:t>
            </a:r>
            <a:endParaRPr lang="fr-FR" i="1" dirty="0"/>
          </a:p>
        </p:txBody>
      </p:sp>
    </p:spTree>
    <p:extLst>
      <p:ext uri="{BB962C8B-B14F-4D97-AF65-F5344CB8AC3E}">
        <p14:creationId xmlns:p14="http://schemas.microsoft.com/office/powerpoint/2010/main" val="171512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1000"/>
                                        <p:tgtEl>
                                          <p:spTgt spid="5"/>
                                        </p:tgtEl>
                                      </p:cBhvr>
                                    </p:animEffect>
                                    <p:anim calcmode="lin" valueType="num">
                                      <p:cBhvr>
                                        <p:cTn id="53" dur="1000" fill="hold"/>
                                        <p:tgtEl>
                                          <p:spTgt spid="5"/>
                                        </p:tgtEl>
                                        <p:attrNameLst>
                                          <p:attrName>ppt_x</p:attrName>
                                        </p:attrNameLst>
                                      </p:cBhvr>
                                      <p:tavLst>
                                        <p:tav tm="0">
                                          <p:val>
                                            <p:strVal val="#ppt_x"/>
                                          </p:val>
                                        </p:tav>
                                        <p:tav tm="100000">
                                          <p:val>
                                            <p:strVal val="#ppt_x"/>
                                          </p:val>
                                        </p:tav>
                                      </p:tavLst>
                                    </p:anim>
                                    <p:anim calcmode="lin" valueType="num">
                                      <p:cBhvr>
                                        <p:cTn id="5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18323" y="1422068"/>
            <a:ext cx="8774157" cy="1296144"/>
          </a:xfrm>
        </p:spPr>
        <p:txBody>
          <a:bodyPr>
            <a:normAutofit/>
          </a:bodyPr>
          <a:lstStyle/>
          <a:p>
            <a:pPr marL="0" indent="0">
              <a:buNone/>
            </a:pPr>
            <a:r>
              <a:rPr lang="fr-FR" sz="1800" b="1" dirty="0" smtClean="0"/>
              <a:t>La dissonance cognitive</a:t>
            </a:r>
            <a:r>
              <a:rPr lang="fr-FR" sz="1800" dirty="0" smtClean="0"/>
              <a:t> </a:t>
            </a:r>
          </a:p>
          <a:p>
            <a:pPr algn="just"/>
            <a:r>
              <a:rPr lang="fr-FR" sz="1800" dirty="0" smtClean="0"/>
              <a:t>Que peut-il se passer lorsqu’une décision, une information inacceptable viennent heurter à la manière d’un tsunami des croyances et des jugements de valeur ancrés très profondément dans la tête des Dirigeants, des Managers et généralement les hommes ?</a:t>
            </a:r>
          </a:p>
        </p:txBody>
      </p:sp>
      <p:sp>
        <p:nvSpPr>
          <p:cNvPr id="4" name="ZoneTexte 3"/>
          <p:cNvSpPr txBox="1"/>
          <p:nvPr>
            <p:custDataLst>
              <p:tags r:id="rId2"/>
            </p:custDataLst>
          </p:nvPr>
        </p:nvSpPr>
        <p:spPr>
          <a:xfrm>
            <a:off x="178158" y="1052736"/>
            <a:ext cx="2281330" cy="369332"/>
          </a:xfrm>
          <a:prstGeom prst="rect">
            <a:avLst/>
          </a:prstGeom>
          <a:noFill/>
        </p:spPr>
        <p:txBody>
          <a:bodyPr wrap="none" rtlCol="0">
            <a:spAutoFit/>
          </a:bodyPr>
          <a:lstStyle/>
          <a:p>
            <a:r>
              <a:rPr lang="fr-FR" b="1" u="sng" dirty="0" smtClean="0"/>
              <a:t>Quelques définitions</a:t>
            </a:r>
            <a:r>
              <a:rPr lang="fr-FR" dirty="0" smtClean="0"/>
              <a:t> :</a:t>
            </a:r>
            <a:endParaRPr lang="fr-FR" dirty="0"/>
          </a:p>
        </p:txBody>
      </p:sp>
      <p:sp>
        <p:nvSpPr>
          <p:cNvPr id="2" name="Espace réservé du numéro de diapositive 1"/>
          <p:cNvSpPr>
            <a:spLocks noGrp="1"/>
          </p:cNvSpPr>
          <p:nvPr>
            <p:ph type="sldNum" sz="quarter" idx="12"/>
            <p:custDataLst>
              <p:tags r:id="rId3"/>
            </p:custDataLst>
          </p:nvPr>
        </p:nvSpPr>
        <p:spPr/>
        <p:txBody>
          <a:bodyPr/>
          <a:lstStyle/>
          <a:p>
            <a:fld id="{9902CD90-8233-450D-BBB0-42E0580E7DD4}" type="slidenum">
              <a:rPr lang="es-ES" smtClean="0"/>
              <a:t>20</a:t>
            </a:fld>
            <a:endParaRPr lang="es-ES" dirty="0"/>
          </a:p>
        </p:txBody>
      </p:sp>
      <p:sp>
        <p:nvSpPr>
          <p:cNvPr id="6" name="Rectangle 5"/>
          <p:cNvSpPr/>
          <p:nvPr>
            <p:custDataLst>
              <p:tags r:id="rId4"/>
            </p:custDataLst>
          </p:nvPr>
        </p:nvSpPr>
        <p:spPr>
          <a:xfrm>
            <a:off x="178158" y="3012954"/>
            <a:ext cx="8714322" cy="1200329"/>
          </a:xfrm>
          <a:prstGeom prst="rect">
            <a:avLst/>
          </a:prstGeom>
        </p:spPr>
        <p:txBody>
          <a:bodyPr wrap="square">
            <a:spAutoFit/>
          </a:bodyPr>
          <a:lstStyle/>
          <a:p>
            <a:pPr algn="just"/>
            <a:r>
              <a:rPr lang="fr-FR" dirty="0">
                <a:sym typeface="Wingdings" panose="05000000000000000000" pitchFamily="2" charset="2"/>
              </a:rPr>
              <a:t>Exemple </a:t>
            </a:r>
            <a:r>
              <a:rPr lang="fr-FR" dirty="0" smtClean="0">
                <a:sym typeface="Wingdings" panose="05000000000000000000" pitchFamily="2" charset="2"/>
              </a:rPr>
              <a:t>d’un groupe idéologique face </a:t>
            </a:r>
            <a:r>
              <a:rPr lang="fr-FR" dirty="0">
                <a:sym typeface="Wingdings" panose="05000000000000000000" pitchFamily="2" charset="2"/>
              </a:rPr>
              <a:t>à la croyance de l’arrivée prochaine d’un cataclysme terrestre (alignement de plusieurs planètes !). </a:t>
            </a:r>
            <a:r>
              <a:rPr lang="fr-FR" dirty="0" smtClean="0">
                <a:sym typeface="Wingdings" panose="05000000000000000000" pitchFamily="2" charset="2"/>
              </a:rPr>
              <a:t>Mais rien </a:t>
            </a:r>
            <a:r>
              <a:rPr lang="fr-FR" dirty="0">
                <a:sym typeface="Wingdings" panose="05000000000000000000" pitchFamily="2" charset="2"/>
              </a:rPr>
              <a:t>ne survient ! Le « gourou » déclare que c’est grâce à la prière collective que l’évènement n’est finalement pas arrivé, et tout le monde y croit et est </a:t>
            </a:r>
            <a:r>
              <a:rPr lang="fr-FR" dirty="0" smtClean="0">
                <a:sym typeface="Wingdings" panose="05000000000000000000" pitchFamily="2" charset="2"/>
              </a:rPr>
              <a:t>content (justification par un nouvel argumentaire !)</a:t>
            </a:r>
            <a:endParaRPr lang="fr-FR" dirty="0">
              <a:sym typeface="Wingdings" panose="05000000000000000000" pitchFamily="2" charset="2"/>
            </a:endParaRPr>
          </a:p>
        </p:txBody>
      </p:sp>
      <p:sp>
        <p:nvSpPr>
          <p:cNvPr id="7" name="Rectangle 6"/>
          <p:cNvSpPr/>
          <p:nvPr>
            <p:custDataLst>
              <p:tags r:id="rId5"/>
            </p:custDataLst>
          </p:nvPr>
        </p:nvSpPr>
        <p:spPr>
          <a:xfrm>
            <a:off x="176536" y="4262077"/>
            <a:ext cx="8786330" cy="2031325"/>
          </a:xfrm>
          <a:prstGeom prst="rect">
            <a:avLst/>
          </a:prstGeom>
        </p:spPr>
        <p:txBody>
          <a:bodyPr wrap="square">
            <a:spAutoFit/>
          </a:bodyPr>
          <a:lstStyle/>
          <a:p>
            <a:pPr marL="285750" indent="-285750" algn="just">
              <a:buFont typeface="Arial" panose="020B0604020202020204" pitchFamily="34" charset="0"/>
              <a:buChar char="•"/>
            </a:pPr>
            <a:r>
              <a:rPr lang="fr-FR" dirty="0"/>
              <a:t>Léon Festinger (1919-1989) développe le concept de </a:t>
            </a:r>
            <a:r>
              <a:rPr lang="fr-FR" dirty="0">
                <a:sym typeface="Wingdings" panose="05000000000000000000" pitchFamily="2" charset="2"/>
              </a:rPr>
              <a:t>dissonance cognitive (croyances regroupées en un système auquel nous avons donné du sens). Dès qu’une information, un évènement contradictoire, vient heurter le système de représentation d’un être humain, cela déclenche un état d’inquiétude et de malaise. Il lui faut alors résoudre cette discordance ou dissonance soit en changeant le système de croyances, soit en interprétant l’évènement contradictoire afin de l’intégrer dans son système de croyances (en lui donnant une rationalité). </a:t>
            </a:r>
          </a:p>
        </p:txBody>
      </p:sp>
      <p:sp>
        <p:nvSpPr>
          <p:cNvPr id="8" name="Rectangle 7"/>
          <p:cNvSpPr/>
          <p:nvPr>
            <p:custDataLst>
              <p:tags r:id="rId6"/>
            </p:custDataLst>
          </p:nvPr>
        </p:nvSpPr>
        <p:spPr>
          <a:xfrm>
            <a:off x="1691680" y="0"/>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a:t>
            </a:r>
            <a:r>
              <a:rPr lang="fr-FR" sz="3200" dirty="0" smtClean="0"/>
              <a:t>l’Obsolescence </a:t>
            </a:r>
            <a:r>
              <a:rPr lang="fr-FR" sz="3200" dirty="0"/>
              <a:t>organisationnelle dans </a:t>
            </a:r>
            <a:r>
              <a:rPr lang="fr-FR" sz="3200" dirty="0" smtClean="0"/>
              <a:t>l’entreprise</a:t>
            </a:r>
            <a:endParaRPr lang="fr-FR" sz="3200" dirty="0"/>
          </a:p>
        </p:txBody>
      </p:sp>
      <p:sp>
        <p:nvSpPr>
          <p:cNvPr id="5" name="Espace réservé de la date 4"/>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27735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04799" y="1628800"/>
            <a:ext cx="8856984" cy="1754326"/>
          </a:xfrm>
          <a:prstGeom prst="rect">
            <a:avLst/>
          </a:prstGeom>
        </p:spPr>
        <p:txBody>
          <a:bodyPr wrap="square">
            <a:spAutoFit/>
          </a:bodyPr>
          <a:lstStyle/>
          <a:p>
            <a:pPr marL="6350" lvl="1"/>
            <a:r>
              <a:rPr lang="fr-FR" b="1" dirty="0"/>
              <a:t>La définition de </a:t>
            </a:r>
            <a:r>
              <a:rPr lang="fr-FR" b="1" dirty="0" smtClean="0"/>
              <a:t>l’obsolescence</a:t>
            </a:r>
          </a:p>
          <a:p>
            <a:pPr algn="just"/>
            <a:r>
              <a:rPr lang="fr-FR" dirty="0" smtClean="0"/>
              <a:t>Du </a:t>
            </a:r>
            <a:r>
              <a:rPr lang="fr-FR" dirty="0"/>
              <a:t>latin </a:t>
            </a:r>
            <a:r>
              <a:rPr lang="fr-FR" dirty="0" smtClean="0"/>
              <a:t>« obsoletus », </a:t>
            </a:r>
            <a:r>
              <a:rPr lang="fr-FR" dirty="0"/>
              <a:t>de </a:t>
            </a:r>
            <a:r>
              <a:rPr lang="fr-FR" dirty="0" smtClean="0"/>
              <a:t>« </a:t>
            </a:r>
            <a:r>
              <a:rPr lang="fr-FR" dirty="0" err="1" smtClean="0"/>
              <a:t>obsolere</a:t>
            </a:r>
            <a:r>
              <a:rPr lang="fr-FR" dirty="0" smtClean="0"/>
              <a:t> »</a:t>
            </a:r>
            <a:r>
              <a:rPr lang="fr-FR" dirty="0"/>
              <a:t> tomber en </a:t>
            </a:r>
            <a:r>
              <a:rPr lang="fr-FR" dirty="0" smtClean="0"/>
              <a:t>désuétude</a:t>
            </a:r>
            <a:r>
              <a:rPr lang="fr-FR" dirty="0"/>
              <a:t>.</a:t>
            </a:r>
            <a:r>
              <a:rPr lang="fr-FR" dirty="0" smtClean="0"/>
              <a:t> L’obsolescence </a:t>
            </a:r>
            <a:r>
              <a:rPr lang="fr-FR" dirty="0"/>
              <a:t>manifeste </a:t>
            </a:r>
            <a:r>
              <a:rPr lang="fr-FR" b="1" dirty="0"/>
              <a:t>un comportement, un fonctionnement qui </a:t>
            </a:r>
            <a:r>
              <a:rPr lang="fr-FR" b="1" dirty="0" smtClean="0"/>
              <a:t>ne sont </a:t>
            </a:r>
            <a:r>
              <a:rPr lang="fr-FR" b="1" dirty="0"/>
              <a:t>plus </a:t>
            </a:r>
            <a:r>
              <a:rPr lang="fr-FR" b="1" dirty="0" smtClean="0"/>
              <a:t>adaptés aux </a:t>
            </a:r>
            <a:r>
              <a:rPr lang="fr-FR" b="1" dirty="0"/>
              <a:t>besoins</a:t>
            </a:r>
            <a:r>
              <a:rPr lang="fr-FR" dirty="0"/>
              <a:t>, </a:t>
            </a:r>
            <a:r>
              <a:rPr lang="fr-FR" b="1" dirty="0"/>
              <a:t>aux méthodes actuelles et au changement souhaité</a:t>
            </a:r>
            <a:r>
              <a:rPr lang="fr-FR" dirty="0"/>
              <a:t> par le management. Il se révèle, au cours du temps, par le ralentissement des fonctions et </a:t>
            </a:r>
            <a:r>
              <a:rPr lang="fr-FR" dirty="0" smtClean="0"/>
              <a:t>l’endormissement des </a:t>
            </a:r>
            <a:r>
              <a:rPr lang="fr-FR" dirty="0"/>
              <a:t>activités vitales de l’entreprise (routines, processus d’affaires et de soutien </a:t>
            </a:r>
            <a:r>
              <a:rPr lang="fr-FR" dirty="0" smtClean="0"/>
              <a:t>inadaptés aux innovations, etc.).</a:t>
            </a:r>
            <a:endParaRPr lang="fr-FR" dirty="0"/>
          </a:p>
        </p:txBody>
      </p:sp>
      <p:sp>
        <p:nvSpPr>
          <p:cNvPr id="3" name="ZoneTexte 2"/>
          <p:cNvSpPr txBox="1"/>
          <p:nvPr>
            <p:custDataLst>
              <p:tags r:id="rId2"/>
            </p:custDataLst>
          </p:nvPr>
        </p:nvSpPr>
        <p:spPr>
          <a:xfrm>
            <a:off x="178158" y="1052736"/>
            <a:ext cx="2281330" cy="369332"/>
          </a:xfrm>
          <a:prstGeom prst="rect">
            <a:avLst/>
          </a:prstGeom>
          <a:noFill/>
        </p:spPr>
        <p:txBody>
          <a:bodyPr wrap="none" rtlCol="0">
            <a:spAutoFit/>
          </a:bodyPr>
          <a:lstStyle/>
          <a:p>
            <a:r>
              <a:rPr lang="fr-FR" b="1" u="sng" dirty="0" smtClean="0"/>
              <a:t>Quelques définitions</a:t>
            </a:r>
            <a:r>
              <a:rPr lang="fr-FR" dirty="0" smtClean="0"/>
              <a:t> :</a:t>
            </a:r>
            <a:endParaRPr lang="fr-FR" dirty="0"/>
          </a:p>
        </p:txBody>
      </p:sp>
      <p:sp>
        <p:nvSpPr>
          <p:cNvPr id="2" name="Espace réservé du numéro de diapositive 1"/>
          <p:cNvSpPr>
            <a:spLocks noGrp="1"/>
          </p:cNvSpPr>
          <p:nvPr>
            <p:ph type="sldNum" sz="quarter" idx="12"/>
            <p:custDataLst>
              <p:tags r:id="rId3"/>
            </p:custDataLst>
          </p:nvPr>
        </p:nvSpPr>
        <p:spPr/>
        <p:txBody>
          <a:bodyPr/>
          <a:lstStyle/>
          <a:p>
            <a:fld id="{9902CD90-8233-450D-BBB0-42E0580E7DD4}" type="slidenum">
              <a:rPr lang="es-ES" smtClean="0"/>
              <a:t>21</a:t>
            </a:fld>
            <a:endParaRPr lang="es-ES"/>
          </a:p>
        </p:txBody>
      </p:sp>
      <p:sp>
        <p:nvSpPr>
          <p:cNvPr id="6" name="Rectangle 5"/>
          <p:cNvSpPr/>
          <p:nvPr>
            <p:custDataLst>
              <p:tags r:id="rId4"/>
            </p:custDataLst>
          </p:nvPr>
        </p:nvSpPr>
        <p:spPr>
          <a:xfrm>
            <a:off x="129883" y="3573016"/>
            <a:ext cx="8856983" cy="2308324"/>
          </a:xfrm>
          <a:prstGeom prst="rect">
            <a:avLst/>
          </a:prstGeom>
        </p:spPr>
        <p:txBody>
          <a:bodyPr wrap="square">
            <a:spAutoFit/>
          </a:bodyPr>
          <a:lstStyle/>
          <a:p>
            <a:pPr algn="just"/>
            <a:r>
              <a:rPr lang="fr-FR" b="1" dirty="0"/>
              <a:t>Les symptômes </a:t>
            </a:r>
            <a:r>
              <a:rPr lang="fr-FR" dirty="0"/>
              <a:t>de l’obsolescence sont souvent voilés, car ils croissent modérément au cours du temps. Par exemple : un produit perd lentement sa part de marché ; un processus d’affaires devient de plus en plus coûteux et moins efficient qu’un nouveau processus élaboré par la concurrence ; l’engagement du personnel dans les affaires de l’entreprise devient progressivement défaillant ; l’indifférence du personnel vis-à-vis des clients est de plus en plus marquée ; les dirigeants évitent de bouger pour que rien ne change ; l’information circule de moins en moins bien. En général les réactions sont de plus en plus insuffisantes et inadaptées aux circonstances et évènements externes.</a:t>
            </a:r>
          </a:p>
        </p:txBody>
      </p:sp>
      <p:sp>
        <p:nvSpPr>
          <p:cNvPr id="7" name="Rectangle 6"/>
          <p:cNvSpPr/>
          <p:nvPr>
            <p:custDataLst>
              <p:tags r:id="rId5"/>
            </p:custDataLst>
          </p:nvPr>
        </p:nvSpPr>
        <p:spPr>
          <a:xfrm>
            <a:off x="1717035" y="0"/>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sp>
        <p:nvSpPr>
          <p:cNvPr id="5" name="Espace réservé de la date 4"/>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43883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custDataLst>
              <p:tags r:id="rId1"/>
            </p:custDataLst>
          </p:nvPr>
        </p:nvSpPr>
        <p:spPr>
          <a:xfrm>
            <a:off x="82433" y="1268760"/>
            <a:ext cx="4449551" cy="646331"/>
          </a:xfrm>
          <a:prstGeom prst="rect">
            <a:avLst/>
          </a:prstGeom>
          <a:noFill/>
        </p:spPr>
        <p:txBody>
          <a:bodyPr wrap="none" rtlCol="0">
            <a:spAutoFit/>
          </a:bodyPr>
          <a:lstStyle/>
          <a:p>
            <a:r>
              <a:rPr lang="fr-FR" b="1" u="sng" dirty="0" smtClean="0"/>
              <a:t>La construction et les hypothèses du modèle.</a:t>
            </a:r>
          </a:p>
          <a:p>
            <a:r>
              <a:rPr lang="fr-FR" dirty="0" smtClean="0"/>
              <a:t>Deux sous-systèmes interagissant entre eux :</a:t>
            </a:r>
            <a:endParaRPr lang="fr-FR" dirty="0"/>
          </a:p>
        </p:txBody>
      </p:sp>
      <p:sp>
        <p:nvSpPr>
          <p:cNvPr id="6" name="Rectangle à coins arrondis 5"/>
          <p:cNvSpPr/>
          <p:nvPr>
            <p:custDataLst>
              <p:tags r:id="rId2"/>
            </p:custDataLst>
          </p:nvPr>
        </p:nvSpPr>
        <p:spPr>
          <a:xfrm>
            <a:off x="1717034" y="2085053"/>
            <a:ext cx="2004121" cy="148366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Capacité</a:t>
            </a:r>
          </a:p>
          <a:p>
            <a:pPr algn="ctr"/>
            <a:r>
              <a:rPr lang="fr-FR" dirty="0" smtClean="0"/>
              <a:t>Organisationnelle</a:t>
            </a:r>
          </a:p>
          <a:p>
            <a:pPr algn="ctr"/>
            <a:r>
              <a:rPr lang="fr-FR" dirty="0" smtClean="0"/>
              <a:t>CO</a:t>
            </a:r>
          </a:p>
          <a:p>
            <a:pPr algn="ctr"/>
            <a:r>
              <a:rPr lang="fr-FR" sz="1400" dirty="0" smtClean="0"/>
              <a:t>(diagramme causal)</a:t>
            </a:r>
            <a:endParaRPr lang="fr-FR" sz="1400" dirty="0"/>
          </a:p>
        </p:txBody>
      </p:sp>
      <p:sp>
        <p:nvSpPr>
          <p:cNvPr id="8" name="Rectangle à coins arrondis 7"/>
          <p:cNvSpPr/>
          <p:nvPr>
            <p:custDataLst>
              <p:tags r:id="rId3"/>
            </p:custDataLst>
          </p:nvPr>
        </p:nvSpPr>
        <p:spPr>
          <a:xfrm>
            <a:off x="5317435" y="2085053"/>
            <a:ext cx="2016224" cy="146406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smtClean="0"/>
              <a:t>Capacité</a:t>
            </a:r>
          </a:p>
          <a:p>
            <a:pPr algn="ctr"/>
            <a:r>
              <a:rPr lang="fr-FR" dirty="0" smtClean="0"/>
              <a:t>Managériale</a:t>
            </a:r>
          </a:p>
          <a:p>
            <a:pPr algn="ctr"/>
            <a:r>
              <a:rPr lang="fr-FR" dirty="0" smtClean="0"/>
              <a:t>CM</a:t>
            </a:r>
          </a:p>
          <a:p>
            <a:pPr algn="ctr"/>
            <a:r>
              <a:rPr lang="fr-FR" sz="1400" dirty="0" smtClean="0"/>
              <a:t>(diagramme causal)</a:t>
            </a:r>
            <a:endParaRPr lang="fr-FR" sz="1400" dirty="0"/>
          </a:p>
        </p:txBody>
      </p:sp>
      <p:sp>
        <p:nvSpPr>
          <p:cNvPr id="13" name="Flèche droite 12"/>
          <p:cNvSpPr/>
          <p:nvPr>
            <p:custDataLst>
              <p:tags r:id="rId4"/>
            </p:custDataLst>
          </p:nvPr>
        </p:nvSpPr>
        <p:spPr>
          <a:xfrm>
            <a:off x="3812163" y="2156825"/>
            <a:ext cx="1440160" cy="360040"/>
          </a:xfrm>
          <a:prstGeom prst="righ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lèche gauche 13"/>
          <p:cNvSpPr/>
          <p:nvPr>
            <p:custDataLst>
              <p:tags r:id="rId5"/>
            </p:custDataLst>
          </p:nvPr>
        </p:nvSpPr>
        <p:spPr>
          <a:xfrm>
            <a:off x="3752934" y="3165174"/>
            <a:ext cx="1440160" cy="360040"/>
          </a:xfrm>
          <a:prstGeom prst="leftArrow">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5" name="ZoneTexte 14"/>
          <p:cNvSpPr txBox="1"/>
          <p:nvPr>
            <p:custDataLst>
              <p:tags r:id="rId6"/>
            </p:custDataLst>
          </p:nvPr>
        </p:nvSpPr>
        <p:spPr>
          <a:xfrm>
            <a:off x="3973304" y="2579270"/>
            <a:ext cx="1075551" cy="523220"/>
          </a:xfrm>
          <a:prstGeom prst="rect">
            <a:avLst/>
          </a:prstGeom>
          <a:noFill/>
        </p:spPr>
        <p:txBody>
          <a:bodyPr wrap="none" rtlCol="0">
            <a:spAutoFit/>
          </a:bodyPr>
          <a:lstStyle/>
          <a:p>
            <a:pPr algn="ctr"/>
            <a:r>
              <a:rPr lang="fr-FR" sz="1400" dirty="0" smtClean="0"/>
              <a:t>Variables de</a:t>
            </a:r>
          </a:p>
          <a:p>
            <a:pPr algn="ctr"/>
            <a:r>
              <a:rPr lang="fr-FR" sz="1400" dirty="0" smtClean="0"/>
              <a:t>liaison</a:t>
            </a:r>
            <a:endParaRPr lang="fr-FR" sz="1400" dirty="0"/>
          </a:p>
        </p:txBody>
      </p:sp>
      <p:sp>
        <p:nvSpPr>
          <p:cNvPr id="16" name="Rectangle 15"/>
          <p:cNvSpPr/>
          <p:nvPr>
            <p:custDataLst>
              <p:tags r:id="rId7"/>
            </p:custDataLst>
          </p:nvPr>
        </p:nvSpPr>
        <p:spPr>
          <a:xfrm>
            <a:off x="26842" y="5349113"/>
            <a:ext cx="8983487" cy="1200329"/>
          </a:xfrm>
          <a:prstGeom prst="rect">
            <a:avLst/>
          </a:prstGeom>
        </p:spPr>
        <p:txBody>
          <a:bodyPr wrap="square">
            <a:spAutoFit/>
          </a:bodyPr>
          <a:lstStyle/>
          <a:p>
            <a:pPr marL="285750" indent="-285750" algn="just">
              <a:buFont typeface="Arial" panose="020B0604020202020204" pitchFamily="34" charset="0"/>
              <a:buChar char="•"/>
            </a:pPr>
            <a:r>
              <a:rPr lang="fr-FR" dirty="0" smtClean="0"/>
              <a:t>La </a:t>
            </a:r>
            <a:r>
              <a:rPr lang="fr-FR" dirty="0"/>
              <a:t>dynamique des systèmes s’appuie sur un formalisme mathématique relativement </a:t>
            </a:r>
            <a:r>
              <a:rPr lang="fr-FR" dirty="0" smtClean="0"/>
              <a:t>simple basé sur un ensemble d’équations </a:t>
            </a:r>
            <a:r>
              <a:rPr lang="fr-FR" dirty="0"/>
              <a:t>aux différences finies peut s’écrire sous la forme canonique suivante </a:t>
            </a:r>
            <a:r>
              <a:rPr lang="fr-FR" dirty="0" smtClean="0"/>
              <a:t>:			</a:t>
            </a:r>
            <a:r>
              <a:rPr lang="fr-FR" dirty="0"/>
              <a:t> </a:t>
            </a:r>
            <a:r>
              <a:rPr lang="fr-FR" dirty="0" smtClean="0"/>
              <a:t>       où f(</a:t>
            </a:r>
            <a:r>
              <a:rPr lang="fr-FR" dirty="0" err="1" smtClean="0"/>
              <a:t>t,x</a:t>
            </a:r>
            <a:r>
              <a:rPr lang="fr-FR" dirty="0" smtClean="0"/>
              <a:t>(t</a:t>
            </a:r>
            <a:r>
              <a:rPr lang="fr-FR" dirty="0"/>
              <a:t>),a) est une fonction de transition (</a:t>
            </a:r>
            <a:r>
              <a:rPr lang="fr-FR" dirty="0" smtClean="0"/>
              <a:t>état - flux</a:t>
            </a:r>
            <a:r>
              <a:rPr lang="fr-FR" dirty="0"/>
              <a:t>) qui décrit comment le système change au temps </a:t>
            </a:r>
            <a:r>
              <a:rPr lang="fr-FR" dirty="0" smtClean="0"/>
              <a:t>t.</a:t>
            </a:r>
            <a:endParaRPr lang="fr-FR" dirty="0"/>
          </a:p>
        </p:txBody>
      </p:sp>
      <p:pic>
        <p:nvPicPr>
          <p:cNvPr id="18" name="Image 17"/>
          <p:cNvPicPr/>
          <p:nvPr>
            <p:custDataLst>
              <p:tags r:id="rId8"/>
            </p:custDataLst>
          </p:nvPr>
        </p:nvPicPr>
        <p:blipFill>
          <a:blip r:embed="rId13">
            <a:extLst>
              <a:ext uri="{BEBA8EAE-BF5A-486C-A8C5-ECC9F3942E4B}">
                <a14:imgProps xmlns:a14="http://schemas.microsoft.com/office/drawing/2010/main">
                  <a14:imgLayer r:embed="rId14">
                    <a14:imgEffect>
                      <a14:brightnessContrast contrast="-40000"/>
                    </a14:imgEffect>
                  </a14:imgLayer>
                </a14:imgProps>
              </a:ext>
            </a:extLst>
          </a:blip>
          <a:stretch>
            <a:fillRect/>
          </a:stretch>
        </p:blipFill>
        <p:spPr>
          <a:xfrm>
            <a:off x="2483769" y="5949280"/>
            <a:ext cx="2527020" cy="237456"/>
          </a:xfrm>
          <a:prstGeom prst="rect">
            <a:avLst/>
          </a:prstGeom>
        </p:spPr>
      </p:pic>
      <p:sp>
        <p:nvSpPr>
          <p:cNvPr id="2" name="Espace réservé du numéro de diapositive 1"/>
          <p:cNvSpPr>
            <a:spLocks noGrp="1"/>
          </p:cNvSpPr>
          <p:nvPr>
            <p:ph type="sldNum" sz="quarter" idx="12"/>
            <p:custDataLst>
              <p:tags r:id="rId9"/>
            </p:custDataLst>
          </p:nvPr>
        </p:nvSpPr>
        <p:spPr/>
        <p:txBody>
          <a:bodyPr/>
          <a:lstStyle/>
          <a:p>
            <a:fld id="{9902CD90-8233-450D-BBB0-42E0580E7DD4}" type="slidenum">
              <a:rPr lang="es-ES" smtClean="0"/>
              <a:t>22</a:t>
            </a:fld>
            <a:endParaRPr lang="es-ES"/>
          </a:p>
        </p:txBody>
      </p:sp>
      <p:sp>
        <p:nvSpPr>
          <p:cNvPr id="5" name="Rectangle 4"/>
          <p:cNvSpPr/>
          <p:nvPr>
            <p:custDataLst>
              <p:tags r:id="rId10"/>
            </p:custDataLst>
          </p:nvPr>
        </p:nvSpPr>
        <p:spPr>
          <a:xfrm>
            <a:off x="55591" y="3838452"/>
            <a:ext cx="8954738" cy="1477328"/>
          </a:xfrm>
          <a:prstGeom prst="rect">
            <a:avLst/>
          </a:prstGeom>
        </p:spPr>
        <p:txBody>
          <a:bodyPr wrap="square">
            <a:spAutoFit/>
          </a:bodyPr>
          <a:lstStyle/>
          <a:p>
            <a:pPr marL="285750" indent="-285750" algn="just">
              <a:buFont typeface="Arial" panose="020B0604020202020204" pitchFamily="34" charset="0"/>
              <a:buChar char="•"/>
            </a:pPr>
            <a:r>
              <a:rPr lang="fr-FR" dirty="0"/>
              <a:t>Dans chaque sous-système, on construit le diagramme causal mettant en évidence des boucles de rétroaction structurelle ou « feed-back » puis on élabore un diagramme dynamique qui distingue les flux des états. On introduit les délais et les retards générés par les décalages entre les résultats, les informations collectées sur ceux-ci, les décisions et les actions engrangées. </a:t>
            </a:r>
          </a:p>
        </p:txBody>
      </p:sp>
      <p:sp>
        <p:nvSpPr>
          <p:cNvPr id="17" name="Rectangle 16"/>
          <p:cNvSpPr/>
          <p:nvPr>
            <p:custDataLst>
              <p:tags r:id="rId11"/>
            </p:custDataLst>
          </p:nvPr>
        </p:nvSpPr>
        <p:spPr>
          <a:xfrm>
            <a:off x="1692424" y="189654"/>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sp>
        <p:nvSpPr>
          <p:cNvPr id="3" name="Espace réservé de la date 2"/>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11839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3" grpId="0" animBg="1"/>
      <p:bldP spid="14" grpId="0" animBg="1"/>
      <p:bldP spid="15" grpId="0"/>
      <p:bldP spid="16"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23</a:t>
            </a:fld>
            <a:endParaRPr lang="es-ES"/>
          </a:p>
        </p:txBody>
      </p:sp>
      <p:sp>
        <p:nvSpPr>
          <p:cNvPr id="5" name="Rectangle 4"/>
          <p:cNvSpPr/>
          <p:nvPr>
            <p:custDataLst>
              <p:tags r:id="rId2"/>
            </p:custDataLst>
          </p:nvPr>
        </p:nvSpPr>
        <p:spPr>
          <a:xfrm>
            <a:off x="1692424" y="189654"/>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sp>
        <p:nvSpPr>
          <p:cNvPr id="6" name="Rectangle à coins arrondis 5"/>
          <p:cNvSpPr/>
          <p:nvPr>
            <p:custDataLst>
              <p:tags r:id="rId3"/>
            </p:custDataLst>
          </p:nvPr>
        </p:nvSpPr>
        <p:spPr>
          <a:xfrm>
            <a:off x="251520" y="1412776"/>
            <a:ext cx="4104456" cy="295232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effectLst>
                <a:outerShdw blurRad="50800" dist="38100" dir="2700000" algn="tl" rotWithShape="0">
                  <a:prstClr val="black">
                    <a:alpha val="40000"/>
                  </a:prstClr>
                </a:outerShdw>
              </a:effectLst>
            </a:endParaRPr>
          </a:p>
        </p:txBody>
      </p:sp>
      <p:sp>
        <p:nvSpPr>
          <p:cNvPr id="7" name="Rectangle à coins arrondis 6"/>
          <p:cNvSpPr/>
          <p:nvPr>
            <p:custDataLst>
              <p:tags r:id="rId4"/>
            </p:custDataLst>
          </p:nvPr>
        </p:nvSpPr>
        <p:spPr>
          <a:xfrm>
            <a:off x="4788768" y="3573016"/>
            <a:ext cx="4104456" cy="29523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sp>
        <p:nvSpPr>
          <p:cNvPr id="8" name="ZoneTexte 7"/>
          <p:cNvSpPr txBox="1"/>
          <p:nvPr>
            <p:custDataLst>
              <p:tags r:id="rId5"/>
            </p:custDataLst>
          </p:nvPr>
        </p:nvSpPr>
        <p:spPr>
          <a:xfrm>
            <a:off x="3635896" y="1412776"/>
            <a:ext cx="520079" cy="369332"/>
          </a:xfrm>
          <a:prstGeom prst="rect">
            <a:avLst/>
          </a:prstGeom>
          <a:noFill/>
        </p:spPr>
        <p:txBody>
          <a:bodyPr wrap="none" rtlCol="0">
            <a:spAutoFit/>
          </a:bodyPr>
          <a:lstStyle/>
          <a:p>
            <a:r>
              <a:rPr lang="fr-FR" b="1" dirty="0" smtClean="0"/>
              <a:t>C.O</a:t>
            </a:r>
            <a:endParaRPr lang="fr-FR" b="1" dirty="0"/>
          </a:p>
        </p:txBody>
      </p:sp>
      <p:sp>
        <p:nvSpPr>
          <p:cNvPr id="10" name="ZoneTexte 9"/>
          <p:cNvSpPr txBox="1"/>
          <p:nvPr>
            <p:custDataLst>
              <p:tags r:id="rId6"/>
            </p:custDataLst>
          </p:nvPr>
        </p:nvSpPr>
        <p:spPr>
          <a:xfrm>
            <a:off x="8172400" y="3717032"/>
            <a:ext cx="569387" cy="369332"/>
          </a:xfrm>
          <a:prstGeom prst="rect">
            <a:avLst/>
          </a:prstGeom>
          <a:noFill/>
        </p:spPr>
        <p:txBody>
          <a:bodyPr wrap="none" rtlCol="0">
            <a:spAutoFit/>
          </a:bodyPr>
          <a:lstStyle/>
          <a:p>
            <a:r>
              <a:rPr lang="fr-FR" b="1" dirty="0" smtClean="0"/>
              <a:t>C.M</a:t>
            </a:r>
            <a:endParaRPr lang="fr-FR" b="1" dirty="0"/>
          </a:p>
        </p:txBody>
      </p:sp>
      <p:sp>
        <p:nvSpPr>
          <p:cNvPr id="12" name="ZoneTexte 11"/>
          <p:cNvSpPr txBox="1"/>
          <p:nvPr>
            <p:custDataLst>
              <p:tags r:id="rId7"/>
            </p:custDataLst>
          </p:nvPr>
        </p:nvSpPr>
        <p:spPr>
          <a:xfrm>
            <a:off x="7355638" y="4261364"/>
            <a:ext cx="1101455" cy="461665"/>
          </a:xfrm>
          <a:prstGeom prst="rect">
            <a:avLst/>
          </a:prstGeom>
          <a:noFill/>
        </p:spPr>
        <p:txBody>
          <a:bodyPr wrap="none" rtlCol="0">
            <a:spAutoFit/>
          </a:bodyPr>
          <a:lstStyle/>
          <a:p>
            <a:pPr algn="ctr"/>
            <a:r>
              <a:rPr lang="fr-FR" sz="1200" dirty="0" smtClean="0"/>
              <a:t>Rétention</a:t>
            </a:r>
          </a:p>
          <a:p>
            <a:pPr algn="ctr"/>
            <a:r>
              <a:rPr lang="fr-FR" sz="1200" dirty="0"/>
              <a:t>d</a:t>
            </a:r>
            <a:r>
              <a:rPr lang="fr-FR" sz="1200" dirty="0" smtClean="0"/>
              <a:t>’informations</a:t>
            </a:r>
            <a:endParaRPr lang="fr-FR" sz="1200" dirty="0"/>
          </a:p>
        </p:txBody>
      </p:sp>
      <p:sp>
        <p:nvSpPr>
          <p:cNvPr id="13" name="ZoneTexte 12"/>
          <p:cNvSpPr txBox="1"/>
          <p:nvPr>
            <p:custDataLst>
              <p:tags r:id="rId8"/>
            </p:custDataLst>
          </p:nvPr>
        </p:nvSpPr>
        <p:spPr>
          <a:xfrm>
            <a:off x="2896176" y="1783325"/>
            <a:ext cx="1261884" cy="461665"/>
          </a:xfrm>
          <a:prstGeom prst="rect">
            <a:avLst/>
          </a:prstGeom>
          <a:noFill/>
        </p:spPr>
        <p:txBody>
          <a:bodyPr wrap="none" rtlCol="0">
            <a:spAutoFit/>
          </a:bodyPr>
          <a:lstStyle/>
          <a:p>
            <a:pPr algn="ctr"/>
            <a:r>
              <a:rPr lang="fr-FR" sz="1200" dirty="0" smtClean="0"/>
              <a:t>Synergie</a:t>
            </a:r>
          </a:p>
          <a:p>
            <a:pPr algn="ctr"/>
            <a:r>
              <a:rPr lang="fr-FR" sz="1200" dirty="0" smtClean="0"/>
              <a:t>organisationnelle</a:t>
            </a:r>
          </a:p>
        </p:txBody>
      </p:sp>
      <p:sp>
        <p:nvSpPr>
          <p:cNvPr id="14" name="ZoneTexte 13"/>
          <p:cNvSpPr txBox="1"/>
          <p:nvPr>
            <p:custDataLst>
              <p:tags r:id="rId9"/>
            </p:custDataLst>
          </p:nvPr>
        </p:nvSpPr>
        <p:spPr>
          <a:xfrm>
            <a:off x="2804259" y="2744860"/>
            <a:ext cx="1322799" cy="461665"/>
          </a:xfrm>
          <a:prstGeom prst="rect">
            <a:avLst/>
          </a:prstGeom>
          <a:noFill/>
        </p:spPr>
        <p:txBody>
          <a:bodyPr wrap="none" rtlCol="0">
            <a:spAutoFit/>
          </a:bodyPr>
          <a:lstStyle/>
          <a:p>
            <a:pPr algn="ctr"/>
            <a:r>
              <a:rPr lang="fr-FR" sz="1200" dirty="0" smtClean="0"/>
              <a:t>Routines</a:t>
            </a:r>
          </a:p>
          <a:p>
            <a:pPr algn="ctr"/>
            <a:r>
              <a:rPr lang="fr-FR" sz="1200" dirty="0" smtClean="0"/>
              <a:t>organisationnelles</a:t>
            </a:r>
          </a:p>
        </p:txBody>
      </p:sp>
      <p:sp>
        <p:nvSpPr>
          <p:cNvPr id="15" name="ZoneTexte 14"/>
          <p:cNvSpPr txBox="1"/>
          <p:nvPr>
            <p:custDataLst>
              <p:tags r:id="rId10"/>
            </p:custDataLst>
          </p:nvPr>
        </p:nvSpPr>
        <p:spPr>
          <a:xfrm>
            <a:off x="4957342" y="3909610"/>
            <a:ext cx="1103893" cy="461665"/>
          </a:xfrm>
          <a:prstGeom prst="rect">
            <a:avLst/>
          </a:prstGeom>
          <a:noFill/>
        </p:spPr>
        <p:txBody>
          <a:bodyPr wrap="none" rtlCol="0">
            <a:spAutoFit/>
          </a:bodyPr>
          <a:lstStyle/>
          <a:p>
            <a:pPr algn="ctr"/>
            <a:r>
              <a:rPr lang="fr-FR" sz="1200" dirty="0" smtClean="0"/>
              <a:t>Identification</a:t>
            </a:r>
          </a:p>
          <a:p>
            <a:pPr algn="ctr"/>
            <a:r>
              <a:rPr lang="fr-FR" sz="1200" dirty="0"/>
              <a:t>d</a:t>
            </a:r>
            <a:r>
              <a:rPr lang="fr-FR" sz="1200" dirty="0" smtClean="0"/>
              <a:t>es problèmes</a:t>
            </a:r>
          </a:p>
        </p:txBody>
      </p:sp>
      <p:sp>
        <p:nvSpPr>
          <p:cNvPr id="16" name="ZoneTexte 15"/>
          <p:cNvSpPr txBox="1"/>
          <p:nvPr>
            <p:custDataLst>
              <p:tags r:id="rId11"/>
            </p:custDataLst>
          </p:nvPr>
        </p:nvSpPr>
        <p:spPr>
          <a:xfrm>
            <a:off x="5132646" y="4696348"/>
            <a:ext cx="753283" cy="461665"/>
          </a:xfrm>
          <a:prstGeom prst="rect">
            <a:avLst/>
          </a:prstGeom>
          <a:noFill/>
        </p:spPr>
        <p:txBody>
          <a:bodyPr wrap="none" rtlCol="0">
            <a:spAutoFit/>
          </a:bodyPr>
          <a:lstStyle/>
          <a:p>
            <a:pPr algn="ctr"/>
            <a:r>
              <a:rPr lang="fr-FR" sz="1200" dirty="0" smtClean="0"/>
              <a:t>Écart sur</a:t>
            </a:r>
          </a:p>
          <a:p>
            <a:pPr algn="ctr"/>
            <a:r>
              <a:rPr lang="fr-FR" sz="1200" dirty="0" smtClean="0"/>
              <a:t>réponses</a:t>
            </a:r>
          </a:p>
        </p:txBody>
      </p:sp>
      <p:sp>
        <p:nvSpPr>
          <p:cNvPr id="17" name="ZoneTexte 16"/>
          <p:cNvSpPr txBox="1"/>
          <p:nvPr>
            <p:custDataLst>
              <p:tags r:id="rId12"/>
            </p:custDataLst>
          </p:nvPr>
        </p:nvSpPr>
        <p:spPr>
          <a:xfrm>
            <a:off x="6428104" y="4696348"/>
            <a:ext cx="1297215" cy="646331"/>
          </a:xfrm>
          <a:prstGeom prst="rect">
            <a:avLst/>
          </a:prstGeom>
          <a:noFill/>
        </p:spPr>
        <p:txBody>
          <a:bodyPr wrap="none" rtlCol="0">
            <a:spAutoFit/>
          </a:bodyPr>
          <a:lstStyle/>
          <a:p>
            <a:pPr algn="ctr"/>
            <a:r>
              <a:rPr lang="fr-FR" sz="1200" dirty="0" smtClean="0"/>
              <a:t>Réponses</a:t>
            </a:r>
          </a:p>
          <a:p>
            <a:pPr algn="ctr"/>
            <a:r>
              <a:rPr lang="fr-FR" sz="1200" dirty="0" smtClean="0"/>
              <a:t>réinterprétées</a:t>
            </a:r>
          </a:p>
          <a:p>
            <a:pPr algn="ctr"/>
            <a:r>
              <a:rPr lang="fr-FR" sz="1200" dirty="0" smtClean="0"/>
              <a:t>Justifiant décision</a:t>
            </a:r>
          </a:p>
        </p:txBody>
      </p:sp>
      <p:sp>
        <p:nvSpPr>
          <p:cNvPr id="18" name="ZoneTexte 17"/>
          <p:cNvSpPr txBox="1"/>
          <p:nvPr>
            <p:custDataLst>
              <p:tags r:id="rId13"/>
            </p:custDataLst>
          </p:nvPr>
        </p:nvSpPr>
        <p:spPr>
          <a:xfrm>
            <a:off x="6561691" y="5962329"/>
            <a:ext cx="1114792" cy="461665"/>
          </a:xfrm>
          <a:prstGeom prst="rect">
            <a:avLst/>
          </a:prstGeom>
          <a:noFill/>
        </p:spPr>
        <p:txBody>
          <a:bodyPr wrap="none" rtlCol="0">
            <a:spAutoFit/>
          </a:bodyPr>
          <a:lstStyle/>
          <a:p>
            <a:pPr algn="ctr"/>
            <a:r>
              <a:rPr lang="fr-FR" sz="1200" dirty="0" smtClean="0"/>
              <a:t>Rationalisation</a:t>
            </a:r>
          </a:p>
          <a:p>
            <a:pPr algn="ctr"/>
            <a:r>
              <a:rPr lang="fr-FR" sz="1200" dirty="0"/>
              <a:t>d</a:t>
            </a:r>
            <a:r>
              <a:rPr lang="fr-FR" sz="1200" dirty="0" smtClean="0"/>
              <a:t>es réponses</a:t>
            </a:r>
          </a:p>
        </p:txBody>
      </p:sp>
      <p:sp>
        <p:nvSpPr>
          <p:cNvPr id="19" name="ZoneTexte 18"/>
          <p:cNvSpPr txBox="1"/>
          <p:nvPr>
            <p:custDataLst>
              <p:tags r:id="rId14"/>
            </p:custDataLst>
          </p:nvPr>
        </p:nvSpPr>
        <p:spPr>
          <a:xfrm>
            <a:off x="4873921" y="5410585"/>
            <a:ext cx="1012008" cy="461665"/>
          </a:xfrm>
          <a:prstGeom prst="rect">
            <a:avLst/>
          </a:prstGeom>
          <a:noFill/>
        </p:spPr>
        <p:txBody>
          <a:bodyPr wrap="none" rtlCol="0">
            <a:spAutoFit/>
          </a:bodyPr>
          <a:lstStyle/>
          <a:p>
            <a:pPr algn="ctr"/>
            <a:r>
              <a:rPr lang="fr-FR" sz="1200" dirty="0" smtClean="0"/>
              <a:t>Degré de</a:t>
            </a:r>
          </a:p>
          <a:p>
            <a:pPr algn="ctr"/>
            <a:r>
              <a:rPr lang="fr-FR" sz="1200" dirty="0" smtClean="0"/>
              <a:t>formalisation</a:t>
            </a:r>
          </a:p>
        </p:txBody>
      </p:sp>
      <p:sp>
        <p:nvSpPr>
          <p:cNvPr id="20" name="ZoneTexte 19"/>
          <p:cNvSpPr txBox="1"/>
          <p:nvPr>
            <p:custDataLst>
              <p:tags r:id="rId15"/>
            </p:custDataLst>
          </p:nvPr>
        </p:nvSpPr>
        <p:spPr>
          <a:xfrm>
            <a:off x="1198262" y="1762784"/>
            <a:ext cx="1184940" cy="461665"/>
          </a:xfrm>
          <a:prstGeom prst="rect">
            <a:avLst/>
          </a:prstGeom>
          <a:noFill/>
        </p:spPr>
        <p:txBody>
          <a:bodyPr wrap="none" rtlCol="0">
            <a:spAutoFit/>
          </a:bodyPr>
          <a:lstStyle/>
          <a:p>
            <a:pPr algn="ctr"/>
            <a:r>
              <a:rPr lang="fr-FR" sz="1200" dirty="0" smtClean="0"/>
              <a:t>Apprentissage</a:t>
            </a:r>
          </a:p>
          <a:p>
            <a:pPr algn="ctr"/>
            <a:r>
              <a:rPr lang="fr-FR" sz="1200" dirty="0" smtClean="0"/>
              <a:t>organisationnel</a:t>
            </a:r>
          </a:p>
        </p:txBody>
      </p:sp>
      <p:sp>
        <p:nvSpPr>
          <p:cNvPr id="21" name="ZoneTexte 20"/>
          <p:cNvSpPr txBox="1"/>
          <p:nvPr>
            <p:custDataLst>
              <p:tags r:id="rId16"/>
            </p:custDataLst>
          </p:nvPr>
        </p:nvSpPr>
        <p:spPr>
          <a:xfrm>
            <a:off x="1499850" y="3086264"/>
            <a:ext cx="1322799" cy="461665"/>
          </a:xfrm>
          <a:prstGeom prst="rect">
            <a:avLst/>
          </a:prstGeom>
          <a:noFill/>
        </p:spPr>
        <p:txBody>
          <a:bodyPr wrap="none" rtlCol="0">
            <a:spAutoFit/>
          </a:bodyPr>
          <a:lstStyle/>
          <a:p>
            <a:pPr algn="ctr"/>
            <a:r>
              <a:rPr lang="fr-FR" sz="1200" dirty="0" smtClean="0"/>
              <a:t>Compétences</a:t>
            </a:r>
          </a:p>
          <a:p>
            <a:pPr algn="ctr"/>
            <a:r>
              <a:rPr lang="fr-FR" sz="1200" dirty="0" smtClean="0"/>
              <a:t>organisationnelles</a:t>
            </a:r>
          </a:p>
        </p:txBody>
      </p:sp>
      <p:sp>
        <p:nvSpPr>
          <p:cNvPr id="22" name="ZoneTexte 21"/>
          <p:cNvSpPr txBox="1"/>
          <p:nvPr>
            <p:custDataLst>
              <p:tags r:id="rId17"/>
            </p:custDataLst>
          </p:nvPr>
        </p:nvSpPr>
        <p:spPr>
          <a:xfrm>
            <a:off x="1003246" y="3698049"/>
            <a:ext cx="1184940" cy="461665"/>
          </a:xfrm>
          <a:prstGeom prst="rect">
            <a:avLst/>
          </a:prstGeom>
          <a:noFill/>
        </p:spPr>
        <p:txBody>
          <a:bodyPr wrap="none" rtlCol="0">
            <a:spAutoFit/>
          </a:bodyPr>
          <a:lstStyle/>
          <a:p>
            <a:pPr algn="ctr"/>
            <a:r>
              <a:rPr lang="fr-FR" sz="1200" dirty="0" smtClean="0"/>
              <a:t>Comportement</a:t>
            </a:r>
          </a:p>
          <a:p>
            <a:pPr algn="ctr"/>
            <a:r>
              <a:rPr lang="fr-FR" sz="1200" dirty="0" smtClean="0"/>
              <a:t>organisationnel</a:t>
            </a:r>
          </a:p>
        </p:txBody>
      </p:sp>
      <p:sp>
        <p:nvSpPr>
          <p:cNvPr id="23" name="ZoneTexte 22"/>
          <p:cNvSpPr txBox="1"/>
          <p:nvPr>
            <p:custDataLst>
              <p:tags r:id="rId18"/>
            </p:custDataLst>
          </p:nvPr>
        </p:nvSpPr>
        <p:spPr>
          <a:xfrm>
            <a:off x="251520" y="2935106"/>
            <a:ext cx="788486" cy="276999"/>
          </a:xfrm>
          <a:prstGeom prst="rect">
            <a:avLst/>
          </a:prstGeom>
          <a:noFill/>
        </p:spPr>
        <p:txBody>
          <a:bodyPr wrap="none" rtlCol="0">
            <a:spAutoFit/>
          </a:bodyPr>
          <a:lstStyle/>
          <a:p>
            <a:pPr algn="ctr"/>
            <a:r>
              <a:rPr lang="fr-FR" sz="1200" dirty="0" smtClean="0"/>
              <a:t>Turn</a:t>
            </a:r>
            <a:r>
              <a:rPr lang="fr-FR" sz="1200" dirty="0"/>
              <a:t>-</a:t>
            </a:r>
            <a:r>
              <a:rPr lang="fr-FR" sz="1200" dirty="0" smtClean="0"/>
              <a:t>over</a:t>
            </a:r>
          </a:p>
        </p:txBody>
      </p:sp>
      <p:cxnSp>
        <p:nvCxnSpPr>
          <p:cNvPr id="25" name="Connecteur en arc 24"/>
          <p:cNvCxnSpPr>
            <a:stCxn id="13" idx="2"/>
            <a:endCxn id="14" idx="0"/>
          </p:cNvCxnSpPr>
          <p:nvPr>
            <p:custDataLst>
              <p:tags r:id="rId19"/>
            </p:custDataLst>
          </p:nvPr>
        </p:nvCxnSpPr>
        <p:spPr>
          <a:xfrm rot="5400000">
            <a:off x="3246454" y="2464196"/>
            <a:ext cx="499870" cy="61459"/>
          </a:xfrm>
          <a:prstGeom prst="curvedConnector3">
            <a:avLst/>
          </a:prstGeom>
          <a:ln>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Connecteur en arc 32"/>
          <p:cNvCxnSpPr>
            <a:stCxn id="18" idx="3"/>
            <a:endCxn id="12" idx="3"/>
          </p:cNvCxnSpPr>
          <p:nvPr>
            <p:custDataLst>
              <p:tags r:id="rId20"/>
            </p:custDataLst>
          </p:nvPr>
        </p:nvCxnSpPr>
        <p:spPr>
          <a:xfrm flipV="1">
            <a:off x="7676483" y="4492197"/>
            <a:ext cx="780610" cy="1700965"/>
          </a:xfrm>
          <a:prstGeom prst="curvedConnector3">
            <a:avLst>
              <a:gd name="adj1" fmla="val 129285"/>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5" name="Connecteur en arc 44"/>
          <p:cNvCxnSpPr>
            <a:stCxn id="13" idx="0"/>
            <a:endCxn id="20" idx="0"/>
          </p:cNvCxnSpPr>
          <p:nvPr>
            <p:custDataLst>
              <p:tags r:id="rId21"/>
            </p:custDataLst>
          </p:nvPr>
        </p:nvCxnSpPr>
        <p:spPr>
          <a:xfrm rot="16200000" flipV="1">
            <a:off x="2648655" y="904862"/>
            <a:ext cx="20541" cy="1736386"/>
          </a:xfrm>
          <a:prstGeom prst="curvedConnector3">
            <a:avLst>
              <a:gd name="adj1" fmla="val 1212896"/>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4" name="Connecteur en arc 53"/>
          <p:cNvCxnSpPr>
            <a:stCxn id="23" idx="0"/>
            <a:endCxn id="20" idx="1"/>
          </p:cNvCxnSpPr>
          <p:nvPr>
            <p:custDataLst>
              <p:tags r:id="rId22"/>
            </p:custDataLst>
          </p:nvPr>
        </p:nvCxnSpPr>
        <p:spPr>
          <a:xfrm rot="5400000" flipH="1" flipV="1">
            <a:off x="451268" y="2188113"/>
            <a:ext cx="941489" cy="552499"/>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9" name="Connecteur en arc 58"/>
          <p:cNvCxnSpPr>
            <a:stCxn id="20" idx="1"/>
            <a:endCxn id="21" idx="1"/>
          </p:cNvCxnSpPr>
          <p:nvPr>
            <p:custDataLst>
              <p:tags r:id="rId23"/>
            </p:custDataLst>
          </p:nvPr>
        </p:nvCxnSpPr>
        <p:spPr>
          <a:xfrm rot="10800000" flipH="1" flipV="1">
            <a:off x="1198262" y="1993617"/>
            <a:ext cx="301588" cy="1323480"/>
          </a:xfrm>
          <a:prstGeom prst="curvedConnector3">
            <a:avLst>
              <a:gd name="adj1" fmla="val -75799"/>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 name="Connecteur en arc 2"/>
          <p:cNvCxnSpPr>
            <a:stCxn id="14" idx="1"/>
            <a:endCxn id="20" idx="2"/>
          </p:cNvCxnSpPr>
          <p:nvPr>
            <p:custDataLst>
              <p:tags r:id="rId24"/>
            </p:custDataLst>
          </p:nvPr>
        </p:nvCxnSpPr>
        <p:spPr>
          <a:xfrm rot="10800000">
            <a:off x="1790733" y="2224449"/>
            <a:ext cx="1013527" cy="751244"/>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28" name="Connecteur en arc 27"/>
          <p:cNvCxnSpPr>
            <a:stCxn id="22" idx="1"/>
            <a:endCxn id="23" idx="2"/>
          </p:cNvCxnSpPr>
          <p:nvPr>
            <p:custDataLst>
              <p:tags r:id="rId25"/>
            </p:custDataLst>
          </p:nvPr>
        </p:nvCxnSpPr>
        <p:spPr>
          <a:xfrm rot="10800000">
            <a:off x="645764" y="3212106"/>
            <a:ext cx="357483" cy="716777"/>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eur en arc 31"/>
          <p:cNvCxnSpPr>
            <a:stCxn id="21" idx="2"/>
            <a:endCxn id="15" idx="1"/>
          </p:cNvCxnSpPr>
          <p:nvPr>
            <p:custDataLst>
              <p:tags r:id="rId26"/>
            </p:custDataLst>
          </p:nvPr>
        </p:nvCxnSpPr>
        <p:spPr>
          <a:xfrm rot="16200000" flipH="1">
            <a:off x="3263039" y="2446140"/>
            <a:ext cx="592514" cy="2796092"/>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38" name="Connecteur en arc 37"/>
          <p:cNvCxnSpPr/>
          <p:nvPr>
            <p:custDataLst>
              <p:tags r:id="rId27"/>
            </p:custDataLst>
          </p:nvPr>
        </p:nvCxnSpPr>
        <p:spPr>
          <a:xfrm rot="10800000">
            <a:off x="1692425" y="4086364"/>
            <a:ext cx="4869267" cy="2158481"/>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ZoneTexte 42"/>
          <p:cNvSpPr txBox="1"/>
          <p:nvPr>
            <p:custDataLst>
              <p:tags r:id="rId28"/>
            </p:custDataLst>
          </p:nvPr>
        </p:nvSpPr>
        <p:spPr>
          <a:xfrm>
            <a:off x="6321525" y="5467546"/>
            <a:ext cx="989502" cy="276999"/>
          </a:xfrm>
          <a:prstGeom prst="rect">
            <a:avLst/>
          </a:prstGeom>
          <a:noFill/>
        </p:spPr>
        <p:txBody>
          <a:bodyPr wrap="none" rtlCol="0">
            <a:spAutoFit/>
          </a:bodyPr>
          <a:lstStyle/>
          <a:p>
            <a:pPr algn="ctr"/>
            <a:r>
              <a:rPr lang="fr-FR" sz="1200" dirty="0" smtClean="0"/>
              <a:t>Performance</a:t>
            </a:r>
          </a:p>
        </p:txBody>
      </p:sp>
      <p:cxnSp>
        <p:nvCxnSpPr>
          <p:cNvPr id="44" name="Connecteur en arc 43"/>
          <p:cNvCxnSpPr>
            <a:endCxn id="19" idx="2"/>
          </p:cNvCxnSpPr>
          <p:nvPr>
            <p:custDataLst>
              <p:tags r:id="rId29"/>
            </p:custDataLst>
          </p:nvPr>
        </p:nvCxnSpPr>
        <p:spPr>
          <a:xfrm rot="10800000">
            <a:off x="5379925" y="5872251"/>
            <a:ext cx="1340188" cy="307863"/>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49" name="Connecteur en arc 48"/>
          <p:cNvCxnSpPr/>
          <p:nvPr>
            <p:custDataLst>
              <p:tags r:id="rId30"/>
            </p:custDataLst>
          </p:nvPr>
        </p:nvCxnSpPr>
        <p:spPr>
          <a:xfrm rot="5400000">
            <a:off x="2409125" y="2909695"/>
            <a:ext cx="722357" cy="1277473"/>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Connecteur en arc 52"/>
          <p:cNvCxnSpPr>
            <a:stCxn id="19" idx="1"/>
            <a:endCxn id="14" idx="2"/>
          </p:cNvCxnSpPr>
          <p:nvPr>
            <p:custDataLst>
              <p:tags r:id="rId31"/>
            </p:custDataLst>
          </p:nvPr>
        </p:nvCxnSpPr>
        <p:spPr>
          <a:xfrm rot="10800000">
            <a:off x="3465659" y="3206526"/>
            <a:ext cx="1408262" cy="2434893"/>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56" name="Connecteur en arc 55"/>
          <p:cNvCxnSpPr>
            <a:stCxn id="16" idx="2"/>
            <a:endCxn id="43" idx="1"/>
          </p:cNvCxnSpPr>
          <p:nvPr>
            <p:custDataLst>
              <p:tags r:id="rId32"/>
            </p:custDataLst>
          </p:nvPr>
        </p:nvCxnSpPr>
        <p:spPr>
          <a:xfrm rot="16200000" flipH="1">
            <a:off x="5691390" y="4975910"/>
            <a:ext cx="448033" cy="812237"/>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Connecteur en arc 60"/>
          <p:cNvCxnSpPr>
            <a:stCxn id="43" idx="2"/>
            <a:endCxn id="18" idx="0"/>
          </p:cNvCxnSpPr>
          <p:nvPr>
            <p:custDataLst>
              <p:tags r:id="rId33"/>
            </p:custDataLst>
          </p:nvPr>
        </p:nvCxnSpPr>
        <p:spPr>
          <a:xfrm rot="16200000" flipH="1">
            <a:off x="6858789" y="5702031"/>
            <a:ext cx="217784" cy="302811"/>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64" name="Connecteur en arc 63"/>
          <p:cNvCxnSpPr>
            <a:stCxn id="15" idx="2"/>
            <a:endCxn id="16" idx="0"/>
          </p:cNvCxnSpPr>
          <p:nvPr>
            <p:custDataLst>
              <p:tags r:id="rId34"/>
            </p:custDataLst>
          </p:nvPr>
        </p:nvCxnSpPr>
        <p:spPr>
          <a:xfrm rot="5400000">
            <a:off x="5346753" y="4533811"/>
            <a:ext cx="325073" cy="1"/>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eur en arc 70"/>
          <p:cNvCxnSpPr>
            <a:stCxn id="17" idx="1"/>
            <a:endCxn id="16" idx="3"/>
          </p:cNvCxnSpPr>
          <p:nvPr>
            <p:custDataLst>
              <p:tags r:id="rId35"/>
            </p:custDataLst>
          </p:nvPr>
        </p:nvCxnSpPr>
        <p:spPr>
          <a:xfrm rot="10800000">
            <a:off x="5885930" y="4927182"/>
            <a:ext cx="542175" cy="92333"/>
          </a:xfrm>
          <a:prstGeom prst="curvedConnector3">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7" name="Connecteur en arc 76"/>
          <p:cNvCxnSpPr>
            <a:stCxn id="18" idx="3"/>
            <a:endCxn id="17" idx="3"/>
          </p:cNvCxnSpPr>
          <p:nvPr>
            <p:custDataLst>
              <p:tags r:id="rId36"/>
            </p:custDataLst>
          </p:nvPr>
        </p:nvCxnSpPr>
        <p:spPr>
          <a:xfrm flipV="1">
            <a:off x="7676483" y="5019514"/>
            <a:ext cx="48836" cy="1173648"/>
          </a:xfrm>
          <a:prstGeom prst="curvedConnector3">
            <a:avLst>
              <a:gd name="adj1" fmla="val 568097"/>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79" name="Connecteur en arc 78"/>
          <p:cNvCxnSpPr>
            <a:stCxn id="12" idx="0"/>
            <a:endCxn id="15" idx="0"/>
          </p:cNvCxnSpPr>
          <p:nvPr>
            <p:custDataLst>
              <p:tags r:id="rId37"/>
            </p:custDataLst>
          </p:nvPr>
        </p:nvCxnSpPr>
        <p:spPr>
          <a:xfrm rot="16200000" flipV="1">
            <a:off x="6531951" y="2886948"/>
            <a:ext cx="351754" cy="2397077"/>
          </a:xfrm>
          <a:prstGeom prst="curvedConnector3">
            <a:avLst>
              <a:gd name="adj1" fmla="val 164989"/>
            </a:avLst>
          </a:prstGeom>
          <a:ln>
            <a:solidFill>
              <a:srgbClr val="FF0000"/>
            </a:solidFill>
            <a:tailEnd type="triangle" w="lg" len="lg"/>
          </a:ln>
        </p:spPr>
        <p:style>
          <a:lnRef idx="1">
            <a:schemeClr val="accent2"/>
          </a:lnRef>
          <a:fillRef idx="0">
            <a:schemeClr val="accent2"/>
          </a:fillRef>
          <a:effectRef idx="0">
            <a:schemeClr val="accent2"/>
          </a:effectRef>
          <a:fontRef idx="minor">
            <a:schemeClr val="tx1"/>
          </a:fontRef>
        </p:style>
      </p:cxnSp>
      <p:cxnSp>
        <p:nvCxnSpPr>
          <p:cNvPr id="87" name="Connecteur en arc 86"/>
          <p:cNvCxnSpPr>
            <a:stCxn id="21" idx="0"/>
            <a:endCxn id="13" idx="1"/>
          </p:cNvCxnSpPr>
          <p:nvPr>
            <p:custDataLst>
              <p:tags r:id="rId38"/>
            </p:custDataLst>
          </p:nvPr>
        </p:nvCxnSpPr>
        <p:spPr>
          <a:xfrm rot="5400000" flipH="1" flipV="1">
            <a:off x="1992660" y="2182748"/>
            <a:ext cx="1072106" cy="734926"/>
          </a:xfrm>
          <a:prstGeom prst="curvedConnector2">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 name="Bulle ronde 1"/>
          <p:cNvSpPr/>
          <p:nvPr>
            <p:custDataLst>
              <p:tags r:id="rId39"/>
            </p:custDataLst>
          </p:nvPr>
        </p:nvSpPr>
        <p:spPr>
          <a:xfrm>
            <a:off x="7311027" y="1707665"/>
            <a:ext cx="1760285" cy="1373986"/>
          </a:xfrm>
          <a:prstGeom prst="wedgeEllipseCallout">
            <a:avLst>
              <a:gd name="adj1" fmla="val -8285"/>
              <a:gd name="adj2" fmla="val 137148"/>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Tendance à oublier les infos contradictoires et à garder  celles qui justifient</a:t>
            </a:r>
            <a:endParaRPr lang="fr-FR" sz="1200" dirty="0"/>
          </a:p>
        </p:txBody>
      </p:sp>
      <p:sp>
        <p:nvSpPr>
          <p:cNvPr id="50" name="Bulle ronde 49"/>
          <p:cNvSpPr/>
          <p:nvPr>
            <p:custDataLst>
              <p:tags r:id="rId40"/>
            </p:custDataLst>
          </p:nvPr>
        </p:nvSpPr>
        <p:spPr>
          <a:xfrm>
            <a:off x="4644008" y="2351476"/>
            <a:ext cx="1592805" cy="1074928"/>
          </a:xfrm>
          <a:prstGeom prst="wedgeEllipseCallout">
            <a:avLst>
              <a:gd name="adj1" fmla="val -5424"/>
              <a:gd name="adj2" fmla="val 96465"/>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dirty="0" smtClean="0"/>
              <a:t>Connaissances contredisant la décision hiérarchique</a:t>
            </a:r>
            <a:endParaRPr lang="fr-FR" sz="1200" dirty="0"/>
          </a:p>
        </p:txBody>
      </p:sp>
      <p:sp>
        <p:nvSpPr>
          <p:cNvPr id="57" name="Bulle ronde 56"/>
          <p:cNvSpPr/>
          <p:nvPr>
            <p:custDataLst>
              <p:tags r:id="rId41"/>
            </p:custDataLst>
          </p:nvPr>
        </p:nvSpPr>
        <p:spPr>
          <a:xfrm>
            <a:off x="4429568" y="1225320"/>
            <a:ext cx="1456361" cy="1074928"/>
          </a:xfrm>
          <a:prstGeom prst="wedgeEllipseCallout">
            <a:avLst>
              <a:gd name="adj1" fmla="val -84720"/>
              <a:gd name="adj2" fmla="val 108793"/>
            </a:avLst>
          </a:prstGeom>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t>H</a:t>
            </a:r>
            <a:r>
              <a:rPr lang="fr-FR" sz="1200" dirty="0" smtClean="0"/>
              <a:t>abitudes </a:t>
            </a:r>
            <a:r>
              <a:rPr lang="fr-FR" sz="1200" dirty="0"/>
              <a:t>répétitives individuelles et collectives de travail </a:t>
            </a:r>
          </a:p>
        </p:txBody>
      </p:sp>
      <p:cxnSp>
        <p:nvCxnSpPr>
          <p:cNvPr id="31" name="Connecteur en arc 30"/>
          <p:cNvCxnSpPr>
            <a:stCxn id="12" idx="0"/>
            <a:endCxn id="13" idx="3"/>
          </p:cNvCxnSpPr>
          <p:nvPr>
            <p:custDataLst>
              <p:tags r:id="rId42"/>
            </p:custDataLst>
          </p:nvPr>
        </p:nvCxnSpPr>
        <p:spPr>
          <a:xfrm rot="16200000" flipV="1">
            <a:off x="4908610" y="1263608"/>
            <a:ext cx="2247206" cy="3748306"/>
          </a:xfrm>
          <a:prstGeom prst="curvedConnector2">
            <a:avLst/>
          </a:prstGeom>
          <a:ln>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8" name="Bulle ronde 57"/>
          <p:cNvSpPr/>
          <p:nvPr>
            <p:custDataLst>
              <p:tags r:id="rId43"/>
            </p:custDataLst>
          </p:nvPr>
        </p:nvSpPr>
        <p:spPr>
          <a:xfrm>
            <a:off x="2199405" y="4141981"/>
            <a:ext cx="1456361" cy="1074928"/>
          </a:xfrm>
          <a:prstGeom prst="wedgeEllipseCallout">
            <a:avLst>
              <a:gd name="adj1" fmla="val -40133"/>
              <a:gd name="adj2" fmla="val -113119"/>
            </a:avLst>
          </a:prstGeom>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200" dirty="0" smtClean="0"/>
              <a:t>Actions de</a:t>
            </a:r>
          </a:p>
          <a:p>
            <a:pPr algn="ctr"/>
            <a:r>
              <a:rPr lang="fr-FR" sz="1200" dirty="0" smtClean="0"/>
              <a:t>coordination des </a:t>
            </a:r>
            <a:r>
              <a:rPr lang="fr-FR" sz="1200" dirty="0"/>
              <a:t>ressources et </a:t>
            </a:r>
            <a:r>
              <a:rPr lang="fr-FR" sz="1200" dirty="0" smtClean="0"/>
              <a:t>des </a:t>
            </a:r>
            <a:r>
              <a:rPr lang="fr-FR" sz="1200" dirty="0"/>
              <a:t>moyens</a:t>
            </a:r>
          </a:p>
        </p:txBody>
      </p:sp>
      <p:sp>
        <p:nvSpPr>
          <p:cNvPr id="60" name="Bulle ronde 59"/>
          <p:cNvSpPr/>
          <p:nvPr>
            <p:custDataLst>
              <p:tags r:id="rId44"/>
            </p:custDataLst>
          </p:nvPr>
        </p:nvSpPr>
        <p:spPr>
          <a:xfrm>
            <a:off x="179512" y="522514"/>
            <a:ext cx="1512912" cy="1074928"/>
          </a:xfrm>
          <a:prstGeom prst="wedgeEllipseCallout">
            <a:avLst>
              <a:gd name="adj1" fmla="val 41601"/>
              <a:gd name="adj2" fmla="val 65642"/>
            </a:avLst>
          </a:prstGeom>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200" dirty="0"/>
              <a:t>système social collectif </a:t>
            </a:r>
            <a:r>
              <a:rPr lang="fr-FR" sz="1200" dirty="0" smtClean="0"/>
              <a:t>de capitalisation</a:t>
            </a:r>
          </a:p>
          <a:p>
            <a:pPr algn="ctr"/>
            <a:r>
              <a:rPr lang="fr-FR" sz="1200" dirty="0" smtClean="0"/>
              <a:t>d’expertise</a:t>
            </a:r>
            <a:endParaRPr lang="fr-FR" sz="1200" dirty="0"/>
          </a:p>
        </p:txBody>
      </p:sp>
      <p:sp>
        <p:nvSpPr>
          <p:cNvPr id="62" name="Bulle ronde 61"/>
          <p:cNvSpPr/>
          <p:nvPr>
            <p:custDataLst>
              <p:tags r:id="rId45"/>
            </p:custDataLst>
          </p:nvPr>
        </p:nvSpPr>
        <p:spPr>
          <a:xfrm>
            <a:off x="139355" y="4737726"/>
            <a:ext cx="1651377" cy="1074928"/>
          </a:xfrm>
          <a:prstGeom prst="wedgeEllipseCallout">
            <a:avLst>
              <a:gd name="adj1" fmla="val 31223"/>
              <a:gd name="adj2" fmla="val -109420"/>
            </a:avLst>
          </a:prstGeom>
          <a:effectLst>
            <a:outerShdw blurRad="50800" dist="38100" dir="2700000" algn="t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1200" dirty="0" smtClean="0"/>
              <a:t>Adéquation des aspirations de </a:t>
            </a:r>
            <a:r>
              <a:rPr lang="fr-FR" sz="1200" dirty="0"/>
              <a:t>l’organisation et de l’individu</a:t>
            </a:r>
          </a:p>
        </p:txBody>
      </p:sp>
      <p:sp>
        <p:nvSpPr>
          <p:cNvPr id="63" name="Bulle ronde 62"/>
          <p:cNvSpPr/>
          <p:nvPr>
            <p:custDataLst>
              <p:tags r:id="rId46"/>
            </p:custDataLst>
          </p:nvPr>
        </p:nvSpPr>
        <p:spPr>
          <a:xfrm>
            <a:off x="2161250" y="5740483"/>
            <a:ext cx="1930564" cy="1074928"/>
          </a:xfrm>
          <a:prstGeom prst="wedgeEllipseCallout">
            <a:avLst>
              <a:gd name="adj1" fmla="val 181320"/>
              <a:gd name="adj2" fmla="val 5235"/>
            </a:avLst>
          </a:prstGeom>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200" dirty="0" smtClean="0"/>
              <a:t>Argumentaire construit  afin de justifier  les réponses malgré le bon sens terrain</a:t>
            </a:r>
            <a:endParaRPr lang="fr-FR" sz="1200" dirty="0"/>
          </a:p>
        </p:txBody>
      </p:sp>
      <p:sp>
        <p:nvSpPr>
          <p:cNvPr id="9" name="Espace réservé de la date 8"/>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38395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par>
                                <p:cTn id="36" presetID="1"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500"/>
                                        <p:tgtEl>
                                          <p:spTgt spid="62"/>
                                        </p:tgtEl>
                                      </p:cBhvr>
                                    </p:animEffec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500"/>
                                        <p:tgtEl>
                                          <p:spTgt spid="58"/>
                                        </p:tgtEl>
                                      </p:cBhvr>
                                    </p:animEffect>
                                  </p:childTnLst>
                                </p:cTn>
                              </p:par>
                              <p:par>
                                <p:cTn id="54" presetID="1"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31"/>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4"/>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4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8"/>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61"/>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33"/>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childTnLst>
                                </p:cTn>
                              </p:par>
                              <p:par>
                                <p:cTn id="98" presetID="1" presetClass="entr" presetSubtype="0" fill="hold" nodeType="with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7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nodeType="clickEffect">
                                  <p:stCondLst>
                                    <p:cond delay="0"/>
                                  </p:stCondLst>
                                  <p:childTnLst>
                                    <p:set>
                                      <p:cBhvr>
                                        <p:cTn id="105" dur="1" fill="hold">
                                          <p:stCondLst>
                                            <p:cond delay="0"/>
                                          </p:stCondLst>
                                        </p:cTn>
                                        <p:tgtEl>
                                          <p:spTgt spid="4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0" nodeType="clickEffect">
                                  <p:stCondLst>
                                    <p:cond delay="0"/>
                                  </p:stCondLst>
                                  <p:childTnLst>
                                    <p:set>
                                      <p:cBhvr>
                                        <p:cTn id="109" dur="1" fill="hold">
                                          <p:stCondLst>
                                            <p:cond delay="0"/>
                                          </p:stCondLst>
                                        </p:cTn>
                                        <p:tgtEl>
                                          <p:spTgt spid="19"/>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63"/>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nodeType="clickEffect">
                                  <p:stCondLst>
                                    <p:cond delay="0"/>
                                  </p:stCondLst>
                                  <p:childTnLst>
                                    <p:set>
                                      <p:cBhvr>
                                        <p:cTn id="115" dur="1" fill="hold">
                                          <p:stCondLst>
                                            <p:cond delay="0"/>
                                          </p:stCondLst>
                                        </p:cTn>
                                        <p:tgtEl>
                                          <p:spTgt spid="53"/>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10" grpId="0"/>
      <p:bldP spid="12" grpId="0"/>
      <p:bldP spid="13" grpId="0"/>
      <p:bldP spid="14" grpId="0"/>
      <p:bldP spid="15" grpId="0"/>
      <p:bldP spid="16" grpId="0"/>
      <p:bldP spid="17" grpId="0"/>
      <p:bldP spid="18" grpId="0"/>
      <p:bldP spid="19" grpId="0"/>
      <p:bldP spid="20" grpId="0"/>
      <p:bldP spid="21" grpId="0"/>
      <p:bldP spid="22" grpId="0"/>
      <p:bldP spid="23" grpId="0"/>
      <p:bldP spid="43" grpId="0"/>
      <p:bldP spid="2" grpId="0" animBg="1"/>
      <p:bldP spid="50" grpId="0" animBg="1"/>
      <p:bldP spid="57" grpId="0" animBg="1"/>
      <p:bldP spid="58" grpId="0" animBg="1"/>
      <p:bldP spid="60" grpId="0" animBg="1"/>
      <p:bldP spid="62" grpId="0" animBg="1"/>
      <p:bldP spid="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24</a:t>
            </a:fld>
            <a:endParaRPr lang="es-ES"/>
          </a:p>
        </p:txBody>
      </p:sp>
      <p:pic>
        <p:nvPicPr>
          <p:cNvPr id="2050" name="Picture 2"/>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3787" y="1628800"/>
            <a:ext cx="8961120" cy="49526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custDataLst>
              <p:tags r:id="rId3"/>
            </p:custDataLst>
          </p:nvPr>
        </p:nvSpPr>
        <p:spPr>
          <a:xfrm>
            <a:off x="1692424" y="189654"/>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sp>
        <p:nvSpPr>
          <p:cNvPr id="5" name="ZoneTexte 4"/>
          <p:cNvSpPr txBox="1"/>
          <p:nvPr>
            <p:custDataLst>
              <p:tags r:id="rId4"/>
            </p:custDataLst>
          </p:nvPr>
        </p:nvSpPr>
        <p:spPr>
          <a:xfrm>
            <a:off x="3635896" y="1259468"/>
            <a:ext cx="2430537" cy="369332"/>
          </a:xfrm>
          <a:prstGeom prst="rect">
            <a:avLst/>
          </a:prstGeom>
          <a:noFill/>
        </p:spPr>
        <p:txBody>
          <a:bodyPr wrap="none" rtlCol="0">
            <a:spAutoFit/>
          </a:bodyPr>
          <a:lstStyle/>
          <a:p>
            <a:r>
              <a:rPr lang="fr-FR" dirty="0" smtClean="0"/>
              <a:t>Diagramme dynamique</a:t>
            </a:r>
            <a:endParaRPr lang="fr-FR" dirty="0"/>
          </a:p>
        </p:txBody>
      </p:sp>
      <p:sp>
        <p:nvSpPr>
          <p:cNvPr id="2" name="Espace réservé de la date 1"/>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22816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25</a:t>
            </a:fld>
            <a:endParaRPr lang="es-ES"/>
          </a:p>
        </p:txBody>
      </p:sp>
      <p:pic>
        <p:nvPicPr>
          <p:cNvPr id="1026" name="Picture 2"/>
          <p:cNvPicPr>
            <a:picLocks noChangeAspect="1" noChangeArrowheads="1"/>
          </p:cNvPicPr>
          <p:nvPr>
            <p:custDataLst>
              <p:tags r:id="rId2"/>
            </p:custDataLst>
          </p:nvPr>
        </p:nvPicPr>
        <p:blipFill>
          <a:blip r:embed="rId11">
            <a:extLst>
              <a:ext uri="{28A0092B-C50C-407E-A947-70E740481C1C}">
                <a14:useLocalDpi xmlns:a14="http://schemas.microsoft.com/office/drawing/2010/main" val="0"/>
              </a:ext>
            </a:extLst>
          </a:blip>
          <a:srcRect/>
          <a:stretch>
            <a:fillRect/>
          </a:stretch>
        </p:blipFill>
        <p:spPr bwMode="auto">
          <a:xfrm>
            <a:off x="41043" y="1266872"/>
            <a:ext cx="4530566" cy="2620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custDataLst>
              <p:tags r:id="rId3"/>
            </p:custDataLst>
          </p:nvPr>
        </p:nvSpPr>
        <p:spPr>
          <a:xfrm>
            <a:off x="1692424" y="189654"/>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pic>
        <p:nvPicPr>
          <p:cNvPr id="1027" name="Picture 3"/>
          <p:cNvPicPr>
            <a:picLocks noChangeAspect="1" noChangeArrowheads="1"/>
          </p:cNvPicPr>
          <p:nvPr>
            <p:custDataLst>
              <p:tags r:id="rId4"/>
            </p:custDataLst>
          </p:nvPr>
        </p:nvPicPr>
        <p:blipFill>
          <a:blip r:embed="rId12">
            <a:extLst>
              <a:ext uri="{28A0092B-C50C-407E-A947-70E740481C1C}">
                <a14:useLocalDpi xmlns:a14="http://schemas.microsoft.com/office/drawing/2010/main" val="0"/>
              </a:ext>
            </a:extLst>
          </a:blip>
          <a:srcRect/>
          <a:stretch>
            <a:fillRect/>
          </a:stretch>
        </p:blipFill>
        <p:spPr bwMode="auto">
          <a:xfrm>
            <a:off x="4900238" y="1266872"/>
            <a:ext cx="3981450" cy="216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custDataLst>
              <p:tags r:id="rId5"/>
            </p:custDataLst>
          </p:nvPr>
        </p:nvPicPr>
        <p:blipFill>
          <a:blip r:embed="rId13">
            <a:extLst>
              <a:ext uri="{28A0092B-C50C-407E-A947-70E740481C1C}">
                <a14:useLocalDpi xmlns:a14="http://schemas.microsoft.com/office/drawing/2010/main" val="0"/>
              </a:ext>
            </a:extLst>
          </a:blip>
          <a:srcRect/>
          <a:stretch>
            <a:fillRect/>
          </a:stretch>
        </p:blipFill>
        <p:spPr bwMode="auto">
          <a:xfrm>
            <a:off x="31041" y="4077072"/>
            <a:ext cx="4540568" cy="2620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custDataLst>
              <p:tags r:id="rId6"/>
            </p:custDataLst>
          </p:nvPr>
        </p:nvPicPr>
        <p:blipFill>
          <a:blip r:embed="rId14">
            <a:extLst>
              <a:ext uri="{28A0092B-C50C-407E-A947-70E740481C1C}">
                <a14:useLocalDpi xmlns:a14="http://schemas.microsoft.com/office/drawing/2010/main" val="0"/>
              </a:ext>
            </a:extLst>
          </a:blip>
          <a:srcRect/>
          <a:stretch>
            <a:fillRect/>
          </a:stretch>
        </p:blipFill>
        <p:spPr bwMode="auto">
          <a:xfrm>
            <a:off x="4916195" y="4099452"/>
            <a:ext cx="4010025" cy="212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custDataLst>
              <p:tags r:id="rId7"/>
            </p:custDataLst>
          </p:nvPr>
        </p:nvSpPr>
        <p:spPr>
          <a:xfrm>
            <a:off x="4841889" y="3484535"/>
            <a:ext cx="4194607" cy="523220"/>
          </a:xfrm>
          <a:prstGeom prst="rect">
            <a:avLst/>
          </a:prstGeom>
          <a:noFill/>
        </p:spPr>
        <p:txBody>
          <a:bodyPr wrap="square" rtlCol="0">
            <a:spAutoFit/>
          </a:bodyPr>
          <a:lstStyle/>
          <a:p>
            <a:r>
              <a:rPr lang="fr-FR" sz="1400" dirty="0" smtClean="0"/>
              <a:t>Faible rétention d’information. Rationalisation modérée des réponses (argumentaire construit)</a:t>
            </a:r>
            <a:endParaRPr lang="fr-FR" sz="1400" dirty="0"/>
          </a:p>
        </p:txBody>
      </p:sp>
      <p:sp>
        <p:nvSpPr>
          <p:cNvPr id="11" name="ZoneTexte 10"/>
          <p:cNvSpPr txBox="1"/>
          <p:nvPr>
            <p:custDataLst>
              <p:tags r:id="rId8"/>
            </p:custDataLst>
          </p:nvPr>
        </p:nvSpPr>
        <p:spPr>
          <a:xfrm>
            <a:off x="4900238" y="6242619"/>
            <a:ext cx="4194607" cy="523220"/>
          </a:xfrm>
          <a:prstGeom prst="rect">
            <a:avLst/>
          </a:prstGeom>
          <a:noFill/>
        </p:spPr>
        <p:txBody>
          <a:bodyPr wrap="square" rtlCol="0">
            <a:spAutoFit/>
          </a:bodyPr>
          <a:lstStyle/>
          <a:p>
            <a:r>
              <a:rPr lang="fr-FR" sz="1400" dirty="0" smtClean="0"/>
              <a:t>Forte rétention d’information. Rationalisation modérée des réponses (argumentaire construit)</a:t>
            </a:r>
            <a:endParaRPr lang="fr-FR" sz="1400" dirty="0"/>
          </a:p>
        </p:txBody>
      </p:sp>
      <p:sp>
        <p:nvSpPr>
          <p:cNvPr id="7" name="Flèche droite 6"/>
          <p:cNvSpPr/>
          <p:nvPr>
            <p:custDataLst>
              <p:tags r:id="rId9"/>
            </p:custDataLst>
          </p:nvPr>
        </p:nvSpPr>
        <p:spPr>
          <a:xfrm rot="1616103">
            <a:off x="3219590" y="5414860"/>
            <a:ext cx="720080" cy="241945"/>
          </a:xfrm>
          <a:prstGeom prst="rightArrow">
            <a:avLst/>
          </a:prstGeom>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2" name="Espace réservé de la date 1"/>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148060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26</a:t>
            </a:fld>
            <a:endParaRPr lang="es-ES"/>
          </a:p>
        </p:txBody>
      </p:sp>
      <p:pic>
        <p:nvPicPr>
          <p:cNvPr id="1026" name="Picture 2"/>
          <p:cNvPicPr>
            <a:picLocks noChangeAspect="1" noChangeArrowheads="1"/>
          </p:cNvPicPr>
          <p:nvPr>
            <p:custDataLst>
              <p:tags r:id="rId2"/>
            </p:custDataLst>
          </p:nvPr>
        </p:nvPicPr>
        <p:blipFill>
          <a:blip r:embed="rId13">
            <a:extLst>
              <a:ext uri="{28A0092B-C50C-407E-A947-70E740481C1C}">
                <a14:useLocalDpi xmlns:a14="http://schemas.microsoft.com/office/drawing/2010/main" val="0"/>
              </a:ext>
            </a:extLst>
          </a:blip>
          <a:srcRect/>
          <a:stretch>
            <a:fillRect/>
          </a:stretch>
        </p:blipFill>
        <p:spPr bwMode="auto">
          <a:xfrm>
            <a:off x="107504" y="1289590"/>
            <a:ext cx="4530566" cy="2640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custDataLst>
              <p:tags r:id="rId3"/>
            </p:custDataLst>
          </p:nvPr>
        </p:nvSpPr>
        <p:spPr>
          <a:xfrm>
            <a:off x="1692424" y="189654"/>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pic>
        <p:nvPicPr>
          <p:cNvPr id="7" name="Picture 3"/>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4889353" y="1412979"/>
            <a:ext cx="3981450" cy="2162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custDataLst>
              <p:tags r:id="rId5"/>
            </p:custDataLst>
          </p:nvPr>
        </p:nvSpPr>
        <p:spPr>
          <a:xfrm>
            <a:off x="4889353" y="3591858"/>
            <a:ext cx="4194607" cy="523220"/>
          </a:xfrm>
          <a:prstGeom prst="rect">
            <a:avLst/>
          </a:prstGeom>
          <a:noFill/>
        </p:spPr>
        <p:txBody>
          <a:bodyPr wrap="square" rtlCol="0">
            <a:spAutoFit/>
          </a:bodyPr>
          <a:lstStyle/>
          <a:p>
            <a:r>
              <a:rPr lang="fr-FR" sz="1400" dirty="0" smtClean="0"/>
              <a:t>Faible rétention d’information. Rationalisation modérée des réponses (argumentaire construit)</a:t>
            </a:r>
            <a:endParaRPr lang="fr-FR" sz="1400" dirty="0"/>
          </a:p>
        </p:txBody>
      </p:sp>
      <p:pic>
        <p:nvPicPr>
          <p:cNvPr id="1027" name="Picture 3"/>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129882" y="4115077"/>
            <a:ext cx="4530566" cy="2610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Espace réservé du numéro de diapositive 3"/>
          <p:cNvSpPr txBox="1">
            <a:spLocks/>
          </p:cNvSpPr>
          <p:nvPr>
            <p:custDataLst>
              <p:tags r:id="rId7"/>
            </p:custDataLst>
          </p:nvPr>
        </p:nvSpPr>
        <p:spPr>
          <a:xfrm>
            <a:off x="6553200" y="6356350"/>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02CD90-8233-450D-BBB0-42E0580E7DD4}" type="slidenum">
              <a:rPr lang="es-ES" smtClean="0"/>
              <a:pPr/>
              <a:t>26</a:t>
            </a:fld>
            <a:endParaRPr lang="es-ES"/>
          </a:p>
        </p:txBody>
      </p:sp>
      <p:pic>
        <p:nvPicPr>
          <p:cNvPr id="11" name="Picture 5"/>
          <p:cNvPicPr>
            <a:picLocks noChangeAspect="1" noChangeArrowheads="1"/>
          </p:cNvPicPr>
          <p:nvPr>
            <p:custDataLst>
              <p:tags r:id="rId8"/>
            </p:custDataLst>
          </p:nvPr>
        </p:nvPicPr>
        <p:blipFill>
          <a:blip r:embed="rId16">
            <a:extLst>
              <a:ext uri="{28A0092B-C50C-407E-A947-70E740481C1C}">
                <a14:useLocalDpi xmlns:a14="http://schemas.microsoft.com/office/drawing/2010/main" val="0"/>
              </a:ext>
            </a:extLst>
          </a:blip>
          <a:srcRect/>
          <a:stretch>
            <a:fillRect/>
          </a:stretch>
        </p:blipFill>
        <p:spPr bwMode="auto">
          <a:xfrm>
            <a:off x="4916195" y="4099452"/>
            <a:ext cx="4010025" cy="212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custDataLst>
              <p:tags r:id="rId9"/>
            </p:custDataLst>
          </p:nvPr>
        </p:nvSpPr>
        <p:spPr>
          <a:xfrm>
            <a:off x="4900238" y="6242619"/>
            <a:ext cx="4194607" cy="523220"/>
          </a:xfrm>
          <a:prstGeom prst="rect">
            <a:avLst/>
          </a:prstGeom>
          <a:noFill/>
        </p:spPr>
        <p:txBody>
          <a:bodyPr wrap="square" rtlCol="0">
            <a:spAutoFit/>
          </a:bodyPr>
          <a:lstStyle/>
          <a:p>
            <a:r>
              <a:rPr lang="fr-FR" sz="1400" dirty="0" smtClean="0"/>
              <a:t>Forte rétention d’information. Rationalisation modérée des réponses (argumentaire construit)</a:t>
            </a:r>
            <a:endParaRPr lang="fr-FR" sz="1400" dirty="0"/>
          </a:p>
        </p:txBody>
      </p:sp>
      <p:sp>
        <p:nvSpPr>
          <p:cNvPr id="5" name="Double flèche verticale 4"/>
          <p:cNvSpPr/>
          <p:nvPr>
            <p:custDataLst>
              <p:tags r:id="rId10"/>
            </p:custDataLst>
          </p:nvPr>
        </p:nvSpPr>
        <p:spPr>
          <a:xfrm>
            <a:off x="2627784" y="1628800"/>
            <a:ext cx="144016" cy="7200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Double flèche verticale 13"/>
          <p:cNvSpPr/>
          <p:nvPr>
            <p:custDataLst>
              <p:tags r:id="rId11"/>
            </p:custDataLst>
          </p:nvPr>
        </p:nvSpPr>
        <p:spPr>
          <a:xfrm>
            <a:off x="3995936" y="4509120"/>
            <a:ext cx="144016" cy="158417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e la date 1"/>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43614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5"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27</a:t>
            </a:fld>
            <a:endParaRPr lang="es-ES"/>
          </a:p>
        </p:txBody>
      </p:sp>
      <p:sp>
        <p:nvSpPr>
          <p:cNvPr id="5" name="Rectangle 4"/>
          <p:cNvSpPr/>
          <p:nvPr>
            <p:custDataLst>
              <p:tags r:id="rId2"/>
            </p:custDataLst>
          </p:nvPr>
        </p:nvSpPr>
        <p:spPr>
          <a:xfrm>
            <a:off x="1835696" y="-9129"/>
            <a:ext cx="7200800" cy="1077218"/>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200" dirty="0"/>
              <a:t>Un </a:t>
            </a:r>
            <a:r>
              <a:rPr lang="fr-FR" sz="3200" dirty="0" smtClean="0"/>
              <a:t>modèle de « DS" </a:t>
            </a:r>
            <a:r>
              <a:rPr lang="fr-FR" sz="3200" dirty="0"/>
              <a:t>: l’Obsolescence organisationnelle dans l’entreprise</a:t>
            </a:r>
          </a:p>
        </p:txBody>
      </p:sp>
      <p:sp>
        <p:nvSpPr>
          <p:cNvPr id="6" name="ZoneTexte 5"/>
          <p:cNvSpPr txBox="1"/>
          <p:nvPr>
            <p:custDataLst>
              <p:tags r:id="rId3"/>
            </p:custDataLst>
          </p:nvPr>
        </p:nvSpPr>
        <p:spPr>
          <a:xfrm>
            <a:off x="4644008" y="1089945"/>
            <a:ext cx="3676071" cy="400110"/>
          </a:xfrm>
          <a:prstGeom prst="rect">
            <a:avLst/>
          </a:prstGeom>
          <a:noFill/>
        </p:spPr>
        <p:txBody>
          <a:bodyPr wrap="none" rtlCol="0">
            <a:spAutoFit/>
          </a:bodyPr>
          <a:lstStyle/>
          <a:p>
            <a:r>
              <a:rPr lang="fr-FR" sz="2000" b="1" dirty="0" smtClean="0"/>
              <a:t>Analyse de sensibilité du modèle</a:t>
            </a:r>
            <a:endParaRPr lang="fr-FR" sz="2000" b="1" dirty="0"/>
          </a:p>
        </p:txBody>
      </p:sp>
      <p:pic>
        <p:nvPicPr>
          <p:cNvPr id="2050" name="Picture 2"/>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4468625" y="3958952"/>
            <a:ext cx="4600575" cy="26403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ZoneTexte 1"/>
          <p:cNvSpPr txBox="1"/>
          <p:nvPr>
            <p:custDataLst>
              <p:tags r:id="rId5"/>
            </p:custDataLst>
          </p:nvPr>
        </p:nvSpPr>
        <p:spPr>
          <a:xfrm>
            <a:off x="4241624" y="1556792"/>
            <a:ext cx="4875534" cy="2554545"/>
          </a:xfrm>
          <a:prstGeom prst="rect">
            <a:avLst/>
          </a:prstGeom>
          <a:noFill/>
        </p:spPr>
        <p:txBody>
          <a:bodyPr wrap="square" rtlCol="0">
            <a:spAutoFit/>
          </a:bodyPr>
          <a:lstStyle/>
          <a:p>
            <a:r>
              <a:rPr lang="fr-FR" sz="1600" dirty="0" smtClean="0"/>
              <a:t>Variation de la variable « rétention de l’information » entre les valeurs 0 (très faible) et 1 (très fort) avec pas d’incrément de 0.25</a:t>
            </a:r>
          </a:p>
          <a:p>
            <a:endParaRPr lang="fr-FR" sz="1600" dirty="0"/>
          </a:p>
          <a:p>
            <a:r>
              <a:rPr lang="fr-FR" sz="1600" dirty="0" smtClean="0"/>
              <a:t>Impact sur la variable « écart sur réponses » qui est la différence entre la connaissance du terrain contredisant la décision managériale et l’argumentaire </a:t>
            </a:r>
            <a:r>
              <a:rPr lang="fr-FR" sz="1600" dirty="0"/>
              <a:t>construit  afin de justifier  les réponses malgré le bon sens </a:t>
            </a:r>
            <a:r>
              <a:rPr lang="fr-FR" sz="1600" dirty="0" smtClean="0"/>
              <a:t>terrain (rationalisation des réponses) !</a:t>
            </a:r>
            <a:endParaRPr lang="fr-FR" sz="1600" dirty="0"/>
          </a:p>
          <a:p>
            <a:endParaRPr lang="fr-FR" sz="1600" dirty="0"/>
          </a:p>
        </p:txBody>
      </p:sp>
      <p:pic>
        <p:nvPicPr>
          <p:cNvPr id="2051" name="Picture 3"/>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84930" y="5021942"/>
            <a:ext cx="4329113" cy="15773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79512" y="1290000"/>
            <a:ext cx="3981450"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e la date 2"/>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34859931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467544" y="0"/>
            <a:ext cx="8229600" cy="692696"/>
          </a:xfrm>
        </p:spPr>
        <p:txBody>
          <a:bodyPr>
            <a:normAutofit/>
          </a:bodyPr>
          <a:lstStyle/>
          <a:p>
            <a:r>
              <a:rPr lang="fr-FR" sz="3200" dirty="0" smtClean="0"/>
              <a:t>En conclusion</a:t>
            </a:r>
            <a:endParaRPr lang="fr-FR" sz="3200" dirty="0"/>
          </a:p>
        </p:txBody>
      </p:sp>
      <p:sp>
        <p:nvSpPr>
          <p:cNvPr id="5" name="Rectangle 4"/>
          <p:cNvSpPr/>
          <p:nvPr>
            <p:custDataLst>
              <p:tags r:id="rId2"/>
            </p:custDataLst>
          </p:nvPr>
        </p:nvSpPr>
        <p:spPr>
          <a:xfrm>
            <a:off x="6678596" y="4034935"/>
            <a:ext cx="1656184" cy="54339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400" dirty="0" smtClean="0"/>
              <a:t>Obsolescence</a:t>
            </a:r>
            <a:endParaRPr lang="fr-FR" sz="1400" dirty="0"/>
          </a:p>
        </p:txBody>
      </p:sp>
      <p:sp>
        <p:nvSpPr>
          <p:cNvPr id="6" name="Rectangle 5"/>
          <p:cNvSpPr/>
          <p:nvPr>
            <p:custDataLst>
              <p:tags r:id="rId3"/>
            </p:custDataLst>
          </p:nvPr>
        </p:nvSpPr>
        <p:spPr>
          <a:xfrm>
            <a:off x="4352439" y="2537031"/>
            <a:ext cx="1710853" cy="487793"/>
          </a:xfrm>
          <a:prstGeom prst="rect">
            <a:avLst/>
          </a:prstGeom>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a:t>l’âge, la taille, une crise sectorielle, etc.</a:t>
            </a:r>
          </a:p>
        </p:txBody>
      </p:sp>
      <p:sp>
        <p:nvSpPr>
          <p:cNvPr id="7" name="Rectangle 6"/>
          <p:cNvSpPr/>
          <p:nvPr>
            <p:custDataLst>
              <p:tags r:id="rId4"/>
            </p:custDataLst>
          </p:nvPr>
        </p:nvSpPr>
        <p:spPr>
          <a:xfrm>
            <a:off x="4329001" y="3227865"/>
            <a:ext cx="1710853" cy="903418"/>
          </a:xfrm>
          <a:prstGeom prst="rect">
            <a:avLst/>
          </a:prstGeom>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r>
              <a:rPr lang="fr-FR" sz="1300" dirty="0"/>
              <a:t>Une mauvaise gestion de trésorerie, un endettement trop </a:t>
            </a:r>
            <a:r>
              <a:rPr lang="fr-FR" sz="1300" dirty="0" smtClean="0"/>
              <a:t>élevé, etc.</a:t>
            </a:r>
            <a:endParaRPr lang="fr-FR" sz="1300" dirty="0"/>
          </a:p>
        </p:txBody>
      </p:sp>
      <p:sp>
        <p:nvSpPr>
          <p:cNvPr id="8" name="Rectangle 7"/>
          <p:cNvSpPr/>
          <p:nvPr>
            <p:custDataLst>
              <p:tags r:id="rId5"/>
            </p:custDataLst>
          </p:nvPr>
        </p:nvSpPr>
        <p:spPr>
          <a:xfrm>
            <a:off x="4352439" y="4394908"/>
            <a:ext cx="1715198" cy="1122324"/>
          </a:xfrm>
          <a:prstGeom prst="rect">
            <a:avLst/>
          </a:prstGeom>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r>
              <a:rPr lang="fr-FR" sz="1300" dirty="0"/>
              <a:t>Un manque d’analyse </a:t>
            </a:r>
            <a:r>
              <a:rPr lang="fr-FR" sz="1300" dirty="0" smtClean="0"/>
              <a:t>de </a:t>
            </a:r>
            <a:r>
              <a:rPr lang="fr-FR" sz="1300" dirty="0"/>
              <a:t>l'information </a:t>
            </a:r>
            <a:r>
              <a:rPr lang="fr-FR" sz="1300" dirty="0" smtClean="0"/>
              <a:t> pour </a:t>
            </a:r>
            <a:r>
              <a:rPr lang="fr-FR" sz="1300" dirty="0"/>
              <a:t>maîtriser la performance de l'entreprise</a:t>
            </a:r>
            <a:endParaRPr lang="fr-FR" sz="1300" dirty="0">
              <a:latin typeface="Times New Roman" panose="02020603050405020304" pitchFamily="18" charset="0"/>
              <a:cs typeface="Times New Roman" panose="02020603050405020304" pitchFamily="18" charset="0"/>
            </a:endParaRPr>
          </a:p>
        </p:txBody>
      </p:sp>
      <p:sp>
        <p:nvSpPr>
          <p:cNvPr id="12" name="Rectangle 11"/>
          <p:cNvSpPr/>
          <p:nvPr>
            <p:custDataLst>
              <p:tags r:id="rId6"/>
            </p:custDataLst>
          </p:nvPr>
        </p:nvSpPr>
        <p:spPr>
          <a:xfrm>
            <a:off x="4352439" y="5691511"/>
            <a:ext cx="1715198" cy="809081"/>
          </a:xfrm>
          <a:prstGeom prst="rect">
            <a:avLst/>
          </a:prstGeom>
          <a:gradFill>
            <a:gsLst>
              <a:gs pos="0">
                <a:srgbClr val="FFEFD1"/>
              </a:gs>
              <a:gs pos="64999">
                <a:srgbClr val="F0EBD5"/>
              </a:gs>
              <a:gs pos="100000">
                <a:srgbClr val="D1C39F"/>
              </a:gs>
            </a:gsLst>
            <a:lin ang="16200000" scaled="0"/>
          </a:gradFill>
          <a:effectLst>
            <a:outerShdw blurRad="50800" dist="38100" dir="5400000" algn="t"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fr-FR" sz="1400" dirty="0" smtClean="0"/>
              <a:t>Rationalisation collective</a:t>
            </a:r>
          </a:p>
        </p:txBody>
      </p:sp>
      <p:sp>
        <p:nvSpPr>
          <p:cNvPr id="14" name="ZoneTexte 13"/>
          <p:cNvSpPr txBox="1"/>
          <p:nvPr>
            <p:custDataLst>
              <p:tags r:id="rId7"/>
            </p:custDataLst>
          </p:nvPr>
        </p:nvSpPr>
        <p:spPr>
          <a:xfrm>
            <a:off x="1118369" y="5434597"/>
            <a:ext cx="3093591" cy="1077218"/>
          </a:xfrm>
          <a:prstGeom prst="rect">
            <a:avLst/>
          </a:prstGeom>
          <a:noFill/>
        </p:spPr>
        <p:txBody>
          <a:bodyPr wrap="square" rtlCol="0">
            <a:spAutoFit/>
          </a:bodyPr>
          <a:lstStyle/>
          <a:p>
            <a:pPr algn="just"/>
            <a:r>
              <a:rPr lang="fr-FR" sz="1600" b="1" dirty="0" smtClean="0">
                <a:latin typeface="Times New Roman" panose="02020603050405020304" pitchFamily="18" charset="0"/>
                <a:cs typeface="Times New Roman" panose="02020603050405020304" pitchFamily="18" charset="0"/>
              </a:rPr>
              <a:t>Des facteurs cognitifs : dissonance collective (é</a:t>
            </a:r>
            <a:r>
              <a:rPr lang="fr-FR" sz="1600" dirty="0" smtClean="0">
                <a:latin typeface="Times New Roman" panose="02020603050405020304" pitchFamily="18" charset="0"/>
                <a:cs typeface="Times New Roman" panose="02020603050405020304" pitchFamily="18" charset="0"/>
              </a:rPr>
              <a:t>laboration de réponses déjà conformes aux opinions  et croyances dominantes)</a:t>
            </a:r>
          </a:p>
        </p:txBody>
      </p:sp>
      <p:sp>
        <p:nvSpPr>
          <p:cNvPr id="15" name="ZoneTexte 14"/>
          <p:cNvSpPr txBox="1"/>
          <p:nvPr>
            <p:custDataLst>
              <p:tags r:id="rId8"/>
            </p:custDataLst>
          </p:nvPr>
        </p:nvSpPr>
        <p:spPr>
          <a:xfrm>
            <a:off x="1170239" y="3520494"/>
            <a:ext cx="3218636" cy="338554"/>
          </a:xfrm>
          <a:prstGeom prst="rect">
            <a:avLst/>
          </a:prstGeom>
          <a:noFill/>
        </p:spPr>
        <p:txBody>
          <a:bodyPr wrap="square" rtlCol="0">
            <a:spAutoFit/>
          </a:bodyPr>
          <a:lstStyle/>
          <a:p>
            <a:pPr algn="just"/>
            <a:r>
              <a:rPr lang="fr-FR" sz="1600" dirty="0"/>
              <a:t>Des facteurs financiers </a:t>
            </a:r>
            <a:r>
              <a:rPr lang="fr-FR" sz="1600" dirty="0" smtClean="0"/>
              <a:t>:</a:t>
            </a:r>
            <a:endParaRPr lang="fr-FR" sz="1600" dirty="0"/>
          </a:p>
        </p:txBody>
      </p:sp>
      <p:sp>
        <p:nvSpPr>
          <p:cNvPr id="16" name="ZoneTexte 15"/>
          <p:cNvSpPr txBox="1"/>
          <p:nvPr>
            <p:custDataLst>
              <p:tags r:id="rId9"/>
            </p:custDataLst>
          </p:nvPr>
        </p:nvSpPr>
        <p:spPr>
          <a:xfrm>
            <a:off x="1170239" y="2621848"/>
            <a:ext cx="3116246" cy="338554"/>
          </a:xfrm>
          <a:prstGeom prst="rect">
            <a:avLst/>
          </a:prstGeom>
          <a:noFill/>
        </p:spPr>
        <p:txBody>
          <a:bodyPr wrap="square" rtlCol="0">
            <a:spAutoFit/>
          </a:bodyPr>
          <a:lstStyle/>
          <a:p>
            <a:pPr algn="just"/>
            <a:r>
              <a:rPr lang="fr-FR" sz="1600" dirty="0"/>
              <a:t>Des facteurs </a:t>
            </a:r>
            <a:r>
              <a:rPr lang="fr-FR" sz="1600" dirty="0" smtClean="0"/>
              <a:t>contingents :</a:t>
            </a:r>
            <a:endParaRPr lang="fr-FR" sz="1600" dirty="0">
              <a:latin typeface="Times New Roman" panose="02020603050405020304" pitchFamily="18" charset="0"/>
              <a:cs typeface="Times New Roman" panose="02020603050405020304" pitchFamily="18" charset="0"/>
            </a:endParaRPr>
          </a:p>
        </p:txBody>
      </p:sp>
      <p:sp>
        <p:nvSpPr>
          <p:cNvPr id="17" name="ZoneTexte 16"/>
          <p:cNvSpPr txBox="1"/>
          <p:nvPr>
            <p:custDataLst>
              <p:tags r:id="rId10"/>
            </p:custDataLst>
          </p:nvPr>
        </p:nvSpPr>
        <p:spPr>
          <a:xfrm>
            <a:off x="1118369" y="4578325"/>
            <a:ext cx="2903759" cy="338554"/>
          </a:xfrm>
          <a:prstGeom prst="rect">
            <a:avLst/>
          </a:prstGeom>
          <a:noFill/>
        </p:spPr>
        <p:txBody>
          <a:bodyPr wrap="square" rtlCol="0">
            <a:spAutoFit/>
          </a:bodyPr>
          <a:lstStyle/>
          <a:p>
            <a:r>
              <a:rPr lang="fr-FR" sz="1600" dirty="0"/>
              <a:t>Des facteurs liés à l’information </a:t>
            </a:r>
            <a:r>
              <a:rPr lang="fr-FR" sz="1600" dirty="0" smtClean="0"/>
              <a:t>:</a:t>
            </a:r>
            <a:endParaRPr lang="fr-FR" sz="1600" dirty="0">
              <a:latin typeface="Times New Roman" panose="02020603050405020304" pitchFamily="18" charset="0"/>
              <a:cs typeface="Times New Roman" panose="02020603050405020304" pitchFamily="18" charset="0"/>
            </a:endParaRPr>
          </a:p>
        </p:txBody>
      </p:sp>
      <p:cxnSp>
        <p:nvCxnSpPr>
          <p:cNvPr id="36" name="Connecteur en angle 35"/>
          <p:cNvCxnSpPr>
            <a:stCxn id="6" idx="3"/>
            <a:endCxn id="5" idx="1"/>
          </p:cNvCxnSpPr>
          <p:nvPr>
            <p:custDataLst>
              <p:tags r:id="rId11"/>
            </p:custDataLst>
          </p:nvPr>
        </p:nvCxnSpPr>
        <p:spPr>
          <a:xfrm>
            <a:off x="6063292" y="2780928"/>
            <a:ext cx="615304" cy="1525702"/>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8" name="Connecteur en angle 37"/>
          <p:cNvCxnSpPr>
            <a:stCxn id="12" idx="3"/>
            <a:endCxn id="5" idx="1"/>
          </p:cNvCxnSpPr>
          <p:nvPr>
            <p:custDataLst>
              <p:tags r:id="rId12"/>
            </p:custDataLst>
          </p:nvPr>
        </p:nvCxnSpPr>
        <p:spPr>
          <a:xfrm flipV="1">
            <a:off x="6067637" y="4306630"/>
            <a:ext cx="610959" cy="178942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42" name="Connecteur en angle 41"/>
          <p:cNvCxnSpPr>
            <a:endCxn id="7" idx="3"/>
          </p:cNvCxnSpPr>
          <p:nvPr>
            <p:custDataLst>
              <p:tags r:id="rId13"/>
            </p:custDataLst>
          </p:nvPr>
        </p:nvCxnSpPr>
        <p:spPr>
          <a:xfrm rot="10800000">
            <a:off x="6039854" y="3679574"/>
            <a:ext cx="27468"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4" name="Connecteur en angle 43"/>
          <p:cNvCxnSpPr>
            <a:stCxn id="8" idx="3"/>
            <a:endCxn id="5" idx="1"/>
          </p:cNvCxnSpPr>
          <p:nvPr>
            <p:custDataLst>
              <p:tags r:id="rId14"/>
            </p:custDataLst>
          </p:nvPr>
        </p:nvCxnSpPr>
        <p:spPr>
          <a:xfrm flipV="1">
            <a:off x="6067637" y="4306630"/>
            <a:ext cx="610959" cy="649440"/>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5" name="Rectangle 44"/>
          <p:cNvSpPr/>
          <p:nvPr>
            <p:custDataLst>
              <p:tags r:id="rId15"/>
            </p:custDataLst>
          </p:nvPr>
        </p:nvSpPr>
        <p:spPr>
          <a:xfrm>
            <a:off x="0" y="692696"/>
            <a:ext cx="9132168" cy="1754326"/>
          </a:xfrm>
          <a:prstGeom prst="rect">
            <a:avLst/>
          </a:prstGeom>
        </p:spPr>
        <p:txBody>
          <a:bodyPr wrap="square">
            <a:spAutoFit/>
          </a:bodyPr>
          <a:lstStyle/>
          <a:p>
            <a:pPr algn="just"/>
            <a:r>
              <a:rPr lang="fr-FR" dirty="0"/>
              <a:t>Le modèle </a:t>
            </a:r>
            <a:r>
              <a:rPr lang="fr-FR" dirty="0" smtClean="0"/>
              <a:t>est une interprétation </a:t>
            </a:r>
            <a:r>
              <a:rPr lang="fr-FR" dirty="0"/>
              <a:t>de la réalité à un moment donné, une </a:t>
            </a:r>
            <a:r>
              <a:rPr lang="fr-FR" dirty="0" smtClean="0"/>
              <a:t>prothèse collée sur la réalité </a:t>
            </a:r>
            <a:r>
              <a:rPr lang="fr-FR" dirty="0"/>
              <a:t>! </a:t>
            </a:r>
            <a:r>
              <a:rPr lang="fr-FR" dirty="0" smtClean="0"/>
              <a:t>Mais </a:t>
            </a:r>
            <a:r>
              <a:rPr lang="fr-FR" dirty="0"/>
              <a:t>un outil de communication pour partager, infirmer collectivement ses </a:t>
            </a:r>
            <a:r>
              <a:rPr lang="fr-FR" dirty="0" smtClean="0"/>
              <a:t>convictions.</a:t>
            </a:r>
          </a:p>
          <a:p>
            <a:pPr algn="just"/>
            <a:r>
              <a:rPr lang="fr-FR" dirty="0" smtClean="0"/>
              <a:t>L’expérience</a:t>
            </a:r>
            <a:r>
              <a:rPr lang="fr-FR" dirty="0"/>
              <a:t>, le regard porté sur le terrain ne sont pas aptes à saisir le réel sans l’appui de la </a:t>
            </a:r>
            <a:r>
              <a:rPr lang="fr-FR" dirty="0" smtClean="0"/>
              <a:t>théorie qui </a:t>
            </a:r>
            <a:r>
              <a:rPr lang="fr-FR" dirty="0"/>
              <a:t>fonde la possibilité même de l’observation (on peut faire référence à la découverte de Neptune par Le Verrier (calcul mathématique de résonance avant de l'être par l'observation</a:t>
            </a:r>
            <a:r>
              <a:rPr lang="fr-FR" dirty="0" smtClean="0"/>
              <a:t>).</a:t>
            </a:r>
          </a:p>
          <a:p>
            <a:pPr algn="just"/>
            <a:r>
              <a:rPr lang="fr-FR" dirty="0"/>
              <a:t>Notre modèle est donc plus génératif </a:t>
            </a:r>
            <a:r>
              <a:rPr lang="fr-FR" dirty="0" smtClean="0"/>
              <a:t>de scénarios que </a:t>
            </a:r>
            <a:r>
              <a:rPr lang="fr-FR" dirty="0"/>
              <a:t>descriptif de situations </a:t>
            </a:r>
            <a:r>
              <a:rPr lang="fr-FR" dirty="0" smtClean="0"/>
              <a:t>existantes;</a:t>
            </a:r>
            <a:endParaRPr lang="fr-FR" b="1" u="sng" dirty="0"/>
          </a:p>
        </p:txBody>
      </p:sp>
    </p:spTree>
    <p:extLst>
      <p:ext uri="{BB962C8B-B14F-4D97-AF65-F5344CB8AC3E}">
        <p14:creationId xmlns:p14="http://schemas.microsoft.com/office/powerpoint/2010/main" val="422078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1000"/>
                                        <p:tgtEl>
                                          <p:spTgt spid="45"/>
                                        </p:tgtEl>
                                      </p:cBhvr>
                                    </p:animEffect>
                                    <p:anim calcmode="lin" valueType="num">
                                      <p:cBhvr>
                                        <p:cTn id="8" dur="1000" fill="hold"/>
                                        <p:tgtEl>
                                          <p:spTgt spid="45"/>
                                        </p:tgtEl>
                                        <p:attrNameLst>
                                          <p:attrName>ppt_x</p:attrName>
                                        </p:attrNameLst>
                                      </p:cBhvr>
                                      <p:tavLst>
                                        <p:tav tm="0">
                                          <p:val>
                                            <p:strVal val="#ppt_x"/>
                                          </p:val>
                                        </p:tav>
                                        <p:tav tm="100000">
                                          <p:val>
                                            <p:strVal val="#ppt_x"/>
                                          </p:val>
                                        </p:tav>
                                      </p:tavLst>
                                    </p:anim>
                                    <p:anim calcmode="lin" valueType="num">
                                      <p:cBhvr>
                                        <p:cTn id="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 grpId="0" animBg="1"/>
      <p:bldP spid="14" grpId="0"/>
      <p:bldP spid="15" grpId="0"/>
      <p:bldP spid="16" grpId="0"/>
      <p:bldP spid="17"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600200"/>
            <a:ext cx="8928992" cy="4525963"/>
          </a:xfrm>
        </p:spPr>
        <p:txBody>
          <a:bodyPr>
            <a:normAutofit/>
          </a:bodyPr>
          <a:lstStyle/>
          <a:p>
            <a:r>
              <a:rPr lang="fr-FR" sz="2400" dirty="0" smtClean="0"/>
              <a:t>Prochaine intervention</a:t>
            </a:r>
          </a:p>
          <a:p>
            <a:pPr lvl="1"/>
            <a:r>
              <a:rPr lang="fr-FR" sz="2000" dirty="0" smtClean="0"/>
              <a:t>Intervenant :</a:t>
            </a:r>
          </a:p>
          <a:p>
            <a:pPr lvl="1"/>
            <a:r>
              <a:rPr lang="fr-FR" sz="2000" dirty="0" smtClean="0"/>
              <a:t>Thème : </a:t>
            </a:r>
          </a:p>
          <a:p>
            <a:pPr lvl="1"/>
            <a:r>
              <a:rPr lang="fr-FR" sz="2000" dirty="0" smtClean="0"/>
              <a:t>Date :</a:t>
            </a:r>
          </a:p>
          <a:p>
            <a:pPr lvl="1"/>
            <a:r>
              <a:rPr lang="fr-FR" sz="2000" dirty="0" smtClean="0"/>
              <a:t>Lieu :</a:t>
            </a:r>
          </a:p>
          <a:p>
            <a:r>
              <a:rPr lang="fr-FR" sz="2400" dirty="0" smtClean="0"/>
              <a:t>Pour action</a:t>
            </a:r>
          </a:p>
          <a:p>
            <a:pPr lvl="1"/>
            <a:r>
              <a:rPr lang="fr-FR" sz="2000" dirty="0" smtClean="0"/>
              <a:t>Forum</a:t>
            </a:r>
          </a:p>
          <a:p>
            <a:pPr lvl="1"/>
            <a:r>
              <a:rPr lang="fr-FR" sz="2000" dirty="0" smtClean="0"/>
              <a:t>AFSCET</a:t>
            </a:r>
            <a:endParaRPr lang="fr-FR" sz="2000" dirty="0"/>
          </a:p>
        </p:txBody>
      </p:sp>
      <p:sp>
        <p:nvSpPr>
          <p:cNvPr id="4" name="Espace réservé de la date 3"/>
          <p:cNvSpPr>
            <a:spLocks noGrp="1"/>
          </p:cNvSpPr>
          <p:nvPr>
            <p:ph type="dt" sz="half" idx="10"/>
          </p:nvPr>
        </p:nvSpPr>
        <p:spPr/>
        <p:txBody>
          <a:bodyPr/>
          <a:lstStyle/>
          <a:p>
            <a:r>
              <a:rPr lang="fr-FR" smtClean="0"/>
              <a:t>Didier Cuménal</a:t>
            </a:r>
            <a:endParaRPr lang="es-ES"/>
          </a:p>
        </p:txBody>
      </p:sp>
      <p:sp>
        <p:nvSpPr>
          <p:cNvPr id="5" name="Espace réservé du pied de page 4"/>
          <p:cNvSpPr>
            <a:spLocks noGrp="1"/>
          </p:cNvSpPr>
          <p:nvPr>
            <p:ph type="ftr" sz="quarter" idx="11"/>
          </p:nvPr>
        </p:nvSpPr>
        <p:spPr/>
        <p:txBody>
          <a:bodyPr/>
          <a:lstStyle/>
          <a:p>
            <a:endParaRPr lang="es-ES"/>
          </a:p>
        </p:txBody>
      </p:sp>
      <p:sp>
        <p:nvSpPr>
          <p:cNvPr id="6" name="Espace réservé du numéro de diapositive 5"/>
          <p:cNvSpPr>
            <a:spLocks noGrp="1"/>
          </p:cNvSpPr>
          <p:nvPr>
            <p:ph type="sldNum" sz="quarter" idx="12"/>
          </p:nvPr>
        </p:nvSpPr>
        <p:spPr/>
        <p:txBody>
          <a:bodyPr/>
          <a:lstStyle/>
          <a:p>
            <a:fld id="{9902CD90-8233-450D-BBB0-42E0580E7DD4}" type="slidenum">
              <a:rPr lang="es-ES" smtClean="0"/>
              <a:t>29</a:t>
            </a:fld>
            <a:endParaRPr lang="es-ES"/>
          </a:p>
        </p:txBody>
      </p:sp>
      <p:sp>
        <p:nvSpPr>
          <p:cNvPr id="8" name="Titre 1"/>
          <p:cNvSpPr>
            <a:spLocks noGrp="1"/>
          </p:cNvSpPr>
          <p:nvPr>
            <p:ph type="title"/>
            <p:custDataLst>
              <p:tags r:id="rId1"/>
            </p:custDataLst>
          </p:nvPr>
        </p:nvSpPr>
        <p:spPr>
          <a:xfrm>
            <a:off x="467544" y="332656"/>
            <a:ext cx="8229600" cy="692696"/>
          </a:xfrm>
        </p:spPr>
        <p:txBody>
          <a:bodyPr>
            <a:normAutofit/>
          </a:bodyPr>
          <a:lstStyle/>
          <a:p>
            <a:r>
              <a:rPr lang="fr-FR" sz="3200" dirty="0" smtClean="0"/>
              <a:t>En conclusion</a:t>
            </a:r>
            <a:endParaRPr lang="fr-FR" sz="3200" dirty="0"/>
          </a:p>
        </p:txBody>
      </p:sp>
    </p:spTree>
    <p:extLst>
      <p:ext uri="{BB962C8B-B14F-4D97-AF65-F5344CB8AC3E}">
        <p14:creationId xmlns:p14="http://schemas.microsoft.com/office/powerpoint/2010/main" val="169551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27384"/>
            <a:ext cx="8229600" cy="1143000"/>
          </a:xfrm>
        </p:spPr>
        <p:txBody>
          <a:bodyPr/>
          <a:lstStyle/>
          <a:p>
            <a:r>
              <a:rPr lang="fr-FR" dirty="0" smtClean="0"/>
              <a:t>Objectifs et organisation</a:t>
            </a:r>
            <a:endParaRPr lang="fr-FR" dirty="0"/>
          </a:p>
        </p:txBody>
      </p:sp>
      <p:sp>
        <p:nvSpPr>
          <p:cNvPr id="3" name="Espace réservé du contenu 2"/>
          <p:cNvSpPr>
            <a:spLocks noGrp="1"/>
          </p:cNvSpPr>
          <p:nvPr>
            <p:ph idx="1"/>
            <p:custDataLst>
              <p:tags r:id="rId2"/>
            </p:custDataLst>
          </p:nvPr>
        </p:nvSpPr>
        <p:spPr>
          <a:xfrm>
            <a:off x="188639" y="1052736"/>
            <a:ext cx="8928992" cy="4968552"/>
          </a:xfrm>
        </p:spPr>
        <p:txBody>
          <a:bodyPr>
            <a:normAutofit lnSpcReduction="10000"/>
          </a:bodyPr>
          <a:lstStyle/>
          <a:p>
            <a:pPr marL="0" indent="0">
              <a:buNone/>
            </a:pPr>
            <a:r>
              <a:rPr lang="fr-FR" sz="2200" dirty="0" smtClean="0">
                <a:solidFill>
                  <a:srgbClr val="FF0000"/>
                </a:solidFill>
              </a:rPr>
              <a:t>OBJECTIFS</a:t>
            </a:r>
          </a:p>
          <a:p>
            <a:r>
              <a:rPr lang="fr-FR" sz="2200" dirty="0" smtClean="0"/>
              <a:t>Faire revivre la « D.S » en France, communiquer à travers l’AFSCET, les réseaux professionnels et autres médias.</a:t>
            </a:r>
          </a:p>
          <a:p>
            <a:r>
              <a:rPr lang="fr-FR" sz="2200" dirty="0" smtClean="0"/>
              <a:t>Contribuer à animer (chacun) le groupe de travail et </a:t>
            </a:r>
            <a:r>
              <a:rPr lang="fr-FR" sz="2200" dirty="0"/>
              <a:t>i</a:t>
            </a:r>
            <a:r>
              <a:rPr lang="fr-FR" sz="2200" dirty="0" smtClean="0"/>
              <a:t>nformer ses membres des avancées en « D.S ». </a:t>
            </a:r>
          </a:p>
          <a:p>
            <a:r>
              <a:rPr lang="fr-FR" sz="2200" dirty="0" smtClean="0"/>
              <a:t>Partager nos savoirs faire, mutualiser nos connaissances.</a:t>
            </a:r>
          </a:p>
          <a:p>
            <a:r>
              <a:rPr lang="fr-FR" sz="2200" dirty="0" smtClean="0"/>
              <a:t>Diffuser notre expertise en DS (formation; recherche-action pourquoi pas un colloque, un ouvrage collectif, etc.) [</a:t>
            </a:r>
            <a:r>
              <a:rPr lang="fr-FR" sz="2200" i="1" dirty="0" smtClean="0"/>
              <a:t>Objectif à MT/LT</a:t>
            </a:r>
            <a:r>
              <a:rPr lang="fr-FR" sz="2200" dirty="0" smtClean="0"/>
              <a:t>]</a:t>
            </a:r>
          </a:p>
          <a:p>
            <a:pPr marL="0" indent="0">
              <a:buNone/>
            </a:pPr>
            <a:r>
              <a:rPr lang="fr-FR" sz="2200" dirty="0" smtClean="0">
                <a:solidFill>
                  <a:srgbClr val="FF0000"/>
                </a:solidFill>
              </a:rPr>
              <a:t>ORGANISATION</a:t>
            </a:r>
          </a:p>
          <a:p>
            <a:r>
              <a:rPr lang="fr-FR" sz="2200" dirty="0" smtClean="0"/>
              <a:t>Périodicité des réunions et durée : trimestrielle, à la demande ? (à discuter)</a:t>
            </a:r>
          </a:p>
          <a:p>
            <a:r>
              <a:rPr lang="fr-FR" sz="2200" dirty="0" smtClean="0"/>
              <a:t>Lieu : fixe, mobile ? (à discuter)</a:t>
            </a:r>
          </a:p>
          <a:p>
            <a:r>
              <a:rPr lang="fr-FR" sz="2200" dirty="0" smtClean="0"/>
              <a:t>Communication intra : mails, forums, site Internet, etc. ?</a:t>
            </a:r>
          </a:p>
          <a:p>
            <a:endParaRPr lang="fr-FR" sz="2200" dirty="0" smtClean="0"/>
          </a:p>
          <a:p>
            <a:endParaRPr lang="fr-FR" dirty="0" smtClean="0"/>
          </a:p>
          <a:p>
            <a:endParaRPr lang="fr-FR" dirty="0"/>
          </a:p>
        </p:txBody>
      </p:sp>
      <p:sp>
        <p:nvSpPr>
          <p:cNvPr id="4" name="Espace réservé du numéro de diapositive 3"/>
          <p:cNvSpPr>
            <a:spLocks noGrp="1"/>
          </p:cNvSpPr>
          <p:nvPr>
            <p:ph type="sldNum" sz="quarter" idx="12"/>
            <p:custDataLst>
              <p:tags r:id="rId3"/>
            </p:custDataLst>
          </p:nvPr>
        </p:nvSpPr>
        <p:spPr/>
        <p:txBody>
          <a:bodyPr/>
          <a:lstStyle/>
          <a:p>
            <a:fld id="{9902CD90-8233-450D-BBB0-42E0580E7DD4}" type="slidenum">
              <a:rPr lang="es-ES" smtClean="0"/>
              <a:t>3</a:t>
            </a:fld>
            <a:endParaRPr lang="es-ES"/>
          </a:p>
        </p:txBody>
      </p:sp>
      <p:sp>
        <p:nvSpPr>
          <p:cNvPr id="5" name="Espace réservé de la date 4"/>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34657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9512" y="0"/>
            <a:ext cx="8229600" cy="1143000"/>
          </a:xfrm>
        </p:spPr>
        <p:txBody>
          <a:bodyPr/>
          <a:lstStyle/>
          <a:p>
            <a:r>
              <a:rPr lang="fr-FR" dirty="0" smtClean="0"/>
              <a:t>Who’s </a:t>
            </a:r>
            <a:r>
              <a:rPr lang="fr-FR" dirty="0" err="1" smtClean="0"/>
              <a:t>Who</a:t>
            </a:r>
            <a:r>
              <a:rPr lang="fr-FR" dirty="0" smtClean="0"/>
              <a:t> ?</a:t>
            </a:r>
            <a:endParaRPr lang="fr-FR" dirty="0"/>
          </a:p>
        </p:txBody>
      </p:sp>
      <p:sp>
        <p:nvSpPr>
          <p:cNvPr id="3" name="Espace réservé du contenu 2"/>
          <p:cNvSpPr>
            <a:spLocks noGrp="1"/>
          </p:cNvSpPr>
          <p:nvPr>
            <p:ph idx="1"/>
            <p:custDataLst>
              <p:tags r:id="rId2"/>
            </p:custDataLst>
          </p:nvPr>
        </p:nvSpPr>
        <p:spPr>
          <a:xfrm>
            <a:off x="539552" y="2218819"/>
            <a:ext cx="8229600" cy="4525963"/>
          </a:xfrm>
        </p:spPr>
        <p:txBody>
          <a:bodyPr>
            <a:normAutofit/>
          </a:bodyPr>
          <a:lstStyle/>
          <a:p>
            <a:r>
              <a:rPr lang="fr-FR" sz="2400" dirty="0" smtClean="0"/>
              <a:t>Je me présente : </a:t>
            </a:r>
          </a:p>
          <a:p>
            <a:pPr lvl="1"/>
            <a:r>
              <a:rPr lang="fr-FR" sz="2400" dirty="0" smtClean="0"/>
              <a:t>ma situation, position actuelle</a:t>
            </a:r>
          </a:p>
          <a:p>
            <a:pPr lvl="1"/>
            <a:r>
              <a:rPr lang="fr-FR" sz="2400" dirty="0"/>
              <a:t>m</a:t>
            </a:r>
            <a:r>
              <a:rPr lang="fr-FR" sz="2400" dirty="0" smtClean="0"/>
              <a:t>oi et la dynamique des systèmes : connaissances, domaine d’expertise, des modèles ?</a:t>
            </a:r>
          </a:p>
          <a:p>
            <a:pPr lvl="1"/>
            <a:r>
              <a:rPr lang="fr-FR" sz="2400" dirty="0"/>
              <a:t>c</a:t>
            </a:r>
            <a:r>
              <a:rPr lang="fr-FR" sz="2400" dirty="0" smtClean="0"/>
              <a:t>e que j’attends du groupe travail</a:t>
            </a:r>
          </a:p>
          <a:p>
            <a:pPr lvl="1"/>
            <a:r>
              <a:rPr lang="fr-FR" sz="2400" dirty="0"/>
              <a:t>c</a:t>
            </a:r>
            <a:r>
              <a:rPr lang="fr-FR" sz="2400" dirty="0" smtClean="0"/>
              <a:t>e que je peux apporter au groupe</a:t>
            </a:r>
          </a:p>
          <a:p>
            <a:pPr lvl="1"/>
            <a:endParaRPr lang="fr-FR" sz="2400" dirty="0"/>
          </a:p>
          <a:p>
            <a:pPr marL="457200" lvl="1" indent="0" algn="ctr">
              <a:buNone/>
            </a:pPr>
            <a:r>
              <a:rPr lang="fr-FR" sz="2400" i="1" dirty="0" smtClean="0"/>
              <a:t>Merci de faire, si possible, court  </a:t>
            </a:r>
            <a:endParaRPr lang="fr-FR" sz="2400" dirty="0"/>
          </a:p>
        </p:txBody>
      </p:sp>
      <p:sp>
        <p:nvSpPr>
          <p:cNvPr id="4" name="Espace réservé du numéro de diapositive 3"/>
          <p:cNvSpPr>
            <a:spLocks noGrp="1"/>
          </p:cNvSpPr>
          <p:nvPr>
            <p:ph type="sldNum" sz="quarter" idx="12"/>
            <p:custDataLst>
              <p:tags r:id="rId3"/>
            </p:custDataLst>
          </p:nvPr>
        </p:nvSpPr>
        <p:spPr/>
        <p:txBody>
          <a:bodyPr/>
          <a:lstStyle/>
          <a:p>
            <a:fld id="{9902CD90-8233-450D-BBB0-42E0580E7DD4}" type="slidenum">
              <a:rPr lang="es-ES" smtClean="0"/>
              <a:t>4</a:t>
            </a:fld>
            <a:endParaRPr lang="es-ES"/>
          </a:p>
        </p:txBody>
      </p:sp>
      <p:pic>
        <p:nvPicPr>
          <p:cNvPr id="1026" name="Picture 2" descr="C:\Users\Dr. Didier CUMENAL\AppData\Local\Microsoft\Windows\Temporary Internet Files\Content.IE5\E4ANCWTI\Detective_Conan_245162_9761[1].jpg"/>
          <p:cNvPicPr>
            <a:picLocks noChangeAspect="1" noChangeArrowheads="1"/>
          </p:cNvPicPr>
          <p:nvPr>
            <p:custDataLst>
              <p:tags r:id="rId4"/>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3995936" y="836712"/>
            <a:ext cx="889000" cy="1386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Espace réservé de la date 4"/>
          <p:cNvSpPr>
            <a:spLocks noGrp="1"/>
          </p:cNvSpPr>
          <p:nvPr>
            <p:ph type="dt" sz="half" idx="10"/>
          </p:nvPr>
        </p:nvSpPr>
        <p:spPr/>
        <p:txBody>
          <a:bodyPr/>
          <a:lstStyle/>
          <a:p>
            <a:r>
              <a:rPr lang="fr-FR" smtClean="0"/>
              <a:t>Didier Cuménal</a:t>
            </a:r>
            <a:endParaRPr lang="es-ES"/>
          </a:p>
        </p:txBody>
      </p:sp>
      <p:pic>
        <p:nvPicPr>
          <p:cNvPr id="6" name="Picture 2" descr="http://www.dentistatfalsecreek.com/wp-content/uploads/2015/01/Smile-Olympic-Village-Dentis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92280" y="5229200"/>
            <a:ext cx="609600" cy="457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76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363" y="476672"/>
            <a:ext cx="9144000" cy="913582"/>
          </a:xfrm>
        </p:spPr>
        <p:txBody>
          <a:bodyPr>
            <a:normAutofit/>
          </a:bodyPr>
          <a:lstStyle/>
          <a:p>
            <a:r>
              <a:rPr lang="fr-FR" sz="3200" dirty="0"/>
              <a:t>Pourquoi </a:t>
            </a:r>
            <a:r>
              <a:rPr lang="fr-FR" sz="3200" dirty="0" smtClean="0"/>
              <a:t>j’ai été séduit par les Sirènes de la « D.S »</a:t>
            </a:r>
            <a:endParaRPr lang="fr-FR" sz="3200" dirty="0"/>
          </a:p>
        </p:txBody>
      </p:sp>
      <p:sp>
        <p:nvSpPr>
          <p:cNvPr id="3" name="Espace réservé du contenu 2"/>
          <p:cNvSpPr>
            <a:spLocks noGrp="1"/>
          </p:cNvSpPr>
          <p:nvPr>
            <p:ph idx="1"/>
            <p:custDataLst>
              <p:tags r:id="rId2"/>
            </p:custDataLst>
          </p:nvPr>
        </p:nvSpPr>
        <p:spPr>
          <a:xfrm>
            <a:off x="99796" y="1735104"/>
            <a:ext cx="8928992" cy="964703"/>
          </a:xfrm>
        </p:spPr>
        <p:txBody>
          <a:bodyPr>
            <a:noAutofit/>
          </a:bodyPr>
          <a:lstStyle/>
          <a:p>
            <a:r>
              <a:rPr lang="fr-FR" sz="2400" dirty="0" smtClean="0"/>
              <a:t>Consultant (CEGOS, ORGACONSEIL/SOPRA, etc.) j’ai réalisé des diagnostics « </a:t>
            </a:r>
            <a:r>
              <a:rPr lang="fr-FR" sz="2400" b="1" dirty="0" smtClean="0"/>
              <a:t>Cartésiens</a:t>
            </a:r>
            <a:r>
              <a:rPr lang="fr-FR" sz="2400" dirty="0" smtClean="0"/>
              <a:t> » organisationnels, de projets « S.I »</a:t>
            </a:r>
            <a:endParaRPr lang="fr-FR" sz="2400" dirty="0"/>
          </a:p>
        </p:txBody>
      </p:sp>
      <p:sp>
        <p:nvSpPr>
          <p:cNvPr id="4" name="Espace réservé du numéro de diapositive 3"/>
          <p:cNvSpPr>
            <a:spLocks noGrp="1"/>
          </p:cNvSpPr>
          <p:nvPr>
            <p:ph type="sldNum" sz="quarter" idx="12"/>
            <p:custDataLst>
              <p:tags r:id="rId3"/>
            </p:custDataLst>
          </p:nvPr>
        </p:nvSpPr>
        <p:spPr/>
        <p:txBody>
          <a:bodyPr/>
          <a:lstStyle/>
          <a:p>
            <a:fld id="{9902CD90-8233-450D-BBB0-42E0580E7DD4}" type="slidenum">
              <a:rPr lang="es-ES" smtClean="0"/>
              <a:t>5</a:t>
            </a:fld>
            <a:endParaRPr lang="es-ES"/>
          </a:p>
        </p:txBody>
      </p:sp>
      <p:pic>
        <p:nvPicPr>
          <p:cNvPr id="1026" name="Picture 2"/>
          <p:cNvPicPr>
            <a:picLocks noChangeAspect="1" noChangeArrowheads="1"/>
          </p:cNvPicPr>
          <p:nvPr>
            <p:custDataLst>
              <p:tags r:id="rId4"/>
            </p:custDataLst>
          </p:nvPr>
        </p:nvPicPr>
        <p:blipFill>
          <a:blip r:embed="rId8">
            <a:extLst>
              <a:ext uri="{28A0092B-C50C-407E-A947-70E740481C1C}">
                <a14:useLocalDpi xmlns:a14="http://schemas.microsoft.com/office/drawing/2010/main" val="0"/>
              </a:ext>
            </a:extLst>
          </a:blip>
          <a:srcRect/>
          <a:stretch>
            <a:fillRect/>
          </a:stretch>
        </p:blipFill>
        <p:spPr bwMode="auto">
          <a:xfrm>
            <a:off x="107503" y="2706772"/>
            <a:ext cx="5267325" cy="3276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custDataLst>
              <p:tags r:id="rId5"/>
            </p:custDataLst>
          </p:nvPr>
        </p:nvSpPr>
        <p:spPr>
          <a:xfrm>
            <a:off x="5512634" y="2699226"/>
            <a:ext cx="3816425" cy="3139321"/>
          </a:xfrm>
          <a:prstGeom prst="rect">
            <a:avLst/>
          </a:prstGeom>
          <a:noFill/>
        </p:spPr>
        <p:txBody>
          <a:bodyPr wrap="square" rtlCol="0">
            <a:spAutoFit/>
          </a:bodyPr>
          <a:lstStyle/>
          <a:p>
            <a:r>
              <a:rPr lang="fr-FR" dirty="0" smtClean="0"/>
              <a:t>Mais il y a des causes qui causent </a:t>
            </a:r>
          </a:p>
          <a:p>
            <a:r>
              <a:rPr lang="fr-FR" dirty="0" smtClean="0"/>
              <a:t>à leur tour des causes, etc. !!!!</a:t>
            </a:r>
          </a:p>
          <a:p>
            <a:r>
              <a:rPr lang="fr-FR" dirty="0" smtClean="0"/>
              <a:t>C’est confortable, pour rechercher</a:t>
            </a:r>
          </a:p>
          <a:p>
            <a:r>
              <a:rPr lang="fr-FR" dirty="0"/>
              <a:t>l</a:t>
            </a:r>
            <a:r>
              <a:rPr lang="fr-FR" dirty="0" smtClean="0"/>
              <a:t>e ou les boucs émissaires que l’on</a:t>
            </a:r>
          </a:p>
          <a:p>
            <a:r>
              <a:rPr lang="fr-FR" dirty="0"/>
              <a:t>v</a:t>
            </a:r>
            <a:r>
              <a:rPr lang="fr-FR" dirty="0" smtClean="0"/>
              <a:t>a sacrifier sur l’autel !</a:t>
            </a:r>
          </a:p>
          <a:p>
            <a:r>
              <a:rPr lang="fr-FR" dirty="0" smtClean="0"/>
              <a:t>Mais la recherche des causes peut ne plus avoir de limites ! </a:t>
            </a:r>
          </a:p>
          <a:p>
            <a:r>
              <a:rPr lang="fr-FR" dirty="0" smtClean="0"/>
              <a:t>Jusqu’où remonter : la DG ?</a:t>
            </a:r>
          </a:p>
          <a:p>
            <a:r>
              <a:rPr lang="fr-FR" dirty="0" smtClean="0"/>
              <a:t>Isoler par la pensée un élément, c’est rassurant et déresponsabilisant !</a:t>
            </a:r>
          </a:p>
          <a:p>
            <a:r>
              <a:rPr lang="fr-FR" dirty="0" smtClean="0"/>
              <a:t>JE ME SUIS POSÉ DES QUESTIONS !</a:t>
            </a:r>
            <a:endParaRPr lang="fr-FR" dirty="0"/>
          </a:p>
        </p:txBody>
      </p:sp>
      <p:sp>
        <p:nvSpPr>
          <p:cNvPr id="6" name="Rectangle 5"/>
          <p:cNvSpPr/>
          <p:nvPr>
            <p:custDataLst>
              <p:tags r:id="rId6"/>
            </p:custDataLst>
          </p:nvPr>
        </p:nvSpPr>
        <p:spPr>
          <a:xfrm>
            <a:off x="75115" y="6244982"/>
            <a:ext cx="9036497" cy="523220"/>
          </a:xfrm>
          <a:prstGeom prst="rect">
            <a:avLst/>
          </a:prstGeom>
        </p:spPr>
        <p:txBody>
          <a:bodyPr wrap="square">
            <a:spAutoFit/>
          </a:bodyPr>
          <a:lstStyle/>
          <a:p>
            <a:r>
              <a:rPr lang="fr-FR" sz="1400" dirty="0" smtClean="0"/>
              <a:t>Pour </a:t>
            </a:r>
            <a:r>
              <a:rPr lang="fr-FR" sz="1400" dirty="0"/>
              <a:t>K. </a:t>
            </a:r>
            <a:r>
              <a:rPr lang="fr-FR" sz="1400" dirty="0" err="1"/>
              <a:t>Weick</a:t>
            </a:r>
            <a:r>
              <a:rPr lang="fr-FR" sz="1400" dirty="0"/>
              <a:t> (</a:t>
            </a:r>
            <a:r>
              <a:rPr lang="en-GB" sz="1400" dirty="0"/>
              <a:t>1995),</a:t>
            </a:r>
            <a:r>
              <a:rPr lang="fr-FR" sz="1400" dirty="0"/>
              <a:t> l’organisation est un mythe, « seuls existent des événements liés entre eux par des anneaux de causalité » qui crée du sens (« </a:t>
            </a:r>
            <a:r>
              <a:rPr lang="fr-FR" sz="1400" dirty="0" err="1"/>
              <a:t>sensemaking</a:t>
            </a:r>
            <a:r>
              <a:rPr lang="fr-FR" sz="1400" dirty="0"/>
              <a:t> </a:t>
            </a:r>
            <a:r>
              <a:rPr lang="fr-FR" sz="1400" dirty="0" smtClean="0"/>
              <a:t>»)</a:t>
            </a:r>
            <a:endParaRPr lang="fr-FR" sz="1400" dirty="0"/>
          </a:p>
        </p:txBody>
      </p:sp>
      <p:sp>
        <p:nvSpPr>
          <p:cNvPr id="7" name="Espace réservé de la date 6"/>
          <p:cNvSpPr>
            <a:spLocks noGrp="1"/>
          </p:cNvSpPr>
          <p:nvPr>
            <p:ph type="dt" sz="half" idx="10"/>
          </p:nvPr>
        </p:nvSpPr>
        <p:spPr/>
        <p:txBody>
          <a:bodyPr/>
          <a:lstStyle/>
          <a:p>
            <a:r>
              <a:rPr lang="fr-FR" smtClean="0"/>
              <a:t>Didier Cuménal</a:t>
            </a:r>
            <a:endParaRPr lang="es-ES"/>
          </a:p>
        </p:txBody>
      </p:sp>
    </p:spTree>
    <p:extLst>
      <p:ext uri="{BB962C8B-B14F-4D97-AF65-F5344CB8AC3E}">
        <p14:creationId xmlns:p14="http://schemas.microsoft.com/office/powerpoint/2010/main" val="176122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500" fill="hold"/>
                                        <p:tgtEl>
                                          <p:spTgt spid="1026"/>
                                        </p:tgtEl>
                                        <p:attrNameLst>
                                          <p:attrName>ppt_w</p:attrName>
                                        </p:attrNameLst>
                                      </p:cBhvr>
                                      <p:tavLst>
                                        <p:tav tm="0">
                                          <p:val>
                                            <p:fltVal val="0"/>
                                          </p:val>
                                        </p:tav>
                                        <p:tav tm="100000">
                                          <p:val>
                                            <p:strVal val="#ppt_w"/>
                                          </p:val>
                                        </p:tav>
                                      </p:tavLst>
                                    </p:anim>
                                    <p:anim calcmode="lin" valueType="num">
                                      <p:cBhvr>
                                        <p:cTn id="12" dur="500" fill="hold"/>
                                        <p:tgtEl>
                                          <p:spTgt spid="1026"/>
                                        </p:tgtEl>
                                        <p:attrNameLst>
                                          <p:attrName>ppt_h</p:attrName>
                                        </p:attrNameLst>
                                      </p:cBhvr>
                                      <p:tavLst>
                                        <p:tav tm="0">
                                          <p:val>
                                            <p:fltVal val="0"/>
                                          </p:val>
                                        </p:tav>
                                        <p:tav tm="100000">
                                          <p:val>
                                            <p:strVal val="#ppt_h"/>
                                          </p:val>
                                        </p:tav>
                                      </p:tavLst>
                                    </p:anim>
                                    <p:animEffect transition="in" filter="fade">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6119" y="1700809"/>
            <a:ext cx="9144000" cy="1008112"/>
          </a:xfrm>
        </p:spPr>
        <p:txBody>
          <a:bodyPr>
            <a:normAutofit/>
          </a:bodyPr>
          <a:lstStyle/>
          <a:p>
            <a:r>
              <a:rPr lang="fr-FR" sz="2400" dirty="0" smtClean="0"/>
              <a:t>J’ai découvert la Systémique et la « D.S » en 1979 à l’IAE Paris (DESS S.I/Master SIC) avec Jean Lebel et Pierre Marchand, enseignants. </a:t>
            </a:r>
          </a:p>
          <a:p>
            <a:pPr marL="0" indent="0">
              <a:buNone/>
            </a:pPr>
            <a:endParaRPr lang="fr-FR" sz="2400" dirty="0" smtClean="0"/>
          </a:p>
          <a:p>
            <a:pPr marL="0" indent="0">
              <a:buNone/>
            </a:pPr>
            <a:endParaRPr lang="fr-FR" sz="2400" dirty="0"/>
          </a:p>
          <a:p>
            <a:pPr marL="0" indent="0">
              <a:buNone/>
            </a:pPr>
            <a:endParaRPr lang="fr-FR" sz="2400" dirty="0" smtClean="0"/>
          </a:p>
          <a:p>
            <a:pPr marL="0" indent="0">
              <a:buNone/>
            </a:pPr>
            <a:endParaRPr lang="fr-FR" sz="2400" dirty="0"/>
          </a:p>
          <a:p>
            <a:pPr marL="0" indent="0">
              <a:buNone/>
            </a:pPr>
            <a:endParaRPr lang="fr-FR" sz="2400" dirty="0"/>
          </a:p>
          <a:p>
            <a:pPr marL="0" indent="0">
              <a:buNone/>
            </a:pPr>
            <a:endParaRPr lang="fr-FR" sz="2400" dirty="0" smtClean="0"/>
          </a:p>
        </p:txBody>
      </p:sp>
      <p:sp>
        <p:nvSpPr>
          <p:cNvPr id="4" name="Espace réservé du numéro de diapositive 3"/>
          <p:cNvSpPr>
            <a:spLocks noGrp="1"/>
          </p:cNvSpPr>
          <p:nvPr>
            <p:ph type="sldNum" sz="quarter" idx="12"/>
            <p:custDataLst>
              <p:tags r:id="rId2"/>
            </p:custDataLst>
          </p:nvPr>
        </p:nvSpPr>
        <p:spPr/>
        <p:txBody>
          <a:bodyPr/>
          <a:lstStyle/>
          <a:p>
            <a:fld id="{9902CD90-8233-450D-BBB0-42E0580E7DD4}" type="slidenum">
              <a:rPr lang="es-ES" smtClean="0"/>
              <a:t>6</a:t>
            </a:fld>
            <a:endParaRPr lang="es-ES"/>
          </a:p>
        </p:txBody>
      </p:sp>
      <p:pic>
        <p:nvPicPr>
          <p:cNvPr id="1028" name="Picture 4" descr="https://31.media.tumblr.com/95c75fc0724f02cb88f93f9fc2aaaf96/tumblr_inline_n3ga3fRsmJ1s9x8us.gif"/>
          <p:cNvPicPr>
            <a:picLocks noChangeAspect="1" noChangeArrowheads="1" noCrop="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35057" y="2851358"/>
            <a:ext cx="3695700" cy="15240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432725" y="4421019"/>
            <a:ext cx="2900363" cy="22602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custDataLst>
              <p:tags r:id="rId5"/>
            </p:custDataLst>
          </p:nvPr>
        </p:nvSpPr>
        <p:spPr>
          <a:xfrm>
            <a:off x="3851920" y="2766713"/>
            <a:ext cx="5292080" cy="4093428"/>
          </a:xfrm>
          <a:prstGeom prst="rect">
            <a:avLst/>
          </a:prstGeom>
          <a:noFill/>
        </p:spPr>
        <p:txBody>
          <a:bodyPr wrap="square" rtlCol="0">
            <a:spAutoFit/>
          </a:bodyPr>
          <a:lstStyle/>
          <a:p>
            <a:r>
              <a:rPr lang="fr-FR" sz="2000" dirty="0"/>
              <a:t>La cause est </a:t>
            </a:r>
            <a:r>
              <a:rPr lang="fr-FR" sz="2000" dirty="0" smtClean="0"/>
              <a:t>aussi </a:t>
            </a:r>
            <a:r>
              <a:rPr lang="fr-FR" sz="2000" dirty="0"/>
              <a:t>effet de l’effet (cause et effet </a:t>
            </a:r>
            <a:r>
              <a:rPr lang="fr-FR" sz="2000" dirty="0" smtClean="0"/>
              <a:t>sont entremêlés).</a:t>
            </a:r>
          </a:p>
          <a:p>
            <a:r>
              <a:rPr lang="fr-FR" sz="2000" dirty="0" smtClean="0"/>
              <a:t>Un </a:t>
            </a:r>
            <a:r>
              <a:rPr lang="fr-FR" sz="2000" b="1" dirty="0" smtClean="0"/>
              <a:t>système</a:t>
            </a:r>
            <a:r>
              <a:rPr lang="fr-FR" sz="2000" dirty="0" smtClean="0"/>
              <a:t> a deux aspects : </a:t>
            </a:r>
          </a:p>
          <a:p>
            <a:r>
              <a:rPr lang="fr-FR" sz="2000" b="1" dirty="0" smtClean="0"/>
              <a:t>- Structurel</a:t>
            </a:r>
            <a:r>
              <a:rPr lang="fr-FR" sz="2000" dirty="0" smtClean="0"/>
              <a:t> : </a:t>
            </a:r>
            <a:r>
              <a:rPr lang="fr-FR" sz="2000" i="1" dirty="0" smtClean="0"/>
              <a:t>organisation dans l’espace</a:t>
            </a:r>
            <a:r>
              <a:rPr lang="fr-FR" sz="2000" dirty="0" smtClean="0"/>
              <a:t> </a:t>
            </a:r>
            <a:r>
              <a:rPr lang="fr-FR" sz="2000" dirty="0" smtClean="0">
                <a:sym typeface="Wingdings" panose="05000000000000000000" pitchFamily="2" charset="2"/>
              </a:rPr>
              <a:t> </a:t>
            </a:r>
            <a:r>
              <a:rPr lang="fr-FR" sz="2000" dirty="0" smtClean="0"/>
              <a:t>ensemble invariant de relations entre des éléments qui se renouvellent. </a:t>
            </a:r>
            <a:r>
              <a:rPr lang="fr-FR" sz="2000" u="sng" dirty="0" smtClean="0"/>
              <a:t>Loi de conservation</a:t>
            </a:r>
            <a:r>
              <a:rPr lang="fr-FR" sz="2000" dirty="0" smtClean="0"/>
              <a:t>.</a:t>
            </a:r>
            <a:endParaRPr lang="fr-FR" sz="2000" dirty="0"/>
          </a:p>
          <a:p>
            <a:r>
              <a:rPr lang="fr-FR" sz="2000" b="1" dirty="0" smtClean="0"/>
              <a:t>- Fonctionnel</a:t>
            </a:r>
            <a:r>
              <a:rPr lang="fr-FR" sz="2000" dirty="0" smtClean="0"/>
              <a:t> : </a:t>
            </a:r>
            <a:r>
              <a:rPr lang="fr-FR" sz="2000" i="1" dirty="0" smtClean="0"/>
              <a:t>organisation dans le temps</a:t>
            </a:r>
            <a:r>
              <a:rPr lang="fr-FR" sz="2000" dirty="0" smtClean="0"/>
              <a:t> du système </a:t>
            </a:r>
            <a:r>
              <a:rPr lang="fr-FR" sz="2000" dirty="0" smtClean="0">
                <a:sym typeface="Wingdings" panose="05000000000000000000" pitchFamily="2" charset="2"/>
              </a:rPr>
              <a:t> les processus (les flux, les délais, les états). </a:t>
            </a:r>
            <a:r>
              <a:rPr lang="fr-FR" sz="2000" u="sng" dirty="0" smtClean="0">
                <a:sym typeface="Wingdings" panose="05000000000000000000" pitchFamily="2" charset="2"/>
              </a:rPr>
              <a:t>Loi de transformation</a:t>
            </a:r>
            <a:endParaRPr lang="fr-FR" sz="2000" u="sng" dirty="0" smtClean="0"/>
          </a:p>
          <a:p>
            <a:r>
              <a:rPr lang="fr-FR" sz="2000" b="1" dirty="0" smtClean="0"/>
              <a:t>Processus </a:t>
            </a:r>
            <a:r>
              <a:rPr lang="fr-FR" sz="2000" dirty="0" smtClean="0"/>
              <a:t>: séquences d’actions accomplies par un ou plusieurs acteurs et  répondant à un ou plusieurs objectifs </a:t>
            </a:r>
          </a:p>
        </p:txBody>
      </p:sp>
      <p:sp>
        <p:nvSpPr>
          <p:cNvPr id="2" name="Espace réservé de la date 1"/>
          <p:cNvSpPr>
            <a:spLocks noGrp="1"/>
          </p:cNvSpPr>
          <p:nvPr>
            <p:ph type="dt" sz="half" idx="10"/>
          </p:nvPr>
        </p:nvSpPr>
        <p:spPr/>
        <p:txBody>
          <a:bodyPr/>
          <a:lstStyle/>
          <a:p>
            <a:r>
              <a:rPr lang="fr-FR" smtClean="0"/>
              <a:t>Didier Cuménal</a:t>
            </a:r>
            <a:endParaRPr lang="es-ES"/>
          </a:p>
        </p:txBody>
      </p:sp>
      <p:sp>
        <p:nvSpPr>
          <p:cNvPr id="11" name="Titre 1"/>
          <p:cNvSpPr>
            <a:spLocks noGrp="1"/>
          </p:cNvSpPr>
          <p:nvPr>
            <p:ph type="title"/>
            <p:custDataLst>
              <p:tags r:id="rId6"/>
            </p:custDataLst>
          </p:nvPr>
        </p:nvSpPr>
        <p:spPr>
          <a:xfrm>
            <a:off x="21363" y="476672"/>
            <a:ext cx="9144000" cy="913582"/>
          </a:xfrm>
        </p:spPr>
        <p:txBody>
          <a:bodyPr>
            <a:normAutofit/>
          </a:bodyPr>
          <a:lstStyle/>
          <a:p>
            <a:r>
              <a:rPr lang="fr-FR" sz="3200" dirty="0"/>
              <a:t>Pourquoi </a:t>
            </a:r>
            <a:r>
              <a:rPr lang="fr-FR" sz="3200" dirty="0" smtClean="0"/>
              <a:t>j’ai été séduit par les Sirènes de la « D.S »</a:t>
            </a:r>
            <a:endParaRPr lang="fr-FR" sz="3200" dirty="0"/>
          </a:p>
        </p:txBody>
      </p:sp>
    </p:spTree>
    <p:extLst>
      <p:ext uri="{BB962C8B-B14F-4D97-AF65-F5344CB8AC3E}">
        <p14:creationId xmlns:p14="http://schemas.microsoft.com/office/powerpoint/2010/main" val="192565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p:cTn id="11" dur="500" fill="hold"/>
                                        <p:tgtEl>
                                          <p:spTgt spid="1028"/>
                                        </p:tgtEl>
                                        <p:attrNameLst>
                                          <p:attrName>ppt_w</p:attrName>
                                        </p:attrNameLst>
                                      </p:cBhvr>
                                      <p:tavLst>
                                        <p:tav tm="0">
                                          <p:val>
                                            <p:fltVal val="0"/>
                                          </p:val>
                                        </p:tav>
                                        <p:tav tm="100000">
                                          <p:val>
                                            <p:strVal val="#ppt_w"/>
                                          </p:val>
                                        </p:tav>
                                      </p:tavLst>
                                    </p:anim>
                                    <p:anim calcmode="lin" valueType="num">
                                      <p:cBhvr>
                                        <p:cTn id="12" dur="500" fill="hold"/>
                                        <p:tgtEl>
                                          <p:spTgt spid="1028"/>
                                        </p:tgtEl>
                                        <p:attrNameLst>
                                          <p:attrName>ppt_h</p:attrName>
                                        </p:attrNameLst>
                                      </p:cBhvr>
                                      <p:tavLst>
                                        <p:tav tm="0">
                                          <p:val>
                                            <p:fltVal val="0"/>
                                          </p:val>
                                        </p:tav>
                                        <p:tav tm="100000">
                                          <p:val>
                                            <p:strVal val="#ppt_h"/>
                                          </p:val>
                                        </p:tav>
                                      </p:tavLst>
                                    </p:anim>
                                    <p:animEffect transition="in" filter="fade">
                                      <p:cBhvr>
                                        <p:cTn id="13" dur="500"/>
                                        <p:tgtEl>
                                          <p:spTgt spid="102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fade">
                                      <p:cBhvr>
                                        <p:cTn id="23" dur="1000"/>
                                        <p:tgtEl>
                                          <p:spTgt spid="1027"/>
                                        </p:tgtEl>
                                      </p:cBhvr>
                                    </p:animEffect>
                                    <p:anim calcmode="lin" valueType="num">
                                      <p:cBhvr>
                                        <p:cTn id="24" dur="1000" fill="hold"/>
                                        <p:tgtEl>
                                          <p:spTgt spid="1027"/>
                                        </p:tgtEl>
                                        <p:attrNameLst>
                                          <p:attrName>ppt_x</p:attrName>
                                        </p:attrNameLst>
                                      </p:cBhvr>
                                      <p:tavLst>
                                        <p:tav tm="0">
                                          <p:val>
                                            <p:strVal val="#ppt_x"/>
                                          </p:val>
                                        </p:tav>
                                        <p:tav tm="100000">
                                          <p:val>
                                            <p:strVal val="#ppt_x"/>
                                          </p:val>
                                        </p:tav>
                                      </p:tavLst>
                                    </p:anim>
                                    <p:anim calcmode="lin" valueType="num">
                                      <p:cBhvr>
                                        <p:cTn id="25"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custDataLst>
              <p:tags r:id="rId1"/>
            </p:custDataLst>
          </p:nvPr>
        </p:nvSpPr>
        <p:spPr bwMode="auto">
          <a:xfrm>
            <a:off x="4537075" y="5253038"/>
            <a:ext cx="4356100" cy="1366837"/>
          </a:xfrm>
          <a:prstGeom prst="rect">
            <a:avLst/>
          </a:prstGeom>
          <a:solidFill>
            <a:schemeClr val="bg2"/>
          </a:solidFill>
          <a:ln>
            <a:noFill/>
          </a:ln>
          <a:effectLst/>
        </p:spPr>
        <p:txBody>
          <a:bodyPr lIns="90488" tIns="46038" rIns="90488" bIns="46038"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endParaRPr lang="fr-FR" altLang="fr-FR" sz="1800" b="0">
              <a:solidFill>
                <a:schemeClr val="tx1"/>
              </a:solidFill>
              <a:cs typeface="Arial" charset="0"/>
            </a:endParaRPr>
          </a:p>
        </p:txBody>
      </p:sp>
      <p:sp>
        <p:nvSpPr>
          <p:cNvPr id="35844" name="Rectangle 3"/>
          <p:cNvSpPr>
            <a:spLocks noChangeArrowheads="1"/>
          </p:cNvSpPr>
          <p:nvPr>
            <p:custDataLst>
              <p:tags r:id="rId2"/>
            </p:custDataLst>
          </p:nvPr>
        </p:nvSpPr>
        <p:spPr bwMode="auto">
          <a:xfrm>
            <a:off x="7345363" y="2132856"/>
            <a:ext cx="1547812" cy="3024188"/>
          </a:xfrm>
          <a:prstGeom prst="rect">
            <a:avLst/>
          </a:prstGeom>
          <a:solidFill>
            <a:srgbClr val="FFCC99">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6038" rIns="90488" bIns="46038"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endParaRPr lang="fr-FR" altLang="fr-FR" sz="1800" b="0">
              <a:solidFill>
                <a:schemeClr val="tx1"/>
              </a:solidFill>
              <a:cs typeface="Arial" charset="0"/>
            </a:endParaRPr>
          </a:p>
        </p:txBody>
      </p:sp>
      <p:sp>
        <p:nvSpPr>
          <p:cNvPr id="35845" name="Rectangle 4"/>
          <p:cNvSpPr>
            <a:spLocks noChangeArrowheads="1"/>
          </p:cNvSpPr>
          <p:nvPr>
            <p:custDataLst>
              <p:tags r:id="rId3"/>
            </p:custDataLst>
          </p:nvPr>
        </p:nvSpPr>
        <p:spPr bwMode="auto">
          <a:xfrm>
            <a:off x="4537075" y="2155825"/>
            <a:ext cx="2786063" cy="3024188"/>
          </a:xfrm>
          <a:prstGeom prst="rect">
            <a:avLst/>
          </a:prstGeom>
          <a:solidFill>
            <a:srgbClr val="99CCFF">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6038" rIns="90488" bIns="46038" anchor="ctr">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endParaRPr lang="fr-FR" altLang="fr-FR" sz="1800" b="0" dirty="0">
              <a:solidFill>
                <a:schemeClr val="tx1"/>
              </a:solidFill>
              <a:cs typeface="Arial" charset="0"/>
            </a:endParaRPr>
          </a:p>
        </p:txBody>
      </p:sp>
      <p:sp>
        <p:nvSpPr>
          <p:cNvPr id="35847" name="Rectangle 6"/>
          <p:cNvSpPr>
            <a:spLocks noChangeArrowheads="1"/>
          </p:cNvSpPr>
          <p:nvPr>
            <p:custDataLst>
              <p:tags r:id="rId4"/>
            </p:custDataLst>
          </p:nvPr>
        </p:nvSpPr>
        <p:spPr bwMode="auto">
          <a:xfrm>
            <a:off x="867309" y="1076324"/>
            <a:ext cx="7213066"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u="sng" dirty="0">
                <a:solidFill>
                  <a:schemeClr val="tx1"/>
                </a:solidFill>
                <a:latin typeface="Times New Roman" pitchFamily="18" charset="0"/>
                <a:cs typeface="Arial" charset="0"/>
              </a:rPr>
              <a:t>L’APPROCHE </a:t>
            </a:r>
            <a:r>
              <a:rPr lang="fr-FR" altLang="fr-FR" sz="1400" u="sng" dirty="0" smtClean="0">
                <a:solidFill>
                  <a:schemeClr val="tx1"/>
                </a:solidFill>
                <a:latin typeface="Times New Roman" pitchFamily="18" charset="0"/>
                <a:cs typeface="Arial" charset="0"/>
              </a:rPr>
              <a:t>CARTÉSIENNE</a:t>
            </a:r>
            <a:r>
              <a:rPr lang="fr-FR" altLang="fr-FR" sz="1400" dirty="0">
                <a:solidFill>
                  <a:schemeClr val="tx1"/>
                </a:solidFill>
                <a:latin typeface="Times New Roman" pitchFamily="18" charset="0"/>
                <a:cs typeface="Arial" charset="0"/>
              </a:rPr>
              <a:t>			</a:t>
            </a:r>
            <a:r>
              <a:rPr lang="fr-FR" altLang="fr-FR" sz="1400" u="sng" dirty="0" smtClean="0">
                <a:solidFill>
                  <a:schemeClr val="tx1"/>
                </a:solidFill>
                <a:latin typeface="Times New Roman" pitchFamily="18" charset="0"/>
                <a:cs typeface="Arial" charset="0"/>
              </a:rPr>
              <a:t>L’APPROCHE SYSTÉMIQUE</a:t>
            </a:r>
            <a:endParaRPr lang="fr-FR" altLang="fr-FR" sz="1400" u="sng" dirty="0">
              <a:solidFill>
                <a:schemeClr val="tx1"/>
              </a:solidFill>
              <a:latin typeface="Times New Roman" pitchFamily="18" charset="0"/>
              <a:cs typeface="Arial" charset="0"/>
            </a:endParaRPr>
          </a:p>
        </p:txBody>
      </p:sp>
      <p:sp>
        <p:nvSpPr>
          <p:cNvPr id="35848" name="Rectangle 7"/>
          <p:cNvSpPr>
            <a:spLocks noChangeArrowheads="1"/>
          </p:cNvSpPr>
          <p:nvPr>
            <p:custDataLst>
              <p:tags r:id="rId5"/>
            </p:custDataLst>
          </p:nvPr>
        </p:nvSpPr>
        <p:spPr bwMode="auto">
          <a:xfrm>
            <a:off x="360363" y="1436688"/>
            <a:ext cx="4097337" cy="4617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800" b="0" dirty="0">
                <a:solidFill>
                  <a:schemeClr val="tx1"/>
                </a:solidFill>
                <a:latin typeface="Times New Roman" pitchFamily="18" charset="0"/>
                <a:cs typeface="Arial" charset="0"/>
              </a:rPr>
              <a:t>Les embouteillages et les </a:t>
            </a:r>
            <a:r>
              <a:rPr lang="fr-FR" altLang="fr-FR" sz="1800" b="0" dirty="0" smtClean="0">
                <a:solidFill>
                  <a:schemeClr val="tx1"/>
                </a:solidFill>
                <a:latin typeface="Times New Roman" pitchFamily="18" charset="0"/>
                <a:cs typeface="Arial" charset="0"/>
              </a:rPr>
              <a:t>bouchons</a:t>
            </a:r>
          </a:p>
          <a:p>
            <a:pPr>
              <a:buFontTx/>
              <a:buNone/>
            </a:pPr>
            <a:r>
              <a:rPr lang="fr-FR" altLang="fr-FR" sz="1800" b="0" dirty="0" smtClean="0">
                <a:solidFill>
                  <a:schemeClr val="tx1"/>
                </a:solidFill>
                <a:latin typeface="Times New Roman" pitchFamily="18" charset="0"/>
                <a:cs typeface="Arial" charset="0"/>
              </a:rPr>
              <a:t>Raisonnement logique linéaire</a:t>
            </a:r>
          </a:p>
          <a:p>
            <a:pPr>
              <a:buFontTx/>
              <a:buNone/>
            </a:pPr>
            <a:endParaRPr lang="fr-FR" altLang="fr-FR" sz="1800" b="0" i="1" dirty="0" smtClean="0">
              <a:solidFill>
                <a:schemeClr val="tx1"/>
              </a:solidFill>
              <a:latin typeface="Times New Roman" pitchFamily="18" charset="0"/>
              <a:cs typeface="Arial" charset="0"/>
            </a:endParaRPr>
          </a:p>
          <a:p>
            <a:pPr algn="ctr">
              <a:buFontTx/>
              <a:buNone/>
            </a:pPr>
            <a:endParaRPr lang="fr-FR" altLang="fr-FR" dirty="0" smtClean="0">
              <a:solidFill>
                <a:schemeClr val="tx1"/>
              </a:solidFill>
              <a:latin typeface="Times New Roman" pitchFamily="18" charset="0"/>
              <a:cs typeface="Arial" charset="0"/>
            </a:endParaRPr>
          </a:p>
          <a:p>
            <a:pPr algn="ctr">
              <a:buFontTx/>
              <a:buNone/>
            </a:pPr>
            <a:r>
              <a:rPr lang="fr-FR" altLang="fr-FR" dirty="0" smtClean="0">
                <a:solidFill>
                  <a:schemeClr val="tx1"/>
                </a:solidFill>
                <a:latin typeface="Times New Roman" pitchFamily="18" charset="0"/>
                <a:cs typeface="Arial" charset="0"/>
              </a:rPr>
              <a:t>  </a:t>
            </a:r>
            <a:r>
              <a:rPr lang="fr-FR" altLang="fr-FR" dirty="0">
                <a:solidFill>
                  <a:schemeClr val="tx1"/>
                </a:solidFill>
                <a:latin typeface="Times New Roman" pitchFamily="18" charset="0"/>
                <a:cs typeface="Arial" charset="0"/>
              </a:rPr>
              <a:t>Symptômes</a:t>
            </a:r>
            <a:r>
              <a:rPr lang="fr-FR" altLang="fr-FR" b="0" dirty="0">
                <a:solidFill>
                  <a:schemeClr val="tx1"/>
                </a:solidFill>
                <a:latin typeface="Times New Roman" pitchFamily="18" charset="0"/>
                <a:cs typeface="Arial" charset="0"/>
              </a:rPr>
              <a:t> (dysfonctionnements) : les </a:t>
            </a:r>
            <a:r>
              <a:rPr lang="fr-FR" altLang="fr-FR" b="0" dirty="0" smtClean="0">
                <a:solidFill>
                  <a:schemeClr val="tx1"/>
                </a:solidFill>
                <a:latin typeface="Times New Roman" pitchFamily="18" charset="0"/>
                <a:cs typeface="Arial" charset="0"/>
              </a:rPr>
              <a:t>		«</a:t>
            </a:r>
            <a:r>
              <a:rPr lang="fr-FR" altLang="fr-FR" b="0" dirty="0">
                <a:solidFill>
                  <a:schemeClr val="tx1"/>
                </a:solidFill>
                <a:latin typeface="Times New Roman" pitchFamily="18" charset="0"/>
                <a:cs typeface="Arial" charset="0"/>
              </a:rPr>
              <a:t> bouchons » </a:t>
            </a:r>
            <a:r>
              <a:rPr lang="fr-FR" altLang="fr-FR" b="0" dirty="0" smtClean="0">
                <a:solidFill>
                  <a:schemeClr val="tx1"/>
                </a:solidFill>
                <a:latin typeface="Times New Roman" pitchFamily="18" charset="0"/>
                <a:cs typeface="Arial" charset="0"/>
              </a:rPr>
              <a:t>et </a:t>
            </a:r>
            <a:r>
              <a:rPr lang="fr-FR" altLang="fr-FR" b="0" dirty="0">
                <a:solidFill>
                  <a:schemeClr val="tx1"/>
                </a:solidFill>
                <a:latin typeface="Times New Roman" pitchFamily="18" charset="0"/>
                <a:cs typeface="Arial" charset="0"/>
              </a:rPr>
              <a:t>les </a:t>
            </a:r>
            <a:r>
              <a:rPr lang="fr-FR" altLang="fr-FR" b="0" dirty="0" smtClean="0">
                <a:solidFill>
                  <a:schemeClr val="tx1"/>
                </a:solidFill>
                <a:latin typeface="Times New Roman" pitchFamily="18" charset="0"/>
                <a:cs typeface="Arial" charset="0"/>
              </a:rPr>
              <a:t>encombrements s’accroissent</a:t>
            </a:r>
            <a:endParaRPr lang="fr-FR" altLang="fr-FR" b="0" dirty="0">
              <a:solidFill>
                <a:schemeClr val="tx1"/>
              </a:solidFill>
              <a:latin typeface="Times New Roman" pitchFamily="18" charset="0"/>
              <a:cs typeface="Arial" charset="0"/>
            </a:endParaRPr>
          </a:p>
          <a:p>
            <a:pPr algn="ctr">
              <a:buFontTx/>
              <a:buNone/>
            </a:pPr>
            <a:endParaRPr lang="fr-FR" altLang="fr-FR" b="0" dirty="0">
              <a:solidFill>
                <a:schemeClr val="tx1"/>
              </a:solidFill>
              <a:latin typeface="Times New Roman" pitchFamily="18" charset="0"/>
              <a:cs typeface="Arial" charset="0"/>
            </a:endParaRPr>
          </a:p>
          <a:p>
            <a:pPr algn="ctr">
              <a:buFontTx/>
              <a:buNone/>
            </a:pPr>
            <a:endParaRPr lang="fr-FR" altLang="fr-FR" b="0" dirty="0">
              <a:solidFill>
                <a:schemeClr val="tx1"/>
              </a:solidFill>
              <a:latin typeface="Times New Roman" pitchFamily="18" charset="0"/>
              <a:cs typeface="Arial" charset="0"/>
            </a:endParaRPr>
          </a:p>
          <a:p>
            <a:pPr algn="ctr">
              <a:buFontTx/>
              <a:buNone/>
            </a:pPr>
            <a:r>
              <a:rPr lang="fr-FR" altLang="fr-FR" dirty="0">
                <a:solidFill>
                  <a:schemeClr val="tx1"/>
                </a:solidFill>
                <a:latin typeface="Times New Roman" pitchFamily="18" charset="0"/>
                <a:cs typeface="Arial" charset="0"/>
              </a:rPr>
              <a:t>Cause profonde</a:t>
            </a:r>
            <a:r>
              <a:rPr lang="fr-FR" altLang="fr-FR" b="0" dirty="0">
                <a:solidFill>
                  <a:schemeClr val="tx1"/>
                </a:solidFill>
                <a:latin typeface="Times New Roman" pitchFamily="18" charset="0"/>
                <a:cs typeface="Arial" charset="0"/>
              </a:rPr>
              <a:t> : Insuffisance de routes et d’autoroutes</a:t>
            </a:r>
          </a:p>
          <a:p>
            <a:pPr algn="ctr">
              <a:buFontTx/>
              <a:buNone/>
            </a:pPr>
            <a:endParaRPr lang="fr-FR" altLang="fr-FR" b="0" dirty="0">
              <a:solidFill>
                <a:schemeClr val="tx1"/>
              </a:solidFill>
              <a:latin typeface="Times New Roman" pitchFamily="18" charset="0"/>
              <a:cs typeface="Arial" charset="0"/>
            </a:endParaRPr>
          </a:p>
          <a:p>
            <a:pPr algn="ctr">
              <a:buFontTx/>
              <a:buNone/>
            </a:pPr>
            <a:endParaRPr lang="fr-FR" altLang="fr-FR" dirty="0">
              <a:solidFill>
                <a:schemeClr val="tx1"/>
              </a:solidFill>
              <a:latin typeface="Times New Roman" pitchFamily="18" charset="0"/>
              <a:cs typeface="Arial" charset="0"/>
            </a:endParaRPr>
          </a:p>
          <a:p>
            <a:pPr algn="ctr">
              <a:buFontTx/>
              <a:buNone/>
            </a:pPr>
            <a:r>
              <a:rPr lang="fr-FR" altLang="fr-FR" dirty="0">
                <a:solidFill>
                  <a:schemeClr val="tx1"/>
                </a:solidFill>
                <a:latin typeface="Times New Roman" pitchFamily="18" charset="0"/>
                <a:cs typeface="Arial" charset="0"/>
              </a:rPr>
              <a:t> </a:t>
            </a:r>
            <a:r>
              <a:rPr lang="fr-FR" altLang="fr-FR" dirty="0" smtClean="0">
                <a:solidFill>
                  <a:schemeClr val="tx1"/>
                </a:solidFill>
                <a:latin typeface="Times New Roman" pitchFamily="18" charset="0"/>
                <a:cs typeface="Arial" charset="0"/>
              </a:rPr>
              <a:t>       Action  </a:t>
            </a:r>
            <a:r>
              <a:rPr lang="fr-FR" altLang="fr-FR" b="0" dirty="0">
                <a:solidFill>
                  <a:schemeClr val="tx1"/>
                </a:solidFill>
                <a:latin typeface="Times New Roman" pitchFamily="18" charset="0"/>
                <a:cs typeface="Arial" charset="0"/>
              </a:rPr>
              <a:t>:  </a:t>
            </a:r>
            <a:r>
              <a:rPr lang="fr-FR" altLang="fr-FR" b="0" dirty="0" smtClean="0">
                <a:solidFill>
                  <a:schemeClr val="tx1"/>
                </a:solidFill>
                <a:latin typeface="Times New Roman" pitchFamily="18" charset="0"/>
                <a:cs typeface="Arial" charset="0"/>
              </a:rPr>
              <a:t>Il </a:t>
            </a:r>
            <a:r>
              <a:rPr lang="fr-FR" altLang="fr-FR" b="0" dirty="0">
                <a:solidFill>
                  <a:schemeClr val="tx1"/>
                </a:solidFill>
                <a:latin typeface="Times New Roman" pitchFamily="18" charset="0"/>
                <a:cs typeface="Arial" charset="0"/>
              </a:rPr>
              <a:t>faut accroître l’infrastructure </a:t>
            </a:r>
          </a:p>
          <a:p>
            <a:pPr algn="ctr">
              <a:buFontTx/>
              <a:buNone/>
            </a:pPr>
            <a:r>
              <a:rPr lang="fr-FR" altLang="fr-FR" b="0" dirty="0">
                <a:solidFill>
                  <a:schemeClr val="tx1"/>
                </a:solidFill>
                <a:latin typeface="Times New Roman" pitchFamily="18" charset="0"/>
                <a:cs typeface="Arial" charset="0"/>
              </a:rPr>
              <a:t> du réseau routier</a:t>
            </a:r>
          </a:p>
          <a:p>
            <a:pPr algn="ctr">
              <a:buFontTx/>
              <a:buNone/>
            </a:pPr>
            <a:endParaRPr lang="fr-FR" altLang="fr-FR" b="0" dirty="0">
              <a:solidFill>
                <a:schemeClr val="tx1"/>
              </a:solidFill>
              <a:latin typeface="Times New Roman" pitchFamily="18" charset="0"/>
              <a:cs typeface="Arial" charset="0"/>
            </a:endParaRPr>
          </a:p>
          <a:p>
            <a:pPr algn="ctr">
              <a:buFontTx/>
              <a:buNone/>
            </a:pPr>
            <a:r>
              <a:rPr lang="fr-FR" altLang="fr-FR" dirty="0">
                <a:solidFill>
                  <a:schemeClr val="tx1"/>
                </a:solidFill>
                <a:latin typeface="Times New Roman" pitchFamily="18" charset="0"/>
                <a:cs typeface="Arial" charset="0"/>
              </a:rPr>
              <a:t>Conséquence </a:t>
            </a:r>
            <a:r>
              <a:rPr lang="fr-FR" altLang="fr-FR" b="0" dirty="0">
                <a:solidFill>
                  <a:schemeClr val="tx1"/>
                </a:solidFill>
                <a:latin typeface="Times New Roman" pitchFamily="18" charset="0"/>
                <a:cs typeface="Arial" charset="0"/>
              </a:rPr>
              <a:t>: la circulation redeviendra </a:t>
            </a:r>
            <a:r>
              <a:rPr lang="fr-FR" altLang="fr-FR" b="0" dirty="0" smtClean="0">
                <a:solidFill>
                  <a:schemeClr val="tx1"/>
                </a:solidFill>
                <a:latin typeface="Times New Roman" pitchFamily="18" charset="0"/>
                <a:cs typeface="Arial" charset="0"/>
              </a:rPr>
              <a:t>plus fluide !</a:t>
            </a:r>
            <a:endParaRPr lang="fr-FR" altLang="fr-FR" b="0" dirty="0">
              <a:solidFill>
                <a:schemeClr val="tx1"/>
              </a:solidFill>
              <a:latin typeface="Times New Roman" pitchFamily="18" charset="0"/>
              <a:cs typeface="Arial" charset="0"/>
            </a:endParaRPr>
          </a:p>
        </p:txBody>
      </p:sp>
      <p:sp>
        <p:nvSpPr>
          <p:cNvPr id="35849" name="Line 8"/>
          <p:cNvSpPr>
            <a:spLocks noChangeShapeType="1"/>
          </p:cNvSpPr>
          <p:nvPr>
            <p:custDataLst>
              <p:tags r:id="rId6"/>
            </p:custDataLst>
          </p:nvPr>
        </p:nvSpPr>
        <p:spPr bwMode="auto">
          <a:xfrm>
            <a:off x="1213288" y="2872680"/>
            <a:ext cx="0" cy="838895"/>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0" name="Line 9"/>
          <p:cNvSpPr>
            <a:spLocks noChangeShapeType="1"/>
          </p:cNvSpPr>
          <p:nvPr>
            <p:custDataLst>
              <p:tags r:id="rId7"/>
            </p:custDataLst>
          </p:nvPr>
        </p:nvSpPr>
        <p:spPr bwMode="auto">
          <a:xfrm>
            <a:off x="1213287" y="4012407"/>
            <a:ext cx="1" cy="676897"/>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1" name="Line 10"/>
          <p:cNvSpPr>
            <a:spLocks noChangeShapeType="1"/>
          </p:cNvSpPr>
          <p:nvPr>
            <p:custDataLst>
              <p:tags r:id="rId8"/>
            </p:custDataLst>
          </p:nvPr>
        </p:nvSpPr>
        <p:spPr bwMode="auto">
          <a:xfrm>
            <a:off x="1246215" y="5060951"/>
            <a:ext cx="0" cy="43180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2" name="Line 11"/>
          <p:cNvSpPr>
            <a:spLocks noChangeShapeType="1"/>
          </p:cNvSpPr>
          <p:nvPr>
            <p:custDataLst>
              <p:tags r:id="rId9"/>
            </p:custDataLst>
          </p:nvPr>
        </p:nvSpPr>
        <p:spPr bwMode="auto">
          <a:xfrm>
            <a:off x="4355976" y="1076325"/>
            <a:ext cx="0" cy="55435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53" name="Rectangle 13"/>
          <p:cNvSpPr>
            <a:spLocks noChangeArrowheads="1"/>
          </p:cNvSpPr>
          <p:nvPr>
            <p:custDataLst>
              <p:tags r:id="rId10"/>
            </p:custDataLst>
          </p:nvPr>
        </p:nvSpPr>
        <p:spPr bwMode="auto">
          <a:xfrm>
            <a:off x="4355976" y="1325566"/>
            <a:ext cx="4788024" cy="923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buFontTx/>
              <a:buNone/>
            </a:pPr>
            <a:r>
              <a:rPr lang="fr-FR" altLang="fr-FR" sz="1800" b="0" dirty="0">
                <a:solidFill>
                  <a:schemeClr val="tx1"/>
                </a:solidFill>
                <a:latin typeface="Times New Roman" pitchFamily="18" charset="0"/>
                <a:cs typeface="Arial" charset="0"/>
              </a:rPr>
              <a:t>Il y a des </a:t>
            </a:r>
            <a:r>
              <a:rPr lang="fr-FR" altLang="fr-FR" sz="1800" b="0" dirty="0" smtClean="0">
                <a:solidFill>
                  <a:schemeClr val="tx1"/>
                </a:solidFill>
                <a:latin typeface="Times New Roman" pitchFamily="18" charset="0"/>
                <a:cs typeface="Arial" charset="0"/>
              </a:rPr>
              <a:t>interactions </a:t>
            </a:r>
            <a:r>
              <a:rPr lang="fr-FR" altLang="fr-FR" sz="1800" b="0" dirty="0">
                <a:solidFill>
                  <a:schemeClr val="tx1"/>
                </a:solidFill>
                <a:latin typeface="Times New Roman" pitchFamily="18" charset="0"/>
                <a:cs typeface="Arial" charset="0"/>
              </a:rPr>
              <a:t>entre </a:t>
            </a:r>
            <a:r>
              <a:rPr lang="fr-FR" altLang="fr-FR" sz="1800" b="0" dirty="0" smtClean="0">
                <a:solidFill>
                  <a:schemeClr val="tx1"/>
                </a:solidFill>
                <a:latin typeface="Times New Roman" pitchFamily="18" charset="0"/>
                <a:cs typeface="Arial" charset="0"/>
              </a:rPr>
              <a:t>sous-systèmes </a:t>
            </a:r>
            <a:r>
              <a:rPr lang="fr-FR" altLang="fr-FR" sz="1800" b="0" dirty="0">
                <a:solidFill>
                  <a:schemeClr val="tx1"/>
                </a:solidFill>
                <a:latin typeface="Times New Roman" pitchFamily="18" charset="0"/>
                <a:cs typeface="Arial" charset="0"/>
              </a:rPr>
              <a:t>qui </a:t>
            </a:r>
            <a:r>
              <a:rPr lang="fr-FR" altLang="fr-FR" sz="1800" b="0" dirty="0" smtClean="0">
                <a:solidFill>
                  <a:schemeClr val="tx1"/>
                </a:solidFill>
                <a:latin typeface="Times New Roman" pitchFamily="18" charset="0"/>
                <a:cs typeface="Arial" charset="0"/>
              </a:rPr>
              <a:t>provoquent des </a:t>
            </a:r>
            <a:r>
              <a:rPr lang="fr-FR" altLang="fr-FR" sz="1800" b="0" dirty="0">
                <a:solidFill>
                  <a:schemeClr val="tx1"/>
                </a:solidFill>
                <a:latin typeface="Times New Roman" pitchFamily="18" charset="0"/>
                <a:cs typeface="Arial" charset="0"/>
              </a:rPr>
              <a:t>réactions </a:t>
            </a:r>
            <a:r>
              <a:rPr lang="fr-FR" altLang="fr-FR" sz="1800" b="0" dirty="0" smtClean="0">
                <a:solidFill>
                  <a:schemeClr val="tx1"/>
                </a:solidFill>
                <a:latin typeface="Times New Roman" pitchFamily="18" charset="0"/>
                <a:cs typeface="Arial" charset="0"/>
              </a:rPr>
              <a:t>contre-intuitives </a:t>
            </a:r>
            <a:r>
              <a:rPr lang="fr-FR" altLang="fr-FR" sz="1800" b="0" dirty="0">
                <a:solidFill>
                  <a:schemeClr val="tx1"/>
                </a:solidFill>
                <a:latin typeface="Times New Roman" pitchFamily="18" charset="0"/>
                <a:cs typeface="Arial" charset="0"/>
              </a:rPr>
              <a:t>entre </a:t>
            </a:r>
            <a:r>
              <a:rPr lang="fr-FR" altLang="fr-FR" sz="1800" b="0" dirty="0" smtClean="0">
                <a:solidFill>
                  <a:schemeClr val="tx1"/>
                </a:solidFill>
                <a:latin typeface="Times New Roman" pitchFamily="18" charset="0"/>
                <a:cs typeface="Arial" charset="0"/>
              </a:rPr>
              <a:t>le CT </a:t>
            </a:r>
            <a:r>
              <a:rPr lang="fr-FR" altLang="fr-FR" sz="1800" b="0" dirty="0">
                <a:solidFill>
                  <a:schemeClr val="tx1"/>
                </a:solidFill>
                <a:latin typeface="Times New Roman" pitchFamily="18" charset="0"/>
                <a:cs typeface="Arial" charset="0"/>
              </a:rPr>
              <a:t>et le MT/LT </a:t>
            </a:r>
          </a:p>
        </p:txBody>
      </p:sp>
      <p:sp>
        <p:nvSpPr>
          <p:cNvPr id="35854" name="Rectangle 14"/>
          <p:cNvSpPr>
            <a:spLocks noChangeArrowheads="1"/>
          </p:cNvSpPr>
          <p:nvPr>
            <p:custDataLst>
              <p:tags r:id="rId11"/>
            </p:custDataLst>
          </p:nvPr>
        </p:nvSpPr>
        <p:spPr bwMode="auto">
          <a:xfrm>
            <a:off x="4465638" y="3452813"/>
            <a:ext cx="971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Times New Roman" pitchFamily="18" charset="0"/>
                <a:cs typeface="Arial" charset="0"/>
              </a:rPr>
              <a:t>Besoins en</a:t>
            </a:r>
          </a:p>
          <a:p>
            <a:pPr algn="ctr">
              <a:buFontTx/>
              <a:buNone/>
            </a:pPr>
            <a:r>
              <a:rPr lang="fr-FR" altLang="fr-FR" sz="1400" b="0">
                <a:solidFill>
                  <a:schemeClr val="tx1"/>
                </a:solidFill>
                <a:latin typeface="Times New Roman" pitchFamily="18" charset="0"/>
                <a:cs typeface="Arial" charset="0"/>
              </a:rPr>
              <a:t>Autoroutes</a:t>
            </a:r>
          </a:p>
          <a:p>
            <a:pPr algn="ctr">
              <a:buFontTx/>
              <a:buNone/>
            </a:pPr>
            <a:r>
              <a:rPr lang="fr-FR" altLang="fr-FR" sz="1400" b="0">
                <a:solidFill>
                  <a:schemeClr val="tx1"/>
                </a:solidFill>
                <a:latin typeface="Times New Roman" pitchFamily="18" charset="0"/>
                <a:cs typeface="Arial" charset="0"/>
              </a:rPr>
              <a:t>nouvelles</a:t>
            </a:r>
          </a:p>
        </p:txBody>
      </p:sp>
      <p:sp>
        <p:nvSpPr>
          <p:cNvPr id="35855" name="Rectangle 15"/>
          <p:cNvSpPr>
            <a:spLocks noChangeArrowheads="1"/>
          </p:cNvSpPr>
          <p:nvPr>
            <p:custDataLst>
              <p:tags r:id="rId12"/>
            </p:custDataLst>
          </p:nvPr>
        </p:nvSpPr>
        <p:spPr bwMode="auto">
          <a:xfrm>
            <a:off x="5545138" y="2214563"/>
            <a:ext cx="11699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Constructions</a:t>
            </a:r>
          </a:p>
          <a:p>
            <a:pPr algn="ctr">
              <a:buFontTx/>
              <a:buNone/>
            </a:pPr>
            <a:r>
              <a:rPr lang="fr-FR" altLang="fr-FR" sz="1400" b="0" dirty="0">
                <a:solidFill>
                  <a:schemeClr val="tx1"/>
                </a:solidFill>
                <a:latin typeface="Times New Roman" pitchFamily="18" charset="0"/>
                <a:cs typeface="Arial" charset="0"/>
              </a:rPr>
              <a:t>d’autoroutes</a:t>
            </a:r>
          </a:p>
        </p:txBody>
      </p:sp>
      <p:sp>
        <p:nvSpPr>
          <p:cNvPr id="35856" name="Rectangle 16"/>
          <p:cNvSpPr>
            <a:spLocks noChangeArrowheads="1"/>
          </p:cNvSpPr>
          <p:nvPr>
            <p:custDataLst>
              <p:tags r:id="rId13"/>
            </p:custDataLst>
          </p:nvPr>
        </p:nvSpPr>
        <p:spPr bwMode="auto">
          <a:xfrm>
            <a:off x="5545138" y="4591050"/>
            <a:ext cx="1416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Times New Roman" pitchFamily="18" charset="0"/>
                <a:cs typeface="Arial" charset="0"/>
              </a:rPr>
              <a:t>Encombrement</a:t>
            </a:r>
          </a:p>
          <a:p>
            <a:pPr algn="ctr">
              <a:buFontTx/>
              <a:buNone/>
            </a:pPr>
            <a:r>
              <a:rPr lang="fr-FR" altLang="fr-FR" sz="1400" b="0">
                <a:solidFill>
                  <a:schemeClr val="tx1"/>
                </a:solidFill>
                <a:latin typeface="Times New Roman" pitchFamily="18" charset="0"/>
                <a:cs typeface="Arial" charset="0"/>
              </a:rPr>
              <a:t>sur réseau routier</a:t>
            </a:r>
          </a:p>
        </p:txBody>
      </p:sp>
      <p:sp>
        <p:nvSpPr>
          <p:cNvPr id="35857" name="Rectangle 17"/>
          <p:cNvSpPr>
            <a:spLocks noChangeArrowheads="1"/>
          </p:cNvSpPr>
          <p:nvPr>
            <p:custDataLst>
              <p:tags r:id="rId14"/>
            </p:custDataLst>
          </p:nvPr>
        </p:nvSpPr>
        <p:spPr bwMode="auto">
          <a:xfrm>
            <a:off x="7264400" y="3452813"/>
            <a:ext cx="16287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Times New Roman" pitchFamily="18" charset="0"/>
                <a:cs typeface="Arial" charset="0"/>
              </a:rPr>
              <a:t>Attirance pour la</a:t>
            </a:r>
          </a:p>
          <a:p>
            <a:pPr algn="ctr">
              <a:buFontTx/>
              <a:buNone/>
            </a:pPr>
            <a:r>
              <a:rPr lang="fr-FR" altLang="fr-FR" sz="1400" b="0">
                <a:solidFill>
                  <a:schemeClr val="tx1"/>
                </a:solidFill>
                <a:latin typeface="Times New Roman" pitchFamily="18" charset="0"/>
                <a:cs typeface="Arial" charset="0"/>
              </a:rPr>
              <a:t>conduite s/autoroute</a:t>
            </a:r>
          </a:p>
        </p:txBody>
      </p:sp>
      <p:sp>
        <p:nvSpPr>
          <p:cNvPr id="35858" name="Rectangle 18"/>
          <p:cNvSpPr>
            <a:spLocks noChangeArrowheads="1"/>
          </p:cNvSpPr>
          <p:nvPr>
            <p:custDataLst>
              <p:tags r:id="rId15"/>
            </p:custDataLst>
          </p:nvPr>
        </p:nvSpPr>
        <p:spPr bwMode="auto">
          <a:xfrm>
            <a:off x="4549686" y="5611813"/>
            <a:ext cx="1495603" cy="73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dirty="0">
                <a:solidFill>
                  <a:schemeClr val="tx1"/>
                </a:solidFill>
                <a:latin typeface="Times New Roman" pitchFamily="18" charset="0"/>
                <a:cs typeface="Arial" charset="0"/>
              </a:rPr>
              <a:t>Fréquentation</a:t>
            </a:r>
          </a:p>
          <a:p>
            <a:pPr algn="ctr">
              <a:buFontTx/>
              <a:buNone/>
            </a:pPr>
            <a:r>
              <a:rPr lang="fr-FR" altLang="fr-FR" sz="1400" b="0" dirty="0">
                <a:solidFill>
                  <a:schemeClr val="tx1"/>
                </a:solidFill>
                <a:latin typeface="Times New Roman" pitchFamily="18" charset="0"/>
                <a:cs typeface="Arial" charset="0"/>
              </a:rPr>
              <a:t>réseau transport</a:t>
            </a:r>
          </a:p>
          <a:p>
            <a:pPr algn="ctr">
              <a:buFontTx/>
              <a:buNone/>
            </a:pPr>
            <a:r>
              <a:rPr lang="fr-FR" altLang="fr-FR" sz="1400" b="0" dirty="0" smtClean="0">
                <a:solidFill>
                  <a:schemeClr val="tx1"/>
                </a:solidFill>
                <a:latin typeface="Times New Roman" pitchFamily="18" charset="0"/>
                <a:cs typeface="Arial" charset="0"/>
              </a:rPr>
              <a:t>urbain </a:t>
            </a:r>
            <a:r>
              <a:rPr lang="fr-FR" altLang="fr-FR" sz="1400" b="0" dirty="0">
                <a:solidFill>
                  <a:schemeClr val="tx1"/>
                </a:solidFill>
                <a:latin typeface="Times New Roman" pitchFamily="18" charset="0"/>
                <a:cs typeface="Arial" charset="0"/>
              </a:rPr>
              <a:t>(passagers)</a:t>
            </a:r>
          </a:p>
        </p:txBody>
      </p:sp>
      <p:sp>
        <p:nvSpPr>
          <p:cNvPr id="35859" name="Rectangle 19"/>
          <p:cNvSpPr>
            <a:spLocks noChangeArrowheads="1"/>
          </p:cNvSpPr>
          <p:nvPr>
            <p:custDataLst>
              <p:tags r:id="rId16"/>
            </p:custDataLst>
          </p:nvPr>
        </p:nvSpPr>
        <p:spPr bwMode="auto">
          <a:xfrm>
            <a:off x="7345363" y="5395913"/>
            <a:ext cx="13557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Times New Roman" pitchFamily="18" charset="0"/>
                <a:cs typeface="Arial" charset="0"/>
              </a:rPr>
              <a:t>Qualité</a:t>
            </a:r>
          </a:p>
          <a:p>
            <a:pPr algn="ctr">
              <a:buFontTx/>
              <a:buNone/>
            </a:pPr>
            <a:r>
              <a:rPr lang="fr-FR" altLang="fr-FR" sz="1400" b="0">
                <a:solidFill>
                  <a:schemeClr val="tx1"/>
                </a:solidFill>
                <a:latin typeface="Times New Roman" pitchFamily="18" charset="0"/>
                <a:cs typeface="Arial" charset="0"/>
              </a:rPr>
              <a:t>du réseau de</a:t>
            </a:r>
          </a:p>
          <a:p>
            <a:pPr algn="ctr">
              <a:buFontTx/>
              <a:buNone/>
            </a:pPr>
            <a:r>
              <a:rPr lang="fr-FR" altLang="fr-FR" sz="1400" b="0">
                <a:solidFill>
                  <a:schemeClr val="tx1"/>
                </a:solidFill>
                <a:latin typeface="Times New Roman" pitchFamily="18" charset="0"/>
                <a:cs typeface="Arial" charset="0"/>
              </a:rPr>
              <a:t>transport urbain </a:t>
            </a:r>
          </a:p>
        </p:txBody>
      </p:sp>
      <p:sp>
        <p:nvSpPr>
          <p:cNvPr id="35860" name="Freeform 20"/>
          <p:cNvSpPr>
            <a:spLocks/>
          </p:cNvSpPr>
          <p:nvPr>
            <p:custDataLst>
              <p:tags r:id="rId17"/>
            </p:custDataLst>
          </p:nvPr>
        </p:nvSpPr>
        <p:spPr bwMode="auto">
          <a:xfrm>
            <a:off x="6715125" y="2473325"/>
            <a:ext cx="541338" cy="2378075"/>
          </a:xfrm>
          <a:custGeom>
            <a:avLst/>
            <a:gdLst>
              <a:gd name="T0" fmla="*/ 0 w 341"/>
              <a:gd name="T1" fmla="*/ 0 h 1498"/>
              <a:gd name="T2" fmla="*/ 80645074 w 341"/>
              <a:gd name="T3" fmla="*/ 10080625 h 1498"/>
              <a:gd name="T4" fmla="*/ 158770784 w 341"/>
              <a:gd name="T5" fmla="*/ 42843450 h 1498"/>
              <a:gd name="T6" fmla="*/ 239415859 w 341"/>
              <a:gd name="T7" fmla="*/ 93246575 h 1498"/>
              <a:gd name="T8" fmla="*/ 315020616 w 341"/>
              <a:gd name="T9" fmla="*/ 161290000 h 1498"/>
              <a:gd name="T10" fmla="*/ 388104421 w 341"/>
              <a:gd name="T11" fmla="*/ 246975313 h 1498"/>
              <a:gd name="T12" fmla="*/ 458668861 w 341"/>
              <a:gd name="T13" fmla="*/ 350302513 h 1498"/>
              <a:gd name="T14" fmla="*/ 526713936 w 341"/>
              <a:gd name="T15" fmla="*/ 463708750 h 1498"/>
              <a:gd name="T16" fmla="*/ 589717107 w 341"/>
              <a:gd name="T17" fmla="*/ 589716563 h 1498"/>
              <a:gd name="T18" fmla="*/ 645160596 w 341"/>
              <a:gd name="T19" fmla="*/ 728325950 h 1498"/>
              <a:gd name="T20" fmla="*/ 698084720 w 341"/>
              <a:gd name="T21" fmla="*/ 877014375 h 1498"/>
              <a:gd name="T22" fmla="*/ 781249159 w 341"/>
              <a:gd name="T23" fmla="*/ 1194554063 h 1498"/>
              <a:gd name="T24" fmla="*/ 836692648 w 341"/>
              <a:gd name="T25" fmla="*/ 1534775950 h 1498"/>
              <a:gd name="T26" fmla="*/ 851813599 w 341"/>
              <a:gd name="T27" fmla="*/ 1711186888 h 1498"/>
              <a:gd name="T28" fmla="*/ 856853916 w 341"/>
              <a:gd name="T29" fmla="*/ 1887597825 h 1498"/>
              <a:gd name="T30" fmla="*/ 844253917 w 341"/>
              <a:gd name="T31" fmla="*/ 2147483647 h 1498"/>
              <a:gd name="T32" fmla="*/ 816531379 w 341"/>
              <a:gd name="T33" fmla="*/ 2147483647 h 1498"/>
              <a:gd name="T34" fmla="*/ 768649160 w 341"/>
              <a:gd name="T35" fmla="*/ 2147483647 h 1498"/>
              <a:gd name="T36" fmla="*/ 740926622 w 341"/>
              <a:gd name="T37" fmla="*/ 2147483647 h 1498"/>
              <a:gd name="T38" fmla="*/ 710684719 w 341"/>
              <a:gd name="T39" fmla="*/ 2147483647 h 1498"/>
              <a:gd name="T40" fmla="*/ 675402499 w 341"/>
              <a:gd name="T41" fmla="*/ 2147483647 h 1498"/>
              <a:gd name="T42" fmla="*/ 640120279 w 341"/>
              <a:gd name="T43" fmla="*/ 2147483647 h 1498"/>
              <a:gd name="T44" fmla="*/ 602318694 w 341"/>
              <a:gd name="T45" fmla="*/ 2147483647 h 1498"/>
              <a:gd name="T46" fmla="*/ 561996157 w 341"/>
              <a:gd name="T47" fmla="*/ 2147483647 h 1498"/>
              <a:gd name="T48" fmla="*/ 521673619 w 341"/>
              <a:gd name="T49" fmla="*/ 2147483647 h 1498"/>
              <a:gd name="T50" fmla="*/ 476310765 w 341"/>
              <a:gd name="T51" fmla="*/ 2147483647 h 1498"/>
              <a:gd name="T52" fmla="*/ 433467275 w 341"/>
              <a:gd name="T53" fmla="*/ 2147483647 h 1498"/>
              <a:gd name="T54" fmla="*/ 390625373 w 341"/>
              <a:gd name="T55" fmla="*/ 2147483647 h 14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41" h="1498">
                <a:moveTo>
                  <a:pt x="0" y="0"/>
                </a:moveTo>
                <a:lnTo>
                  <a:pt x="32" y="4"/>
                </a:lnTo>
                <a:lnTo>
                  <a:pt x="63" y="17"/>
                </a:lnTo>
                <a:lnTo>
                  <a:pt x="95" y="37"/>
                </a:lnTo>
                <a:lnTo>
                  <a:pt x="125" y="64"/>
                </a:lnTo>
                <a:lnTo>
                  <a:pt x="154" y="98"/>
                </a:lnTo>
                <a:lnTo>
                  <a:pt x="182" y="139"/>
                </a:lnTo>
                <a:lnTo>
                  <a:pt x="209" y="184"/>
                </a:lnTo>
                <a:lnTo>
                  <a:pt x="234" y="234"/>
                </a:lnTo>
                <a:lnTo>
                  <a:pt x="256" y="289"/>
                </a:lnTo>
                <a:lnTo>
                  <a:pt x="277" y="348"/>
                </a:lnTo>
                <a:lnTo>
                  <a:pt x="310" y="474"/>
                </a:lnTo>
                <a:lnTo>
                  <a:pt x="332" y="609"/>
                </a:lnTo>
                <a:lnTo>
                  <a:pt x="338" y="679"/>
                </a:lnTo>
                <a:lnTo>
                  <a:pt x="340" y="749"/>
                </a:lnTo>
                <a:lnTo>
                  <a:pt x="335" y="888"/>
                </a:lnTo>
                <a:lnTo>
                  <a:pt x="324" y="1024"/>
                </a:lnTo>
                <a:lnTo>
                  <a:pt x="305" y="1150"/>
                </a:lnTo>
                <a:lnTo>
                  <a:pt x="294" y="1209"/>
                </a:lnTo>
                <a:lnTo>
                  <a:pt x="282" y="1263"/>
                </a:lnTo>
                <a:lnTo>
                  <a:pt x="268" y="1313"/>
                </a:lnTo>
                <a:lnTo>
                  <a:pt x="254" y="1359"/>
                </a:lnTo>
                <a:lnTo>
                  <a:pt x="239" y="1399"/>
                </a:lnTo>
                <a:lnTo>
                  <a:pt x="223" y="1433"/>
                </a:lnTo>
                <a:lnTo>
                  <a:pt x="207" y="1460"/>
                </a:lnTo>
                <a:lnTo>
                  <a:pt x="189" y="1480"/>
                </a:lnTo>
                <a:lnTo>
                  <a:pt x="172" y="1493"/>
                </a:lnTo>
                <a:lnTo>
                  <a:pt x="155" y="1497"/>
                </a:lnTo>
              </a:path>
            </a:pathLst>
          </a:custGeom>
          <a:ln>
            <a:headEnd type="none" w="sm" len="sm"/>
            <a:tailEnd type="triangle" w="lg" len="lg"/>
          </a:ln>
          <a:extLst/>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35861" name="Freeform 21"/>
          <p:cNvSpPr>
            <a:spLocks/>
          </p:cNvSpPr>
          <p:nvPr>
            <p:custDataLst>
              <p:tags r:id="rId18"/>
            </p:custDataLst>
          </p:nvPr>
        </p:nvSpPr>
        <p:spPr bwMode="auto">
          <a:xfrm>
            <a:off x="4884738" y="4118683"/>
            <a:ext cx="661987" cy="732717"/>
          </a:xfrm>
          <a:custGeom>
            <a:avLst/>
            <a:gdLst>
              <a:gd name="T0" fmla="*/ 942537646 w 375"/>
              <a:gd name="T1" fmla="*/ 1058464833 h 421"/>
              <a:gd name="T2" fmla="*/ 854331457 w 375"/>
              <a:gd name="T3" fmla="*/ 1053424524 h 421"/>
              <a:gd name="T4" fmla="*/ 766126857 w 375"/>
              <a:gd name="T5" fmla="*/ 1035782650 h 421"/>
              <a:gd name="T6" fmla="*/ 680441616 w 375"/>
              <a:gd name="T7" fmla="*/ 1005540798 h 421"/>
              <a:gd name="T8" fmla="*/ 597275736 w 375"/>
              <a:gd name="T9" fmla="*/ 967739276 h 421"/>
              <a:gd name="T10" fmla="*/ 516630804 w 375"/>
              <a:gd name="T11" fmla="*/ 919855549 h 421"/>
              <a:gd name="T12" fmla="*/ 438506819 w 375"/>
              <a:gd name="T13" fmla="*/ 864412153 h 421"/>
              <a:gd name="T14" fmla="*/ 362902195 w 375"/>
              <a:gd name="T15" fmla="*/ 798888140 h 421"/>
              <a:gd name="T16" fmla="*/ 294857240 w 375"/>
              <a:gd name="T17" fmla="*/ 728323818 h 421"/>
              <a:gd name="T18" fmla="*/ 231854180 w 375"/>
              <a:gd name="T19" fmla="*/ 650199826 h 421"/>
              <a:gd name="T20" fmla="*/ 173889841 w 375"/>
              <a:gd name="T21" fmla="*/ 567033938 h 421"/>
              <a:gd name="T22" fmla="*/ 123486759 w 375"/>
              <a:gd name="T23" fmla="*/ 481348690 h 421"/>
              <a:gd name="T24" fmla="*/ 80644932 w 375"/>
              <a:gd name="T25" fmla="*/ 388103772 h 421"/>
              <a:gd name="T26" fmla="*/ 47882135 w 375"/>
              <a:gd name="T27" fmla="*/ 294857267 h 421"/>
              <a:gd name="T28" fmla="*/ 22680593 w 375"/>
              <a:gd name="T29" fmla="*/ 196572040 h 421"/>
              <a:gd name="T30" fmla="*/ 5040308 w 375"/>
              <a:gd name="T31" fmla="*/ 98285226 h 421"/>
              <a:gd name="T32" fmla="*/ 0 w 375"/>
              <a:gd name="T33" fmla="*/ 0 h 4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5" h="421">
                <a:moveTo>
                  <a:pt x="374" y="420"/>
                </a:moveTo>
                <a:lnTo>
                  <a:pt x="339" y="418"/>
                </a:lnTo>
                <a:lnTo>
                  <a:pt x="304" y="411"/>
                </a:lnTo>
                <a:lnTo>
                  <a:pt x="270" y="399"/>
                </a:lnTo>
                <a:lnTo>
                  <a:pt x="237" y="384"/>
                </a:lnTo>
                <a:lnTo>
                  <a:pt x="205" y="365"/>
                </a:lnTo>
                <a:lnTo>
                  <a:pt x="174" y="343"/>
                </a:lnTo>
                <a:lnTo>
                  <a:pt x="144" y="317"/>
                </a:lnTo>
                <a:lnTo>
                  <a:pt x="117" y="289"/>
                </a:lnTo>
                <a:lnTo>
                  <a:pt x="92" y="258"/>
                </a:lnTo>
                <a:lnTo>
                  <a:pt x="69" y="225"/>
                </a:lnTo>
                <a:lnTo>
                  <a:pt x="49" y="191"/>
                </a:lnTo>
                <a:lnTo>
                  <a:pt x="32" y="154"/>
                </a:lnTo>
                <a:lnTo>
                  <a:pt x="19" y="117"/>
                </a:lnTo>
                <a:lnTo>
                  <a:pt x="9" y="78"/>
                </a:lnTo>
                <a:lnTo>
                  <a:pt x="2" y="39"/>
                </a:lnTo>
                <a:lnTo>
                  <a:pt x="0" y="0"/>
                </a:lnTo>
              </a:path>
            </a:pathLst>
          </a:custGeom>
          <a:ln>
            <a:headEnd type="none" w="sm" len="sm"/>
            <a:tailEnd type="triangle" w="lg" len="lg"/>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62" name="Freeform 22"/>
          <p:cNvSpPr>
            <a:spLocks/>
          </p:cNvSpPr>
          <p:nvPr>
            <p:custDataLst>
              <p:tags r:id="rId19"/>
            </p:custDataLst>
          </p:nvPr>
        </p:nvSpPr>
        <p:spPr bwMode="auto">
          <a:xfrm>
            <a:off x="4752181" y="2473325"/>
            <a:ext cx="794544" cy="981075"/>
          </a:xfrm>
          <a:custGeom>
            <a:avLst/>
            <a:gdLst>
              <a:gd name="T0" fmla="*/ 0 w 375"/>
              <a:gd name="T1" fmla="*/ 1554937200 h 618"/>
              <a:gd name="T2" fmla="*/ 5040308 w 375"/>
              <a:gd name="T3" fmla="*/ 1408768138 h 618"/>
              <a:gd name="T4" fmla="*/ 22680593 w 375"/>
              <a:gd name="T5" fmla="*/ 1265118438 h 618"/>
              <a:gd name="T6" fmla="*/ 47882135 w 375"/>
              <a:gd name="T7" fmla="*/ 1123989688 h 618"/>
              <a:gd name="T8" fmla="*/ 80644932 w 375"/>
              <a:gd name="T9" fmla="*/ 985381888 h 618"/>
              <a:gd name="T10" fmla="*/ 123486759 w 375"/>
              <a:gd name="T11" fmla="*/ 849293450 h 618"/>
              <a:gd name="T12" fmla="*/ 173889841 w 375"/>
              <a:gd name="T13" fmla="*/ 720764688 h 618"/>
              <a:gd name="T14" fmla="*/ 231854180 w 375"/>
              <a:gd name="T15" fmla="*/ 599797188 h 618"/>
              <a:gd name="T16" fmla="*/ 294857240 w 375"/>
              <a:gd name="T17" fmla="*/ 486390950 h 618"/>
              <a:gd name="T18" fmla="*/ 362902195 w 375"/>
              <a:gd name="T19" fmla="*/ 380544388 h 618"/>
              <a:gd name="T20" fmla="*/ 438506819 w 375"/>
              <a:gd name="T21" fmla="*/ 287297813 h 618"/>
              <a:gd name="T22" fmla="*/ 516630804 w 375"/>
              <a:gd name="T23" fmla="*/ 204133450 h 618"/>
              <a:gd name="T24" fmla="*/ 597275736 w 375"/>
              <a:gd name="T25" fmla="*/ 133569075 h 618"/>
              <a:gd name="T26" fmla="*/ 680441616 w 375"/>
              <a:gd name="T27" fmla="*/ 78125638 h 618"/>
              <a:gd name="T28" fmla="*/ 723283443 w 375"/>
              <a:gd name="T29" fmla="*/ 55443438 h 618"/>
              <a:gd name="T30" fmla="*/ 766126857 w 375"/>
              <a:gd name="T31" fmla="*/ 35282188 h 618"/>
              <a:gd name="T32" fmla="*/ 811489631 w 375"/>
              <a:gd name="T33" fmla="*/ 20161250 h 618"/>
              <a:gd name="T34" fmla="*/ 854331457 w 375"/>
              <a:gd name="T35" fmla="*/ 10080625 h 618"/>
              <a:gd name="T36" fmla="*/ 899694232 w 375"/>
              <a:gd name="T37" fmla="*/ 2520950 h 618"/>
              <a:gd name="T38" fmla="*/ 942537646 w 375"/>
              <a:gd name="T39" fmla="*/ 0 h 6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5" h="618">
                <a:moveTo>
                  <a:pt x="0" y="617"/>
                </a:moveTo>
                <a:lnTo>
                  <a:pt x="2" y="559"/>
                </a:lnTo>
                <a:lnTo>
                  <a:pt x="9" y="502"/>
                </a:lnTo>
                <a:lnTo>
                  <a:pt x="19" y="446"/>
                </a:lnTo>
                <a:lnTo>
                  <a:pt x="32" y="391"/>
                </a:lnTo>
                <a:lnTo>
                  <a:pt x="49" y="337"/>
                </a:lnTo>
                <a:lnTo>
                  <a:pt x="69" y="286"/>
                </a:lnTo>
                <a:lnTo>
                  <a:pt x="92" y="238"/>
                </a:lnTo>
                <a:lnTo>
                  <a:pt x="117" y="193"/>
                </a:lnTo>
                <a:lnTo>
                  <a:pt x="144" y="151"/>
                </a:lnTo>
                <a:lnTo>
                  <a:pt x="174" y="114"/>
                </a:lnTo>
                <a:lnTo>
                  <a:pt x="205" y="81"/>
                </a:lnTo>
                <a:lnTo>
                  <a:pt x="237" y="53"/>
                </a:lnTo>
                <a:lnTo>
                  <a:pt x="270" y="31"/>
                </a:lnTo>
                <a:lnTo>
                  <a:pt x="287" y="22"/>
                </a:lnTo>
                <a:lnTo>
                  <a:pt x="304" y="14"/>
                </a:lnTo>
                <a:lnTo>
                  <a:pt x="322" y="8"/>
                </a:lnTo>
                <a:lnTo>
                  <a:pt x="339" y="4"/>
                </a:lnTo>
                <a:lnTo>
                  <a:pt x="357" y="1"/>
                </a:lnTo>
                <a:lnTo>
                  <a:pt x="374" y="0"/>
                </a:lnTo>
              </a:path>
            </a:pathLst>
          </a:custGeom>
          <a:ln>
            <a:headEnd type="none" w="sm" len="sm"/>
            <a:tailEnd type="triangle" w="lg" len="lg"/>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63" name="Freeform 23"/>
          <p:cNvSpPr>
            <a:spLocks/>
          </p:cNvSpPr>
          <p:nvPr>
            <p:custDataLst>
              <p:tags r:id="rId20"/>
            </p:custDataLst>
          </p:nvPr>
        </p:nvSpPr>
        <p:spPr bwMode="auto">
          <a:xfrm>
            <a:off x="6715125" y="2473325"/>
            <a:ext cx="1365250" cy="981075"/>
          </a:xfrm>
          <a:custGeom>
            <a:avLst/>
            <a:gdLst>
              <a:gd name="T0" fmla="*/ 0 w 860"/>
              <a:gd name="T1" fmla="*/ 0 h 618"/>
              <a:gd name="T2" fmla="*/ 204133450 w 860"/>
              <a:gd name="T3" fmla="*/ 10080625 h 618"/>
              <a:gd name="T4" fmla="*/ 403225000 w 860"/>
              <a:gd name="T5" fmla="*/ 35282188 h 618"/>
              <a:gd name="T6" fmla="*/ 602318138 w 860"/>
              <a:gd name="T7" fmla="*/ 78125638 h 618"/>
              <a:gd name="T8" fmla="*/ 796369375 w 860"/>
              <a:gd name="T9" fmla="*/ 133569075 h 618"/>
              <a:gd name="T10" fmla="*/ 982860938 w 860"/>
              <a:gd name="T11" fmla="*/ 204133450 h 618"/>
              <a:gd name="T12" fmla="*/ 1161792825 w 860"/>
              <a:gd name="T13" fmla="*/ 287297813 h 618"/>
              <a:gd name="T14" fmla="*/ 1330642500 w 860"/>
              <a:gd name="T15" fmla="*/ 380544388 h 618"/>
              <a:gd name="T16" fmla="*/ 1489413138 w 860"/>
              <a:gd name="T17" fmla="*/ 486390950 h 618"/>
              <a:gd name="T18" fmla="*/ 1633061250 w 860"/>
              <a:gd name="T19" fmla="*/ 599797188 h 618"/>
              <a:gd name="T20" fmla="*/ 1766630325 w 860"/>
              <a:gd name="T21" fmla="*/ 720764688 h 618"/>
              <a:gd name="T22" fmla="*/ 1880036563 w 860"/>
              <a:gd name="T23" fmla="*/ 851812813 h 618"/>
              <a:gd name="T24" fmla="*/ 1978323450 w 860"/>
              <a:gd name="T25" fmla="*/ 985381888 h 618"/>
              <a:gd name="T26" fmla="*/ 2058968450 w 860"/>
              <a:gd name="T27" fmla="*/ 1123989688 h 618"/>
              <a:gd name="T28" fmla="*/ 2089210325 w 860"/>
              <a:gd name="T29" fmla="*/ 1194554063 h 618"/>
              <a:gd name="T30" fmla="*/ 2116931250 w 860"/>
              <a:gd name="T31" fmla="*/ 1265118438 h 618"/>
              <a:gd name="T32" fmla="*/ 2137092500 w 860"/>
              <a:gd name="T33" fmla="*/ 1338203763 h 618"/>
              <a:gd name="T34" fmla="*/ 2147483647 w 860"/>
              <a:gd name="T35" fmla="*/ 1408768138 h 618"/>
              <a:gd name="T36" fmla="*/ 2147483647 w 860"/>
              <a:gd name="T37" fmla="*/ 1481851875 h 618"/>
              <a:gd name="T38" fmla="*/ 2147483647 w 860"/>
              <a:gd name="T39" fmla="*/ 1554937200 h 6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60" h="618">
                <a:moveTo>
                  <a:pt x="0" y="0"/>
                </a:moveTo>
                <a:lnTo>
                  <a:pt x="81" y="4"/>
                </a:lnTo>
                <a:lnTo>
                  <a:pt x="160" y="14"/>
                </a:lnTo>
                <a:lnTo>
                  <a:pt x="239" y="31"/>
                </a:lnTo>
                <a:lnTo>
                  <a:pt x="316" y="53"/>
                </a:lnTo>
                <a:lnTo>
                  <a:pt x="390" y="81"/>
                </a:lnTo>
                <a:lnTo>
                  <a:pt x="461" y="114"/>
                </a:lnTo>
                <a:lnTo>
                  <a:pt x="528" y="151"/>
                </a:lnTo>
                <a:lnTo>
                  <a:pt x="591" y="193"/>
                </a:lnTo>
                <a:lnTo>
                  <a:pt x="648" y="238"/>
                </a:lnTo>
                <a:lnTo>
                  <a:pt x="701" y="286"/>
                </a:lnTo>
                <a:lnTo>
                  <a:pt x="746" y="338"/>
                </a:lnTo>
                <a:lnTo>
                  <a:pt x="785" y="391"/>
                </a:lnTo>
                <a:lnTo>
                  <a:pt x="817" y="446"/>
                </a:lnTo>
                <a:lnTo>
                  <a:pt x="829" y="474"/>
                </a:lnTo>
                <a:lnTo>
                  <a:pt x="840" y="502"/>
                </a:lnTo>
                <a:lnTo>
                  <a:pt x="848" y="531"/>
                </a:lnTo>
                <a:lnTo>
                  <a:pt x="854" y="559"/>
                </a:lnTo>
                <a:lnTo>
                  <a:pt x="858" y="588"/>
                </a:lnTo>
                <a:lnTo>
                  <a:pt x="859" y="617"/>
                </a:lnTo>
              </a:path>
            </a:pathLst>
          </a:custGeom>
          <a:ln>
            <a:headEnd type="none" w="sm" len="sm"/>
            <a:tailEnd type="triangle" w="lg" len="lg"/>
          </a:ln>
          <a:extLst/>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35864" name="Freeform 24"/>
          <p:cNvSpPr>
            <a:spLocks/>
          </p:cNvSpPr>
          <p:nvPr>
            <p:custDataLst>
              <p:tags r:id="rId21"/>
            </p:custDataLst>
          </p:nvPr>
        </p:nvSpPr>
        <p:spPr bwMode="auto">
          <a:xfrm>
            <a:off x="6961188" y="3970338"/>
            <a:ext cx="1119187" cy="881062"/>
          </a:xfrm>
          <a:custGeom>
            <a:avLst/>
            <a:gdLst>
              <a:gd name="T0" fmla="*/ 1774189207 w 705"/>
              <a:gd name="T1" fmla="*/ 0 h 555"/>
              <a:gd name="T2" fmla="*/ 1771668259 w 705"/>
              <a:gd name="T3" fmla="*/ 65524025 h 555"/>
              <a:gd name="T4" fmla="*/ 1764108587 w 705"/>
              <a:gd name="T5" fmla="*/ 131048051 h 555"/>
              <a:gd name="T6" fmla="*/ 1751507018 w 705"/>
              <a:gd name="T7" fmla="*/ 196572076 h 555"/>
              <a:gd name="T8" fmla="*/ 1733866725 w 705"/>
              <a:gd name="T9" fmla="*/ 262096101 h 555"/>
              <a:gd name="T10" fmla="*/ 1713705484 w 705"/>
              <a:gd name="T11" fmla="*/ 325099178 h 555"/>
              <a:gd name="T12" fmla="*/ 1685982984 w 705"/>
              <a:gd name="T13" fmla="*/ 388103842 h 555"/>
              <a:gd name="T14" fmla="*/ 1622979900 w 705"/>
              <a:gd name="T15" fmla="*/ 514111583 h 555"/>
              <a:gd name="T16" fmla="*/ 1542334936 w 705"/>
              <a:gd name="T17" fmla="*/ 632558066 h 555"/>
              <a:gd name="T18" fmla="*/ 1446569041 w 705"/>
              <a:gd name="T19" fmla="*/ 748485188 h 555"/>
              <a:gd name="T20" fmla="*/ 1338201577 w 705"/>
              <a:gd name="T21" fmla="*/ 856852639 h 555"/>
              <a:gd name="T22" fmla="*/ 1219755080 w 705"/>
              <a:gd name="T23" fmla="*/ 960178193 h 555"/>
              <a:gd name="T24" fmla="*/ 1091226375 w 705"/>
              <a:gd name="T25" fmla="*/ 1053424715 h 555"/>
              <a:gd name="T26" fmla="*/ 950097688 w 705"/>
              <a:gd name="T27" fmla="*/ 1139109979 h 555"/>
              <a:gd name="T28" fmla="*/ 803928691 w 705"/>
              <a:gd name="T29" fmla="*/ 1212193675 h 555"/>
              <a:gd name="T30" fmla="*/ 652719383 w 705"/>
              <a:gd name="T31" fmla="*/ 1277717700 h 555"/>
              <a:gd name="T32" fmla="*/ 493950404 w 705"/>
              <a:gd name="T33" fmla="*/ 1328120796 h 555"/>
              <a:gd name="T34" fmla="*/ 330139528 w 705"/>
              <a:gd name="T35" fmla="*/ 1365923912 h 555"/>
              <a:gd name="T36" fmla="*/ 166330238 w 705"/>
              <a:gd name="T37" fmla="*/ 1388604512 h 555"/>
              <a:gd name="T38" fmla="*/ 0 w 705"/>
              <a:gd name="T39" fmla="*/ 1396165770 h 55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05" h="555">
                <a:moveTo>
                  <a:pt x="704" y="0"/>
                </a:moveTo>
                <a:lnTo>
                  <a:pt x="703" y="26"/>
                </a:lnTo>
                <a:lnTo>
                  <a:pt x="700" y="52"/>
                </a:lnTo>
                <a:lnTo>
                  <a:pt x="695" y="78"/>
                </a:lnTo>
                <a:lnTo>
                  <a:pt x="688" y="104"/>
                </a:lnTo>
                <a:lnTo>
                  <a:pt x="680" y="129"/>
                </a:lnTo>
                <a:lnTo>
                  <a:pt x="669" y="154"/>
                </a:lnTo>
                <a:lnTo>
                  <a:pt x="644" y="204"/>
                </a:lnTo>
                <a:lnTo>
                  <a:pt x="612" y="251"/>
                </a:lnTo>
                <a:lnTo>
                  <a:pt x="574" y="297"/>
                </a:lnTo>
                <a:lnTo>
                  <a:pt x="531" y="340"/>
                </a:lnTo>
                <a:lnTo>
                  <a:pt x="484" y="381"/>
                </a:lnTo>
                <a:lnTo>
                  <a:pt x="433" y="418"/>
                </a:lnTo>
                <a:lnTo>
                  <a:pt x="377" y="452"/>
                </a:lnTo>
                <a:lnTo>
                  <a:pt x="319" y="481"/>
                </a:lnTo>
                <a:lnTo>
                  <a:pt x="259" y="507"/>
                </a:lnTo>
                <a:lnTo>
                  <a:pt x="196" y="527"/>
                </a:lnTo>
                <a:lnTo>
                  <a:pt x="131" y="542"/>
                </a:lnTo>
                <a:lnTo>
                  <a:pt x="66" y="551"/>
                </a:lnTo>
                <a:lnTo>
                  <a:pt x="0" y="554"/>
                </a:lnTo>
              </a:path>
            </a:pathLst>
          </a:custGeom>
          <a:ln>
            <a:headEnd type="none" w="sm" len="sm"/>
            <a:tailEnd type="triangle" w="lg" len="lg"/>
          </a:ln>
          <a:extLst/>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35865" name="Freeform 25"/>
          <p:cNvSpPr>
            <a:spLocks/>
          </p:cNvSpPr>
          <p:nvPr>
            <p:custDataLst>
              <p:tags r:id="rId22"/>
            </p:custDataLst>
          </p:nvPr>
        </p:nvSpPr>
        <p:spPr bwMode="auto">
          <a:xfrm>
            <a:off x="5297488" y="6126163"/>
            <a:ext cx="2727325" cy="447675"/>
          </a:xfrm>
          <a:custGeom>
            <a:avLst/>
            <a:gdLst>
              <a:gd name="T0" fmla="*/ 0 w 1718"/>
              <a:gd name="T1" fmla="*/ 342741250 h 282"/>
              <a:gd name="T2" fmla="*/ 12601575 w 1718"/>
              <a:gd name="T3" fmla="*/ 378023438 h 282"/>
              <a:gd name="T4" fmla="*/ 47883763 w 1718"/>
              <a:gd name="T5" fmla="*/ 410786263 h 282"/>
              <a:gd name="T6" fmla="*/ 108367513 w 1718"/>
              <a:gd name="T7" fmla="*/ 443547500 h 282"/>
              <a:gd name="T8" fmla="*/ 186491563 w 1718"/>
              <a:gd name="T9" fmla="*/ 476310325 h 282"/>
              <a:gd name="T10" fmla="*/ 284778450 w 1718"/>
              <a:gd name="T11" fmla="*/ 509071563 h 282"/>
              <a:gd name="T12" fmla="*/ 400705638 w 1718"/>
              <a:gd name="T13" fmla="*/ 539313438 h 282"/>
              <a:gd name="T14" fmla="*/ 531753763 w 1718"/>
              <a:gd name="T15" fmla="*/ 567035950 h 282"/>
              <a:gd name="T16" fmla="*/ 677922825 w 1718"/>
              <a:gd name="T17" fmla="*/ 592237513 h 282"/>
              <a:gd name="T18" fmla="*/ 834172513 w 1718"/>
              <a:gd name="T19" fmla="*/ 619958438 h 282"/>
              <a:gd name="T20" fmla="*/ 1003022188 w 1718"/>
              <a:gd name="T21" fmla="*/ 640119688 h 282"/>
              <a:gd name="T22" fmla="*/ 1368445638 w 1718"/>
              <a:gd name="T23" fmla="*/ 675401875 h 282"/>
              <a:gd name="T24" fmla="*/ 1761590013 w 1718"/>
              <a:gd name="T25" fmla="*/ 698084075 h 282"/>
              <a:gd name="T26" fmla="*/ 2147483647 w 1718"/>
              <a:gd name="T27" fmla="*/ 708164700 h 282"/>
              <a:gd name="T28" fmla="*/ 2147483647 w 1718"/>
              <a:gd name="T29" fmla="*/ 690522813 h 282"/>
              <a:gd name="T30" fmla="*/ 2147483647 w 1718"/>
              <a:gd name="T31" fmla="*/ 647680950 h 282"/>
              <a:gd name="T32" fmla="*/ 2147483647 w 1718"/>
              <a:gd name="T33" fmla="*/ 577116575 h 282"/>
              <a:gd name="T34" fmla="*/ 2147483647 w 1718"/>
              <a:gd name="T35" fmla="*/ 534273125 h 282"/>
              <a:gd name="T36" fmla="*/ 2147483647 w 1718"/>
              <a:gd name="T37" fmla="*/ 486390950 h 282"/>
              <a:gd name="T38" fmla="*/ 2147483647 w 1718"/>
              <a:gd name="T39" fmla="*/ 435987825 h 282"/>
              <a:gd name="T40" fmla="*/ 2147483647 w 1718"/>
              <a:gd name="T41" fmla="*/ 380544388 h 282"/>
              <a:gd name="T42" fmla="*/ 2147483647 w 1718"/>
              <a:gd name="T43" fmla="*/ 320060638 h 282"/>
              <a:gd name="T44" fmla="*/ 2147483647 w 1718"/>
              <a:gd name="T45" fmla="*/ 259576888 h 282"/>
              <a:gd name="T46" fmla="*/ 2147483647 w 1718"/>
              <a:gd name="T47" fmla="*/ 196572188 h 282"/>
              <a:gd name="T48" fmla="*/ 2147483647 w 1718"/>
              <a:gd name="T49" fmla="*/ 133569075 h 282"/>
              <a:gd name="T50" fmla="*/ 2147483647 w 1718"/>
              <a:gd name="T51" fmla="*/ 65524063 h 282"/>
              <a:gd name="T52" fmla="*/ 2147483647 w 1718"/>
              <a:gd name="T53" fmla="*/ 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18" h="282">
                <a:moveTo>
                  <a:pt x="0" y="136"/>
                </a:moveTo>
                <a:lnTo>
                  <a:pt x="5" y="150"/>
                </a:lnTo>
                <a:lnTo>
                  <a:pt x="19" y="163"/>
                </a:lnTo>
                <a:lnTo>
                  <a:pt x="43" y="176"/>
                </a:lnTo>
                <a:lnTo>
                  <a:pt x="74" y="189"/>
                </a:lnTo>
                <a:lnTo>
                  <a:pt x="113" y="202"/>
                </a:lnTo>
                <a:lnTo>
                  <a:pt x="159" y="214"/>
                </a:lnTo>
                <a:lnTo>
                  <a:pt x="211" y="225"/>
                </a:lnTo>
                <a:lnTo>
                  <a:pt x="269" y="235"/>
                </a:lnTo>
                <a:lnTo>
                  <a:pt x="331" y="246"/>
                </a:lnTo>
                <a:lnTo>
                  <a:pt x="398" y="254"/>
                </a:lnTo>
                <a:lnTo>
                  <a:pt x="543" y="268"/>
                </a:lnTo>
                <a:lnTo>
                  <a:pt x="699" y="277"/>
                </a:lnTo>
                <a:lnTo>
                  <a:pt x="859" y="281"/>
                </a:lnTo>
                <a:lnTo>
                  <a:pt x="1019" y="274"/>
                </a:lnTo>
                <a:lnTo>
                  <a:pt x="1174" y="257"/>
                </a:lnTo>
                <a:lnTo>
                  <a:pt x="1319" y="229"/>
                </a:lnTo>
                <a:lnTo>
                  <a:pt x="1386" y="212"/>
                </a:lnTo>
                <a:lnTo>
                  <a:pt x="1449" y="193"/>
                </a:lnTo>
                <a:lnTo>
                  <a:pt x="1506" y="173"/>
                </a:lnTo>
                <a:lnTo>
                  <a:pt x="1558" y="151"/>
                </a:lnTo>
                <a:lnTo>
                  <a:pt x="1604" y="127"/>
                </a:lnTo>
                <a:lnTo>
                  <a:pt x="1644" y="103"/>
                </a:lnTo>
                <a:lnTo>
                  <a:pt x="1675" y="78"/>
                </a:lnTo>
                <a:lnTo>
                  <a:pt x="1698" y="53"/>
                </a:lnTo>
                <a:lnTo>
                  <a:pt x="1712" y="26"/>
                </a:lnTo>
                <a:lnTo>
                  <a:pt x="1717" y="0"/>
                </a:lnTo>
              </a:path>
            </a:pathLst>
          </a:custGeom>
          <a:noFill/>
          <a:ln w="25400" cap="rnd" cmpd="sng">
            <a:solidFill>
              <a:srgbClr val="FF0000"/>
            </a:solidFill>
            <a:prstDash val="solid"/>
            <a:round/>
            <a:headEnd type="none" w="sm" len="sm"/>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6" name="Freeform 26"/>
          <p:cNvSpPr>
            <a:spLocks/>
          </p:cNvSpPr>
          <p:nvPr>
            <p:custDataLst>
              <p:tags r:id="rId23"/>
            </p:custDataLst>
          </p:nvPr>
        </p:nvSpPr>
        <p:spPr bwMode="auto">
          <a:xfrm>
            <a:off x="8353425" y="3956050"/>
            <a:ext cx="222250" cy="1585913"/>
          </a:xfrm>
          <a:custGeom>
            <a:avLst/>
            <a:gdLst>
              <a:gd name="T0" fmla="*/ 0 w 140"/>
              <a:gd name="T1" fmla="*/ 2147483647 h 999"/>
              <a:gd name="T2" fmla="*/ 45362813 w 140"/>
              <a:gd name="T3" fmla="*/ 2147483647 h 999"/>
              <a:gd name="T4" fmla="*/ 88206263 w 140"/>
              <a:gd name="T5" fmla="*/ 2147483647 h 999"/>
              <a:gd name="T6" fmla="*/ 108367513 w 140"/>
              <a:gd name="T7" fmla="*/ 2147483647 h 999"/>
              <a:gd name="T8" fmla="*/ 128528763 w 140"/>
              <a:gd name="T9" fmla="*/ 2147483647 h 999"/>
              <a:gd name="T10" fmla="*/ 151209375 w 140"/>
              <a:gd name="T11" fmla="*/ 2147483647 h 999"/>
              <a:gd name="T12" fmla="*/ 173891575 w 140"/>
              <a:gd name="T13" fmla="*/ 2147483647 h 999"/>
              <a:gd name="T14" fmla="*/ 196572188 w 140"/>
              <a:gd name="T15" fmla="*/ 2074090041 h 999"/>
              <a:gd name="T16" fmla="*/ 224294700 w 140"/>
              <a:gd name="T17" fmla="*/ 1980843437 h 999"/>
              <a:gd name="T18" fmla="*/ 249496263 w 140"/>
              <a:gd name="T19" fmla="*/ 1877517792 h 999"/>
              <a:gd name="T20" fmla="*/ 277217188 w 140"/>
              <a:gd name="T21" fmla="*/ 1766630882 h 999"/>
              <a:gd name="T22" fmla="*/ 322580000 w 140"/>
              <a:gd name="T23" fmla="*/ 1539816748 h 999"/>
              <a:gd name="T24" fmla="*/ 337700938 w 140"/>
              <a:gd name="T25" fmla="*/ 1426408887 h 999"/>
              <a:gd name="T26" fmla="*/ 347781563 w 140"/>
              <a:gd name="T27" fmla="*/ 1318042928 h 999"/>
              <a:gd name="T28" fmla="*/ 350302513 w 140"/>
              <a:gd name="T29" fmla="*/ 1209675381 h 999"/>
              <a:gd name="T30" fmla="*/ 347781563 w 140"/>
              <a:gd name="T31" fmla="*/ 1098788471 h 999"/>
              <a:gd name="T32" fmla="*/ 327620313 w 140"/>
              <a:gd name="T33" fmla="*/ 877014652 h 999"/>
              <a:gd name="T34" fmla="*/ 312499375 w 140"/>
              <a:gd name="T35" fmla="*/ 768648692 h 999"/>
              <a:gd name="T36" fmla="*/ 294859075 w 140"/>
              <a:gd name="T37" fmla="*/ 665321460 h 999"/>
              <a:gd name="T38" fmla="*/ 279738138 w 140"/>
              <a:gd name="T39" fmla="*/ 567036129 h 999"/>
              <a:gd name="T40" fmla="*/ 262096250 w 140"/>
              <a:gd name="T41" fmla="*/ 481350789 h 999"/>
              <a:gd name="T42" fmla="*/ 244455950 w 140"/>
              <a:gd name="T43" fmla="*/ 403225127 h 999"/>
              <a:gd name="T44" fmla="*/ 224294700 w 140"/>
              <a:gd name="T45" fmla="*/ 332660730 h 999"/>
              <a:gd name="T46" fmla="*/ 204133450 w 140"/>
              <a:gd name="T47" fmla="*/ 267136647 h 999"/>
              <a:gd name="T48" fmla="*/ 181451250 w 140"/>
              <a:gd name="T49" fmla="*/ 206652878 h 999"/>
              <a:gd name="T50" fmla="*/ 136088438 w 140"/>
              <a:gd name="T51" fmla="*/ 98286918 h 999"/>
              <a:gd name="T52" fmla="*/ 88206263 w 140"/>
              <a:gd name="T53" fmla="*/ 0 h 99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999">
                <a:moveTo>
                  <a:pt x="0" y="998"/>
                </a:moveTo>
                <a:lnTo>
                  <a:pt x="18" y="974"/>
                </a:lnTo>
                <a:lnTo>
                  <a:pt x="35" y="945"/>
                </a:lnTo>
                <a:lnTo>
                  <a:pt x="43" y="928"/>
                </a:lnTo>
                <a:lnTo>
                  <a:pt x="51" y="907"/>
                </a:lnTo>
                <a:lnTo>
                  <a:pt x="60" y="883"/>
                </a:lnTo>
                <a:lnTo>
                  <a:pt x="69" y="856"/>
                </a:lnTo>
                <a:lnTo>
                  <a:pt x="78" y="823"/>
                </a:lnTo>
                <a:lnTo>
                  <a:pt x="89" y="786"/>
                </a:lnTo>
                <a:lnTo>
                  <a:pt x="99" y="745"/>
                </a:lnTo>
                <a:lnTo>
                  <a:pt x="110" y="701"/>
                </a:lnTo>
                <a:lnTo>
                  <a:pt x="128" y="611"/>
                </a:lnTo>
                <a:lnTo>
                  <a:pt x="134" y="566"/>
                </a:lnTo>
                <a:lnTo>
                  <a:pt x="138" y="523"/>
                </a:lnTo>
                <a:lnTo>
                  <a:pt x="139" y="480"/>
                </a:lnTo>
                <a:lnTo>
                  <a:pt x="138" y="436"/>
                </a:lnTo>
                <a:lnTo>
                  <a:pt x="130" y="348"/>
                </a:lnTo>
                <a:lnTo>
                  <a:pt x="124" y="305"/>
                </a:lnTo>
                <a:lnTo>
                  <a:pt x="117" y="264"/>
                </a:lnTo>
                <a:lnTo>
                  <a:pt x="111" y="225"/>
                </a:lnTo>
                <a:lnTo>
                  <a:pt x="104" y="191"/>
                </a:lnTo>
                <a:lnTo>
                  <a:pt x="97" y="160"/>
                </a:lnTo>
                <a:lnTo>
                  <a:pt x="89" y="132"/>
                </a:lnTo>
                <a:lnTo>
                  <a:pt x="81" y="106"/>
                </a:lnTo>
                <a:lnTo>
                  <a:pt x="72" y="82"/>
                </a:lnTo>
                <a:lnTo>
                  <a:pt x="54" y="39"/>
                </a:lnTo>
                <a:lnTo>
                  <a:pt x="35" y="0"/>
                </a:lnTo>
              </a:path>
            </a:pathLst>
          </a:custGeom>
          <a:ln>
            <a:headEnd type="none" w="sm" len="sm"/>
            <a:tailEnd type="triangle" w="lg" len="lg"/>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67" name="Freeform 27"/>
          <p:cNvSpPr>
            <a:spLocks/>
          </p:cNvSpPr>
          <p:nvPr>
            <p:custDataLst>
              <p:tags r:id="rId24"/>
            </p:custDataLst>
          </p:nvPr>
        </p:nvSpPr>
        <p:spPr bwMode="auto">
          <a:xfrm>
            <a:off x="6088856" y="3313112"/>
            <a:ext cx="433388" cy="565150"/>
          </a:xfrm>
          <a:custGeom>
            <a:avLst/>
            <a:gdLst>
              <a:gd name="T0" fmla="*/ 0 w 273"/>
              <a:gd name="T1" fmla="*/ 0 h 356"/>
              <a:gd name="T2" fmla="*/ 138609547 w 273"/>
              <a:gd name="T3" fmla="*/ 7561263 h 356"/>
              <a:gd name="T4" fmla="*/ 267136871 w 273"/>
              <a:gd name="T5" fmla="*/ 25201563 h 356"/>
              <a:gd name="T6" fmla="*/ 383064192 w 273"/>
              <a:gd name="T7" fmla="*/ 55443438 h 356"/>
              <a:gd name="T8" fmla="*/ 435988328 w 273"/>
              <a:gd name="T9" fmla="*/ 73085325 h 356"/>
              <a:gd name="T10" fmla="*/ 483870558 w 273"/>
              <a:gd name="T11" fmla="*/ 93246575 h 356"/>
              <a:gd name="T12" fmla="*/ 529233423 w 273"/>
              <a:gd name="T13" fmla="*/ 115927188 h 356"/>
              <a:gd name="T14" fmla="*/ 569555970 w 273"/>
              <a:gd name="T15" fmla="*/ 141128750 h 356"/>
              <a:gd name="T16" fmla="*/ 602318832 w 273"/>
              <a:gd name="T17" fmla="*/ 166330313 h 356"/>
              <a:gd name="T18" fmla="*/ 632560742 w 273"/>
              <a:gd name="T19" fmla="*/ 196572188 h 356"/>
              <a:gd name="T20" fmla="*/ 655241381 w 273"/>
              <a:gd name="T21" fmla="*/ 224294700 h 356"/>
              <a:gd name="T22" fmla="*/ 672883289 w 273"/>
              <a:gd name="T23" fmla="*/ 254536575 h 356"/>
              <a:gd name="T24" fmla="*/ 682963925 w 273"/>
              <a:gd name="T25" fmla="*/ 287297813 h 356"/>
              <a:gd name="T26" fmla="*/ 685483291 w 273"/>
              <a:gd name="T27" fmla="*/ 320060638 h 356"/>
              <a:gd name="T28" fmla="*/ 685483291 w 273"/>
              <a:gd name="T29" fmla="*/ 501511888 h 356"/>
              <a:gd name="T30" fmla="*/ 682963925 w 273"/>
              <a:gd name="T31" fmla="*/ 526713450 h 356"/>
              <a:gd name="T32" fmla="*/ 677923607 w 273"/>
              <a:gd name="T33" fmla="*/ 551915013 h 356"/>
              <a:gd name="T34" fmla="*/ 667842970 w 273"/>
              <a:gd name="T35" fmla="*/ 577116575 h 356"/>
              <a:gd name="T36" fmla="*/ 652722016 w 273"/>
              <a:gd name="T37" fmla="*/ 599797188 h 356"/>
              <a:gd name="T38" fmla="*/ 612399469 w 273"/>
              <a:gd name="T39" fmla="*/ 645160000 h 356"/>
              <a:gd name="T40" fmla="*/ 559475333 w 273"/>
              <a:gd name="T41" fmla="*/ 688003450 h 356"/>
              <a:gd name="T42" fmla="*/ 493951195 w 273"/>
              <a:gd name="T43" fmla="*/ 723285638 h 356"/>
              <a:gd name="T44" fmla="*/ 415827055 w 273"/>
              <a:gd name="T45" fmla="*/ 756046875 h 356"/>
              <a:gd name="T46" fmla="*/ 327620690 w 273"/>
              <a:gd name="T47" fmla="*/ 783769388 h 356"/>
              <a:gd name="T48" fmla="*/ 229335277 w 273"/>
              <a:gd name="T49" fmla="*/ 803930638 h 356"/>
              <a:gd name="T50" fmla="*/ 229335277 w 273"/>
              <a:gd name="T51" fmla="*/ 894656263 h 356"/>
              <a:gd name="T52" fmla="*/ 0 w 273"/>
              <a:gd name="T53" fmla="*/ 730845313 h 356"/>
              <a:gd name="T54" fmla="*/ 229335277 w 273"/>
              <a:gd name="T55" fmla="*/ 529232813 h 356"/>
              <a:gd name="T56" fmla="*/ 229335277 w 273"/>
              <a:gd name="T57" fmla="*/ 619958438 h 356"/>
              <a:gd name="T58" fmla="*/ 304940052 w 273"/>
              <a:gd name="T59" fmla="*/ 607358450 h 356"/>
              <a:gd name="T60" fmla="*/ 375504508 w 273"/>
              <a:gd name="T61" fmla="*/ 587197200 h 356"/>
              <a:gd name="T62" fmla="*/ 438507693 w 273"/>
              <a:gd name="T63" fmla="*/ 564515000 h 356"/>
              <a:gd name="T64" fmla="*/ 496472148 w 273"/>
              <a:gd name="T65" fmla="*/ 539313438 h 356"/>
              <a:gd name="T66" fmla="*/ 549394696 w 273"/>
              <a:gd name="T67" fmla="*/ 511592513 h 356"/>
              <a:gd name="T68" fmla="*/ 592238196 w 273"/>
              <a:gd name="T69" fmla="*/ 481350638 h 356"/>
              <a:gd name="T70" fmla="*/ 630039789 w 273"/>
              <a:gd name="T71" fmla="*/ 446068450 h 356"/>
              <a:gd name="T72" fmla="*/ 657762334 w 273"/>
              <a:gd name="T73" fmla="*/ 410786263 h 356"/>
              <a:gd name="T74" fmla="*/ 657762334 w 273"/>
              <a:gd name="T75" fmla="*/ 410786263 h 356"/>
              <a:gd name="T76" fmla="*/ 640120426 w 273"/>
              <a:gd name="T77" fmla="*/ 385584700 h 356"/>
              <a:gd name="T78" fmla="*/ 617439787 w 273"/>
              <a:gd name="T79" fmla="*/ 362902500 h 356"/>
              <a:gd name="T80" fmla="*/ 589717243 w 273"/>
              <a:gd name="T81" fmla="*/ 340221888 h 356"/>
              <a:gd name="T82" fmla="*/ 561996286 w 273"/>
              <a:gd name="T83" fmla="*/ 317539688 h 356"/>
              <a:gd name="T84" fmla="*/ 491431829 w 273"/>
              <a:gd name="T85" fmla="*/ 279738138 h 356"/>
              <a:gd name="T86" fmla="*/ 410786736 w 273"/>
              <a:gd name="T87" fmla="*/ 246975313 h 356"/>
              <a:gd name="T88" fmla="*/ 320061007 w 273"/>
              <a:gd name="T89" fmla="*/ 219254388 h 356"/>
              <a:gd name="T90" fmla="*/ 219254640 w 273"/>
              <a:gd name="T91" fmla="*/ 199093138 h 356"/>
              <a:gd name="T92" fmla="*/ 113407956 w 273"/>
              <a:gd name="T93" fmla="*/ 186491563 h 356"/>
              <a:gd name="T94" fmla="*/ 0 w 273"/>
              <a:gd name="T95" fmla="*/ 183972200 h 3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3" h="356">
                <a:moveTo>
                  <a:pt x="0" y="0"/>
                </a:moveTo>
                <a:lnTo>
                  <a:pt x="55" y="3"/>
                </a:lnTo>
                <a:lnTo>
                  <a:pt x="106" y="10"/>
                </a:lnTo>
                <a:lnTo>
                  <a:pt x="152" y="22"/>
                </a:lnTo>
                <a:lnTo>
                  <a:pt x="173" y="29"/>
                </a:lnTo>
                <a:lnTo>
                  <a:pt x="192" y="37"/>
                </a:lnTo>
                <a:lnTo>
                  <a:pt x="210" y="46"/>
                </a:lnTo>
                <a:lnTo>
                  <a:pt x="226" y="56"/>
                </a:lnTo>
                <a:lnTo>
                  <a:pt x="239" y="66"/>
                </a:lnTo>
                <a:lnTo>
                  <a:pt x="251" y="78"/>
                </a:lnTo>
                <a:lnTo>
                  <a:pt x="260" y="89"/>
                </a:lnTo>
                <a:lnTo>
                  <a:pt x="267" y="101"/>
                </a:lnTo>
                <a:lnTo>
                  <a:pt x="271" y="114"/>
                </a:lnTo>
                <a:lnTo>
                  <a:pt x="272" y="127"/>
                </a:lnTo>
                <a:lnTo>
                  <a:pt x="272" y="199"/>
                </a:lnTo>
                <a:lnTo>
                  <a:pt x="271" y="209"/>
                </a:lnTo>
                <a:lnTo>
                  <a:pt x="269" y="219"/>
                </a:lnTo>
                <a:lnTo>
                  <a:pt x="265" y="229"/>
                </a:lnTo>
                <a:lnTo>
                  <a:pt x="259" y="238"/>
                </a:lnTo>
                <a:lnTo>
                  <a:pt x="243" y="256"/>
                </a:lnTo>
                <a:lnTo>
                  <a:pt x="222" y="273"/>
                </a:lnTo>
                <a:lnTo>
                  <a:pt x="196" y="287"/>
                </a:lnTo>
                <a:lnTo>
                  <a:pt x="165" y="300"/>
                </a:lnTo>
                <a:lnTo>
                  <a:pt x="130" y="311"/>
                </a:lnTo>
                <a:lnTo>
                  <a:pt x="91" y="319"/>
                </a:lnTo>
                <a:lnTo>
                  <a:pt x="91" y="355"/>
                </a:lnTo>
                <a:lnTo>
                  <a:pt x="0" y="290"/>
                </a:lnTo>
                <a:lnTo>
                  <a:pt x="91" y="210"/>
                </a:lnTo>
                <a:lnTo>
                  <a:pt x="91" y="246"/>
                </a:lnTo>
                <a:lnTo>
                  <a:pt x="121" y="241"/>
                </a:lnTo>
                <a:lnTo>
                  <a:pt x="149" y="233"/>
                </a:lnTo>
                <a:lnTo>
                  <a:pt x="174" y="224"/>
                </a:lnTo>
                <a:lnTo>
                  <a:pt x="197" y="214"/>
                </a:lnTo>
                <a:lnTo>
                  <a:pt x="218" y="203"/>
                </a:lnTo>
                <a:lnTo>
                  <a:pt x="235" y="191"/>
                </a:lnTo>
                <a:lnTo>
                  <a:pt x="250" y="177"/>
                </a:lnTo>
                <a:lnTo>
                  <a:pt x="261" y="163"/>
                </a:lnTo>
                <a:lnTo>
                  <a:pt x="254" y="153"/>
                </a:lnTo>
                <a:lnTo>
                  <a:pt x="245" y="144"/>
                </a:lnTo>
                <a:lnTo>
                  <a:pt x="234" y="135"/>
                </a:lnTo>
                <a:lnTo>
                  <a:pt x="223" y="126"/>
                </a:lnTo>
                <a:lnTo>
                  <a:pt x="195" y="111"/>
                </a:lnTo>
                <a:lnTo>
                  <a:pt x="163" y="98"/>
                </a:lnTo>
                <a:lnTo>
                  <a:pt x="127" y="87"/>
                </a:lnTo>
                <a:lnTo>
                  <a:pt x="87" y="79"/>
                </a:lnTo>
                <a:lnTo>
                  <a:pt x="45" y="74"/>
                </a:lnTo>
                <a:lnTo>
                  <a:pt x="0" y="73"/>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8" name="Freeform 28"/>
          <p:cNvSpPr>
            <a:spLocks/>
          </p:cNvSpPr>
          <p:nvPr>
            <p:custDataLst>
              <p:tags r:id="rId25"/>
            </p:custDataLst>
          </p:nvPr>
        </p:nvSpPr>
        <p:spPr bwMode="auto">
          <a:xfrm>
            <a:off x="6337300" y="5972175"/>
            <a:ext cx="434975" cy="496888"/>
          </a:xfrm>
          <a:custGeom>
            <a:avLst/>
            <a:gdLst>
              <a:gd name="T0" fmla="*/ 688003450 w 274"/>
              <a:gd name="T1" fmla="*/ 0 h 313"/>
              <a:gd name="T2" fmla="*/ 549394063 w 274"/>
              <a:gd name="T3" fmla="*/ 5040318 h 313"/>
              <a:gd name="T4" fmla="*/ 420866888 w 274"/>
              <a:gd name="T5" fmla="*/ 22682223 h 313"/>
              <a:gd name="T6" fmla="*/ 302418750 w 274"/>
              <a:gd name="T7" fmla="*/ 47883811 h 313"/>
              <a:gd name="T8" fmla="*/ 249496263 w 274"/>
              <a:gd name="T9" fmla="*/ 65524128 h 313"/>
              <a:gd name="T10" fmla="*/ 201612500 w 274"/>
              <a:gd name="T11" fmla="*/ 83166034 h 313"/>
              <a:gd name="T12" fmla="*/ 156249688 w 274"/>
              <a:gd name="T13" fmla="*/ 103327304 h 313"/>
              <a:gd name="T14" fmla="*/ 118448138 w 274"/>
              <a:gd name="T15" fmla="*/ 123488574 h 313"/>
              <a:gd name="T16" fmla="*/ 83165950 w 274"/>
              <a:gd name="T17" fmla="*/ 148690162 h 313"/>
              <a:gd name="T18" fmla="*/ 55443438 w 274"/>
              <a:gd name="T19" fmla="*/ 171370797 h 313"/>
              <a:gd name="T20" fmla="*/ 30241875 w 274"/>
              <a:gd name="T21" fmla="*/ 196572385 h 313"/>
              <a:gd name="T22" fmla="*/ 15120938 w 274"/>
              <a:gd name="T23" fmla="*/ 224294926 h 313"/>
              <a:gd name="T24" fmla="*/ 5040313 w 274"/>
              <a:gd name="T25" fmla="*/ 252015879 h 313"/>
              <a:gd name="T26" fmla="*/ 0 w 274"/>
              <a:gd name="T27" fmla="*/ 282257784 h 313"/>
              <a:gd name="T28" fmla="*/ 0 w 274"/>
              <a:gd name="T29" fmla="*/ 441028581 h 313"/>
              <a:gd name="T30" fmla="*/ 2520950 w 274"/>
              <a:gd name="T31" fmla="*/ 463709217 h 313"/>
              <a:gd name="T32" fmla="*/ 7561263 w 274"/>
              <a:gd name="T33" fmla="*/ 486391439 h 313"/>
              <a:gd name="T34" fmla="*/ 20161250 w 274"/>
              <a:gd name="T35" fmla="*/ 506552710 h 313"/>
              <a:gd name="T36" fmla="*/ 32762825 w 274"/>
              <a:gd name="T37" fmla="*/ 526713980 h 313"/>
              <a:gd name="T38" fmla="*/ 73085325 w 274"/>
              <a:gd name="T39" fmla="*/ 567036521 h 313"/>
              <a:gd name="T40" fmla="*/ 126007813 w 274"/>
              <a:gd name="T41" fmla="*/ 602318744 h 313"/>
              <a:gd name="T42" fmla="*/ 194052825 w 274"/>
              <a:gd name="T43" fmla="*/ 635080014 h 313"/>
              <a:gd name="T44" fmla="*/ 272176875 w 274"/>
              <a:gd name="T45" fmla="*/ 665321919 h 313"/>
              <a:gd name="T46" fmla="*/ 360383138 w 274"/>
              <a:gd name="T47" fmla="*/ 688004142 h 313"/>
              <a:gd name="T48" fmla="*/ 458668438 w 274"/>
              <a:gd name="T49" fmla="*/ 705644460 h 313"/>
              <a:gd name="T50" fmla="*/ 458668438 w 274"/>
              <a:gd name="T51" fmla="*/ 786289541 h 313"/>
              <a:gd name="T52" fmla="*/ 688003450 w 274"/>
              <a:gd name="T53" fmla="*/ 642641284 h 313"/>
              <a:gd name="T54" fmla="*/ 458668438 w 274"/>
              <a:gd name="T55" fmla="*/ 466230169 h 313"/>
              <a:gd name="T56" fmla="*/ 458668438 w 274"/>
              <a:gd name="T57" fmla="*/ 544354298 h 313"/>
              <a:gd name="T58" fmla="*/ 383063750 w 274"/>
              <a:gd name="T59" fmla="*/ 531754298 h 313"/>
              <a:gd name="T60" fmla="*/ 312499375 w 274"/>
              <a:gd name="T61" fmla="*/ 516633345 h 313"/>
              <a:gd name="T62" fmla="*/ 249496263 w 274"/>
              <a:gd name="T63" fmla="*/ 496472075 h 313"/>
              <a:gd name="T64" fmla="*/ 189012513 w 274"/>
              <a:gd name="T65" fmla="*/ 473789852 h 313"/>
              <a:gd name="T66" fmla="*/ 138609388 w 274"/>
              <a:gd name="T67" fmla="*/ 448588264 h 313"/>
              <a:gd name="T68" fmla="*/ 93246575 w 274"/>
              <a:gd name="T69" fmla="*/ 420867311 h 313"/>
              <a:gd name="T70" fmla="*/ 57964388 w 274"/>
              <a:gd name="T71" fmla="*/ 393144771 h 313"/>
              <a:gd name="T72" fmla="*/ 30241875 w 274"/>
              <a:gd name="T73" fmla="*/ 360383500 h 313"/>
              <a:gd name="T74" fmla="*/ 30241875 w 274"/>
              <a:gd name="T75" fmla="*/ 360383500 h 313"/>
              <a:gd name="T76" fmla="*/ 47883763 w 274"/>
              <a:gd name="T77" fmla="*/ 340222230 h 313"/>
              <a:gd name="T78" fmla="*/ 70564375 w 274"/>
              <a:gd name="T79" fmla="*/ 317540007 h 313"/>
              <a:gd name="T80" fmla="*/ 95765938 w 274"/>
              <a:gd name="T81" fmla="*/ 297378737 h 313"/>
              <a:gd name="T82" fmla="*/ 126007813 w 274"/>
              <a:gd name="T83" fmla="*/ 279738419 h 313"/>
              <a:gd name="T84" fmla="*/ 196572188 w 274"/>
              <a:gd name="T85" fmla="*/ 244456196 h 313"/>
              <a:gd name="T86" fmla="*/ 277217188 w 274"/>
              <a:gd name="T87" fmla="*/ 216733656 h 313"/>
              <a:gd name="T88" fmla="*/ 370463763 w 274"/>
              <a:gd name="T89" fmla="*/ 194053020 h 313"/>
              <a:gd name="T90" fmla="*/ 468749063 w 274"/>
              <a:gd name="T91" fmla="*/ 176411115 h 313"/>
              <a:gd name="T92" fmla="*/ 577116575 w 274"/>
              <a:gd name="T93" fmla="*/ 163811115 h 313"/>
              <a:gd name="T94" fmla="*/ 688003450 w 274"/>
              <a:gd name="T95" fmla="*/ 161290162 h 3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4" h="313">
                <a:moveTo>
                  <a:pt x="273" y="0"/>
                </a:moveTo>
                <a:lnTo>
                  <a:pt x="218" y="2"/>
                </a:lnTo>
                <a:lnTo>
                  <a:pt x="167" y="9"/>
                </a:lnTo>
                <a:lnTo>
                  <a:pt x="120" y="19"/>
                </a:lnTo>
                <a:lnTo>
                  <a:pt x="99" y="26"/>
                </a:lnTo>
                <a:lnTo>
                  <a:pt x="80" y="33"/>
                </a:lnTo>
                <a:lnTo>
                  <a:pt x="62" y="41"/>
                </a:lnTo>
                <a:lnTo>
                  <a:pt x="47" y="49"/>
                </a:lnTo>
                <a:lnTo>
                  <a:pt x="33" y="59"/>
                </a:lnTo>
                <a:lnTo>
                  <a:pt x="22" y="68"/>
                </a:lnTo>
                <a:lnTo>
                  <a:pt x="12" y="78"/>
                </a:lnTo>
                <a:lnTo>
                  <a:pt x="6" y="89"/>
                </a:lnTo>
                <a:lnTo>
                  <a:pt x="2" y="100"/>
                </a:lnTo>
                <a:lnTo>
                  <a:pt x="0" y="112"/>
                </a:lnTo>
                <a:lnTo>
                  <a:pt x="0" y="175"/>
                </a:lnTo>
                <a:lnTo>
                  <a:pt x="1" y="184"/>
                </a:lnTo>
                <a:lnTo>
                  <a:pt x="3" y="193"/>
                </a:lnTo>
                <a:lnTo>
                  <a:pt x="8" y="201"/>
                </a:lnTo>
                <a:lnTo>
                  <a:pt x="13" y="209"/>
                </a:lnTo>
                <a:lnTo>
                  <a:pt x="29" y="225"/>
                </a:lnTo>
                <a:lnTo>
                  <a:pt x="50" y="239"/>
                </a:lnTo>
                <a:lnTo>
                  <a:pt x="77" y="252"/>
                </a:lnTo>
                <a:lnTo>
                  <a:pt x="108" y="264"/>
                </a:lnTo>
                <a:lnTo>
                  <a:pt x="143" y="273"/>
                </a:lnTo>
                <a:lnTo>
                  <a:pt x="182" y="280"/>
                </a:lnTo>
                <a:lnTo>
                  <a:pt x="182" y="312"/>
                </a:lnTo>
                <a:lnTo>
                  <a:pt x="273" y="255"/>
                </a:lnTo>
                <a:lnTo>
                  <a:pt x="182" y="185"/>
                </a:lnTo>
                <a:lnTo>
                  <a:pt x="182" y="216"/>
                </a:lnTo>
                <a:lnTo>
                  <a:pt x="152" y="211"/>
                </a:lnTo>
                <a:lnTo>
                  <a:pt x="124" y="205"/>
                </a:lnTo>
                <a:lnTo>
                  <a:pt x="99" y="197"/>
                </a:lnTo>
                <a:lnTo>
                  <a:pt x="75" y="188"/>
                </a:lnTo>
                <a:lnTo>
                  <a:pt x="55" y="178"/>
                </a:lnTo>
                <a:lnTo>
                  <a:pt x="37" y="167"/>
                </a:lnTo>
                <a:lnTo>
                  <a:pt x="23" y="156"/>
                </a:lnTo>
                <a:lnTo>
                  <a:pt x="12" y="143"/>
                </a:lnTo>
                <a:lnTo>
                  <a:pt x="19" y="135"/>
                </a:lnTo>
                <a:lnTo>
                  <a:pt x="28" y="126"/>
                </a:lnTo>
                <a:lnTo>
                  <a:pt x="38" y="118"/>
                </a:lnTo>
                <a:lnTo>
                  <a:pt x="50" y="111"/>
                </a:lnTo>
                <a:lnTo>
                  <a:pt x="78" y="97"/>
                </a:lnTo>
                <a:lnTo>
                  <a:pt x="110" y="86"/>
                </a:lnTo>
                <a:lnTo>
                  <a:pt x="147" y="77"/>
                </a:lnTo>
                <a:lnTo>
                  <a:pt x="186" y="70"/>
                </a:lnTo>
                <a:lnTo>
                  <a:pt x="229" y="65"/>
                </a:lnTo>
                <a:lnTo>
                  <a:pt x="273" y="64"/>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5869" name="Rectangle 29"/>
          <p:cNvSpPr>
            <a:spLocks noChangeArrowheads="1"/>
          </p:cNvSpPr>
          <p:nvPr>
            <p:custDataLst>
              <p:tags r:id="rId26"/>
            </p:custDataLst>
          </p:nvPr>
        </p:nvSpPr>
        <p:spPr bwMode="auto">
          <a:xfrm>
            <a:off x="6770061" y="4411663"/>
            <a:ext cx="29335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O</a:t>
            </a:r>
          </a:p>
        </p:txBody>
      </p:sp>
      <p:sp>
        <p:nvSpPr>
          <p:cNvPr id="35870" name="Rectangle 30"/>
          <p:cNvSpPr>
            <a:spLocks noChangeArrowheads="1"/>
          </p:cNvSpPr>
          <p:nvPr>
            <p:custDataLst>
              <p:tags r:id="rId27"/>
            </p:custDataLst>
          </p:nvPr>
        </p:nvSpPr>
        <p:spPr bwMode="auto">
          <a:xfrm>
            <a:off x="4619625" y="4195763"/>
            <a:ext cx="265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a:solidFill>
                  <a:schemeClr val="tx1"/>
                </a:solidFill>
                <a:latin typeface="Times New Roman" pitchFamily="18" charset="0"/>
                <a:cs typeface="Arial" charset="0"/>
              </a:rPr>
              <a:t>S</a:t>
            </a:r>
          </a:p>
        </p:txBody>
      </p:sp>
      <p:sp>
        <p:nvSpPr>
          <p:cNvPr id="35871" name="Rectangle 31"/>
          <p:cNvSpPr>
            <a:spLocks noChangeArrowheads="1"/>
          </p:cNvSpPr>
          <p:nvPr>
            <p:custDataLst>
              <p:tags r:id="rId28"/>
            </p:custDataLst>
          </p:nvPr>
        </p:nvSpPr>
        <p:spPr bwMode="auto">
          <a:xfrm>
            <a:off x="5340350" y="2179638"/>
            <a:ext cx="265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S</a:t>
            </a:r>
          </a:p>
        </p:txBody>
      </p:sp>
      <p:sp>
        <p:nvSpPr>
          <p:cNvPr id="35872" name="Rectangle 32"/>
          <p:cNvSpPr>
            <a:spLocks noChangeArrowheads="1"/>
          </p:cNvSpPr>
          <p:nvPr>
            <p:custDataLst>
              <p:tags r:id="rId29"/>
            </p:custDataLst>
          </p:nvPr>
        </p:nvSpPr>
        <p:spPr bwMode="auto">
          <a:xfrm>
            <a:off x="8148638" y="3260725"/>
            <a:ext cx="2651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a:solidFill>
                  <a:schemeClr val="tx1"/>
                </a:solidFill>
                <a:latin typeface="Times New Roman" pitchFamily="18" charset="0"/>
                <a:cs typeface="Arial" charset="0"/>
              </a:rPr>
              <a:t>S</a:t>
            </a:r>
          </a:p>
        </p:txBody>
      </p:sp>
      <p:sp>
        <p:nvSpPr>
          <p:cNvPr id="35873" name="Rectangle 33"/>
          <p:cNvSpPr>
            <a:spLocks noChangeArrowheads="1"/>
          </p:cNvSpPr>
          <p:nvPr>
            <p:custDataLst>
              <p:tags r:id="rId30"/>
            </p:custDataLst>
          </p:nvPr>
        </p:nvSpPr>
        <p:spPr bwMode="auto">
          <a:xfrm>
            <a:off x="7058025" y="4819650"/>
            <a:ext cx="2651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a:solidFill>
                  <a:schemeClr val="tx1"/>
                </a:solidFill>
                <a:latin typeface="Times New Roman" pitchFamily="18" charset="0"/>
                <a:cs typeface="Arial" charset="0"/>
              </a:rPr>
              <a:t>S</a:t>
            </a:r>
          </a:p>
        </p:txBody>
      </p:sp>
      <p:sp>
        <p:nvSpPr>
          <p:cNvPr id="35874" name="Rectangle 34"/>
          <p:cNvSpPr>
            <a:spLocks noChangeArrowheads="1"/>
          </p:cNvSpPr>
          <p:nvPr>
            <p:custDataLst>
              <p:tags r:id="rId31"/>
            </p:custDataLst>
          </p:nvPr>
        </p:nvSpPr>
        <p:spPr bwMode="auto">
          <a:xfrm>
            <a:off x="6562725" y="5180013"/>
            <a:ext cx="2651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a:solidFill>
                  <a:schemeClr val="tx1"/>
                </a:solidFill>
                <a:latin typeface="Times New Roman" pitchFamily="18" charset="0"/>
                <a:cs typeface="Arial" charset="0"/>
              </a:rPr>
              <a:t>S</a:t>
            </a:r>
          </a:p>
        </p:txBody>
      </p:sp>
      <p:sp>
        <p:nvSpPr>
          <p:cNvPr id="35875" name="Rectangle 35"/>
          <p:cNvSpPr>
            <a:spLocks noChangeArrowheads="1"/>
          </p:cNvSpPr>
          <p:nvPr>
            <p:custDataLst>
              <p:tags r:id="rId32"/>
            </p:custDataLst>
          </p:nvPr>
        </p:nvSpPr>
        <p:spPr bwMode="auto">
          <a:xfrm>
            <a:off x="7990850" y="6069013"/>
            <a:ext cx="293351"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O</a:t>
            </a:r>
          </a:p>
        </p:txBody>
      </p:sp>
      <p:sp>
        <p:nvSpPr>
          <p:cNvPr id="35876" name="Rectangle 36"/>
          <p:cNvSpPr>
            <a:spLocks noChangeArrowheads="1"/>
          </p:cNvSpPr>
          <p:nvPr>
            <p:custDataLst>
              <p:tags r:id="rId33"/>
            </p:custDataLst>
          </p:nvPr>
        </p:nvSpPr>
        <p:spPr bwMode="auto">
          <a:xfrm>
            <a:off x="8508499" y="3979863"/>
            <a:ext cx="267703" cy="277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S</a:t>
            </a:r>
          </a:p>
        </p:txBody>
      </p:sp>
      <p:sp>
        <p:nvSpPr>
          <p:cNvPr id="35877" name="Rectangle 37"/>
          <p:cNvSpPr>
            <a:spLocks noChangeArrowheads="1"/>
          </p:cNvSpPr>
          <p:nvPr>
            <p:custDataLst>
              <p:tags r:id="rId34"/>
            </p:custDataLst>
          </p:nvPr>
        </p:nvSpPr>
        <p:spPr bwMode="auto">
          <a:xfrm>
            <a:off x="6913563" y="5324475"/>
            <a:ext cx="2651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dirty="0">
                <a:solidFill>
                  <a:schemeClr val="tx1"/>
                </a:solidFill>
                <a:latin typeface="Times New Roman" pitchFamily="18" charset="0"/>
                <a:cs typeface="Arial" charset="0"/>
              </a:rPr>
              <a:t>S</a:t>
            </a:r>
          </a:p>
        </p:txBody>
      </p:sp>
      <p:sp>
        <p:nvSpPr>
          <p:cNvPr id="35878" name="Rectangle 38"/>
          <p:cNvSpPr>
            <a:spLocks noChangeArrowheads="1"/>
          </p:cNvSpPr>
          <p:nvPr>
            <p:custDataLst>
              <p:tags r:id="rId35"/>
            </p:custDataLst>
          </p:nvPr>
        </p:nvSpPr>
        <p:spPr bwMode="auto">
          <a:xfrm>
            <a:off x="5964238" y="5394325"/>
            <a:ext cx="119538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400" b="0">
                <a:solidFill>
                  <a:schemeClr val="tx1"/>
                </a:solidFill>
                <a:latin typeface="Times New Roman" pitchFamily="18" charset="0"/>
                <a:cs typeface="Arial" charset="0"/>
              </a:rPr>
              <a:t>Attractivité</a:t>
            </a:r>
          </a:p>
          <a:p>
            <a:pPr algn="ctr">
              <a:buFontTx/>
              <a:buNone/>
            </a:pPr>
            <a:r>
              <a:rPr lang="fr-FR" altLang="fr-FR" sz="1400" b="0">
                <a:solidFill>
                  <a:schemeClr val="tx1"/>
                </a:solidFill>
                <a:latin typeface="Times New Roman" pitchFamily="18" charset="0"/>
                <a:cs typeface="Arial" charset="0"/>
              </a:rPr>
              <a:t>Réseau urbain</a:t>
            </a:r>
          </a:p>
        </p:txBody>
      </p:sp>
      <p:sp>
        <p:nvSpPr>
          <p:cNvPr id="35879" name="Freeform 39"/>
          <p:cNvSpPr>
            <a:spLocks/>
          </p:cNvSpPr>
          <p:nvPr>
            <p:custDataLst>
              <p:tags r:id="rId36"/>
            </p:custDataLst>
          </p:nvPr>
        </p:nvSpPr>
        <p:spPr bwMode="auto">
          <a:xfrm>
            <a:off x="6985000" y="5605463"/>
            <a:ext cx="506413" cy="80962"/>
          </a:xfrm>
          <a:custGeom>
            <a:avLst/>
            <a:gdLst>
              <a:gd name="T0" fmla="*/ 801410479 w 319"/>
              <a:gd name="T1" fmla="*/ 126007034 h 51"/>
              <a:gd name="T2" fmla="*/ 723286352 w 319"/>
              <a:gd name="T3" fmla="*/ 90725065 h 51"/>
              <a:gd name="T4" fmla="*/ 640120320 w 319"/>
              <a:gd name="T5" fmla="*/ 57962442 h 51"/>
              <a:gd name="T6" fmla="*/ 554434922 w 319"/>
              <a:gd name="T7" fmla="*/ 30241688 h 51"/>
              <a:gd name="T8" fmla="*/ 458668890 w 319"/>
              <a:gd name="T9" fmla="*/ 10080563 h 51"/>
              <a:gd name="T10" fmla="*/ 352822223 w 319"/>
              <a:gd name="T11" fmla="*/ 0 h 51"/>
              <a:gd name="T12" fmla="*/ 239415874 w 319"/>
              <a:gd name="T13" fmla="*/ 0 h 51"/>
              <a:gd name="T14" fmla="*/ 120967619 w 319"/>
              <a:gd name="T15" fmla="*/ 2519347 h 51"/>
              <a:gd name="T16" fmla="*/ 0 w 319"/>
              <a:gd name="T17" fmla="*/ 10080563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9" h="51">
                <a:moveTo>
                  <a:pt x="318" y="50"/>
                </a:moveTo>
                <a:lnTo>
                  <a:pt x="287" y="36"/>
                </a:lnTo>
                <a:lnTo>
                  <a:pt x="254" y="23"/>
                </a:lnTo>
                <a:lnTo>
                  <a:pt x="220" y="12"/>
                </a:lnTo>
                <a:lnTo>
                  <a:pt x="182" y="4"/>
                </a:lnTo>
                <a:lnTo>
                  <a:pt x="140" y="0"/>
                </a:lnTo>
                <a:lnTo>
                  <a:pt x="95" y="0"/>
                </a:lnTo>
                <a:lnTo>
                  <a:pt x="48" y="1"/>
                </a:lnTo>
                <a:lnTo>
                  <a:pt x="0" y="4"/>
                </a:lnTo>
              </a:path>
            </a:pathLst>
          </a:custGeom>
          <a:ln>
            <a:headEnd type="none" w="sm" len="sm"/>
            <a:tailEnd type="triangle" w="lg" len="lg"/>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80" name="Freeform 40"/>
          <p:cNvSpPr>
            <a:spLocks/>
          </p:cNvSpPr>
          <p:nvPr>
            <p:custDataLst>
              <p:tags r:id="rId37"/>
            </p:custDataLst>
          </p:nvPr>
        </p:nvSpPr>
        <p:spPr bwMode="auto">
          <a:xfrm>
            <a:off x="5473700" y="5526088"/>
            <a:ext cx="649288" cy="160337"/>
          </a:xfrm>
          <a:custGeom>
            <a:avLst/>
            <a:gdLst>
              <a:gd name="T0" fmla="*/ 1028224542 w 409"/>
              <a:gd name="T1" fmla="*/ 22680542 h 101"/>
              <a:gd name="T2" fmla="*/ 919858533 w 409"/>
              <a:gd name="T3" fmla="*/ 10080594 h 101"/>
              <a:gd name="T4" fmla="*/ 811490937 w 409"/>
              <a:gd name="T5" fmla="*/ 2519355 h 101"/>
              <a:gd name="T6" fmla="*/ 753528093 w 409"/>
              <a:gd name="T7" fmla="*/ 0 h 101"/>
              <a:gd name="T8" fmla="*/ 695563661 w 409"/>
              <a:gd name="T9" fmla="*/ 5040297 h 101"/>
              <a:gd name="T10" fmla="*/ 635079864 w 409"/>
              <a:gd name="T11" fmla="*/ 10080594 h 101"/>
              <a:gd name="T12" fmla="*/ 572076703 w 409"/>
              <a:gd name="T13" fmla="*/ 22680542 h 101"/>
              <a:gd name="T14" fmla="*/ 506552590 w 409"/>
              <a:gd name="T15" fmla="*/ 40322374 h 101"/>
              <a:gd name="T16" fmla="*/ 438507525 w 409"/>
              <a:gd name="T17" fmla="*/ 60483561 h 101"/>
              <a:gd name="T18" fmla="*/ 367943096 w 409"/>
              <a:gd name="T19" fmla="*/ 85685045 h 101"/>
              <a:gd name="T20" fmla="*/ 297378667 w 409"/>
              <a:gd name="T21" fmla="*/ 115926826 h 101"/>
              <a:gd name="T22" fmla="*/ 148690127 w 409"/>
              <a:gd name="T23" fmla="*/ 181450684 h 101"/>
              <a:gd name="T24" fmla="*/ 0 w 409"/>
              <a:gd name="T25" fmla="*/ 252014839 h 1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9" h="101">
                <a:moveTo>
                  <a:pt x="408" y="9"/>
                </a:moveTo>
                <a:lnTo>
                  <a:pt x="365" y="4"/>
                </a:lnTo>
                <a:lnTo>
                  <a:pt x="322" y="1"/>
                </a:lnTo>
                <a:lnTo>
                  <a:pt x="299" y="0"/>
                </a:lnTo>
                <a:lnTo>
                  <a:pt x="276" y="2"/>
                </a:lnTo>
                <a:lnTo>
                  <a:pt x="252" y="4"/>
                </a:lnTo>
                <a:lnTo>
                  <a:pt x="227" y="9"/>
                </a:lnTo>
                <a:lnTo>
                  <a:pt x="201" y="16"/>
                </a:lnTo>
                <a:lnTo>
                  <a:pt x="174" y="24"/>
                </a:lnTo>
                <a:lnTo>
                  <a:pt x="146" y="34"/>
                </a:lnTo>
                <a:lnTo>
                  <a:pt x="118" y="46"/>
                </a:lnTo>
                <a:lnTo>
                  <a:pt x="59" y="72"/>
                </a:lnTo>
                <a:lnTo>
                  <a:pt x="0" y="100"/>
                </a:lnTo>
              </a:path>
            </a:pathLst>
          </a:custGeom>
          <a:ln>
            <a:headEnd type="none" w="sm" len="sm"/>
            <a:tailEnd type="triangle" w="lg" len="lg"/>
          </a:ln>
          <a:extLst/>
        </p:spPr>
        <p:style>
          <a:lnRef idx="2">
            <a:schemeClr val="accent5"/>
          </a:lnRef>
          <a:fillRef idx="0">
            <a:schemeClr val="accent5"/>
          </a:fillRef>
          <a:effectRef idx="1">
            <a:schemeClr val="accent5"/>
          </a:effectRef>
          <a:fontRef idx="minor">
            <a:schemeClr val="tx1"/>
          </a:fontRef>
        </p:style>
        <p:txBody>
          <a:bodyPr/>
          <a:lstStyle/>
          <a:p>
            <a:endParaRPr lang="fr-FR"/>
          </a:p>
        </p:txBody>
      </p:sp>
      <p:sp>
        <p:nvSpPr>
          <p:cNvPr id="35881" name="Rectangle 41"/>
          <p:cNvSpPr>
            <a:spLocks noChangeArrowheads="1"/>
          </p:cNvSpPr>
          <p:nvPr>
            <p:custDataLst>
              <p:tags r:id="rId38"/>
            </p:custDataLst>
          </p:nvPr>
        </p:nvSpPr>
        <p:spPr bwMode="auto">
          <a:xfrm>
            <a:off x="5411788" y="5348288"/>
            <a:ext cx="2651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6038" rIns="90488" bIns="46038">
            <a:spAutoFit/>
          </a:bodyPr>
          <a:lstStyle>
            <a:lvl1pPr>
              <a:buChar char="•"/>
              <a:defRPr sz="1600" b="1">
                <a:solidFill>
                  <a:srgbClr val="000066"/>
                </a:solidFill>
                <a:latin typeface="Arial" charset="0"/>
              </a:defRPr>
            </a:lvl1pPr>
            <a:lvl2pPr marL="742950" indent="-285750">
              <a:buChar char="–"/>
              <a:defRPr sz="1600">
                <a:solidFill>
                  <a:srgbClr val="23238D"/>
                </a:solidFill>
                <a:latin typeface="Arial" charset="0"/>
              </a:defRPr>
            </a:lvl2pPr>
            <a:lvl3pPr marL="1143000" indent="-228600">
              <a:buFont typeface="Wingdings" pitchFamily="2" charset="2"/>
              <a:buChar char="Ø"/>
              <a:defRPr sz="1400">
                <a:solidFill>
                  <a:srgbClr val="E65200"/>
                </a:solidFill>
                <a:latin typeface="Arial" charset="0"/>
              </a:defRPr>
            </a:lvl3pPr>
            <a:lvl4pPr marL="1600200" indent="-228600">
              <a:buFont typeface="Wingdings" pitchFamily="2" charset="2"/>
              <a:buChar char="q"/>
              <a:defRPr sz="1400">
                <a:solidFill>
                  <a:schemeClr val="accent2"/>
                </a:solidFill>
                <a:latin typeface="Arial" charset="0"/>
              </a:defRPr>
            </a:lvl4pPr>
            <a:lvl5pPr marL="2057400" indent="-228600">
              <a:buChar char="•"/>
              <a:defRPr sz="1400" i="1">
                <a:solidFill>
                  <a:srgbClr val="000066"/>
                </a:solidFill>
                <a:latin typeface="Arial" charset="0"/>
              </a:defRPr>
            </a:lvl5pPr>
            <a:lvl6pPr marL="2514600" indent="-228600" eaLnBrk="0" fontAlgn="base" hangingPunct="0">
              <a:spcBef>
                <a:spcPct val="0"/>
              </a:spcBef>
              <a:spcAft>
                <a:spcPct val="0"/>
              </a:spcAft>
              <a:buChar char="•"/>
              <a:defRPr sz="1400" i="1">
                <a:solidFill>
                  <a:srgbClr val="000066"/>
                </a:solidFill>
                <a:latin typeface="Arial" charset="0"/>
              </a:defRPr>
            </a:lvl6pPr>
            <a:lvl7pPr marL="2971800" indent="-228600" eaLnBrk="0" fontAlgn="base" hangingPunct="0">
              <a:spcBef>
                <a:spcPct val="0"/>
              </a:spcBef>
              <a:spcAft>
                <a:spcPct val="0"/>
              </a:spcAft>
              <a:buChar char="•"/>
              <a:defRPr sz="1400" i="1">
                <a:solidFill>
                  <a:srgbClr val="000066"/>
                </a:solidFill>
                <a:latin typeface="Arial" charset="0"/>
              </a:defRPr>
            </a:lvl7pPr>
            <a:lvl8pPr marL="3429000" indent="-228600" eaLnBrk="0" fontAlgn="base" hangingPunct="0">
              <a:spcBef>
                <a:spcPct val="0"/>
              </a:spcBef>
              <a:spcAft>
                <a:spcPct val="0"/>
              </a:spcAft>
              <a:buChar char="•"/>
              <a:defRPr sz="1400" i="1">
                <a:solidFill>
                  <a:srgbClr val="000066"/>
                </a:solidFill>
                <a:latin typeface="Arial" charset="0"/>
              </a:defRPr>
            </a:lvl8pPr>
            <a:lvl9pPr marL="3886200" indent="-228600" eaLnBrk="0" fontAlgn="base" hangingPunct="0">
              <a:spcBef>
                <a:spcPct val="0"/>
              </a:spcBef>
              <a:spcAft>
                <a:spcPct val="0"/>
              </a:spcAft>
              <a:buChar char="•"/>
              <a:defRPr sz="1400" i="1">
                <a:solidFill>
                  <a:srgbClr val="000066"/>
                </a:solidFill>
                <a:latin typeface="Arial" charset="0"/>
              </a:defRPr>
            </a:lvl9pPr>
          </a:lstStyle>
          <a:p>
            <a:pPr algn="ctr">
              <a:buFontTx/>
              <a:buNone/>
            </a:pPr>
            <a:r>
              <a:rPr lang="fr-FR" altLang="fr-FR" sz="1200" b="0">
                <a:solidFill>
                  <a:schemeClr val="tx1"/>
                </a:solidFill>
                <a:latin typeface="Times New Roman" pitchFamily="18" charset="0"/>
                <a:cs typeface="Arial" charset="0"/>
              </a:rPr>
              <a:t>S</a:t>
            </a:r>
          </a:p>
        </p:txBody>
      </p:sp>
      <p:sp>
        <p:nvSpPr>
          <p:cNvPr id="35882" name="Freeform 42"/>
          <p:cNvSpPr>
            <a:spLocks/>
          </p:cNvSpPr>
          <p:nvPr>
            <p:custDataLst>
              <p:tags r:id="rId39"/>
            </p:custDataLst>
          </p:nvPr>
        </p:nvSpPr>
        <p:spPr bwMode="auto">
          <a:xfrm>
            <a:off x="6049963" y="5037138"/>
            <a:ext cx="511175" cy="358775"/>
          </a:xfrm>
          <a:custGeom>
            <a:avLst/>
            <a:gdLst>
              <a:gd name="T0" fmla="*/ 0 w 194"/>
              <a:gd name="T1" fmla="*/ 0 h 181"/>
              <a:gd name="T2" fmla="*/ 13886043 w 194"/>
              <a:gd name="T3" fmla="*/ 66793598 h 181"/>
              <a:gd name="T4" fmla="*/ 55541535 w 194"/>
              <a:gd name="T5" fmla="*/ 129658510 h 181"/>
              <a:gd name="T6" fmla="*/ 124971748 w 194"/>
              <a:gd name="T7" fmla="*/ 188594737 h 181"/>
              <a:gd name="T8" fmla="*/ 208285368 w 194"/>
              <a:gd name="T9" fmla="*/ 243600296 h 181"/>
              <a:gd name="T10" fmla="*/ 312428052 w 194"/>
              <a:gd name="T11" fmla="*/ 290748485 h 181"/>
              <a:gd name="T12" fmla="*/ 423511122 w 194"/>
              <a:gd name="T13" fmla="*/ 322181932 h 181"/>
              <a:gd name="T14" fmla="*/ 548482870 w 194"/>
              <a:gd name="T15" fmla="*/ 345756027 h 181"/>
              <a:gd name="T16" fmla="*/ 673451983 w 194"/>
              <a:gd name="T17" fmla="*/ 353613397 h 181"/>
              <a:gd name="T18" fmla="*/ 798423731 w 194"/>
              <a:gd name="T19" fmla="*/ 361472750 h 181"/>
              <a:gd name="T20" fmla="*/ 916452457 w 194"/>
              <a:gd name="T21" fmla="*/ 385046844 h 181"/>
              <a:gd name="T22" fmla="*/ 1027538163 w 194"/>
              <a:gd name="T23" fmla="*/ 420408977 h 181"/>
              <a:gd name="T24" fmla="*/ 1131678212 w 194"/>
              <a:gd name="T25" fmla="*/ 463628480 h 181"/>
              <a:gd name="T26" fmla="*/ 1214991832 w 194"/>
              <a:gd name="T27" fmla="*/ 518634040 h 181"/>
              <a:gd name="T28" fmla="*/ 1284422045 w 194"/>
              <a:gd name="T29" fmla="*/ 577570267 h 181"/>
              <a:gd name="T30" fmla="*/ 1326077537 w 194"/>
              <a:gd name="T31" fmla="*/ 640435179 h 181"/>
              <a:gd name="T32" fmla="*/ 1339963580 w 194"/>
              <a:gd name="T33" fmla="*/ 707228777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4" h="181">
                <a:moveTo>
                  <a:pt x="0" y="0"/>
                </a:moveTo>
                <a:lnTo>
                  <a:pt x="2" y="17"/>
                </a:lnTo>
                <a:lnTo>
                  <a:pt x="8" y="33"/>
                </a:lnTo>
                <a:lnTo>
                  <a:pt x="18" y="48"/>
                </a:lnTo>
                <a:lnTo>
                  <a:pt x="30" y="62"/>
                </a:lnTo>
                <a:lnTo>
                  <a:pt x="45" y="74"/>
                </a:lnTo>
                <a:lnTo>
                  <a:pt x="61" y="82"/>
                </a:lnTo>
                <a:lnTo>
                  <a:pt x="79" y="88"/>
                </a:lnTo>
                <a:lnTo>
                  <a:pt x="97" y="90"/>
                </a:lnTo>
                <a:lnTo>
                  <a:pt x="115" y="92"/>
                </a:lnTo>
                <a:lnTo>
                  <a:pt x="132" y="98"/>
                </a:lnTo>
                <a:lnTo>
                  <a:pt x="148" y="107"/>
                </a:lnTo>
                <a:lnTo>
                  <a:pt x="163" y="118"/>
                </a:lnTo>
                <a:lnTo>
                  <a:pt x="175" y="132"/>
                </a:lnTo>
                <a:lnTo>
                  <a:pt x="185" y="147"/>
                </a:lnTo>
                <a:lnTo>
                  <a:pt x="191" y="163"/>
                </a:lnTo>
                <a:lnTo>
                  <a:pt x="193" y="180"/>
                </a:lnTo>
              </a:path>
            </a:pathLst>
          </a:custGeom>
          <a:ln>
            <a:headEnd type="none" w="sm" len="sm"/>
            <a:tailEnd type="triangle" w="lg" len="lg"/>
          </a:ln>
          <a:extLst/>
        </p:spPr>
        <p:style>
          <a:lnRef idx="2">
            <a:schemeClr val="accent1"/>
          </a:lnRef>
          <a:fillRef idx="0">
            <a:schemeClr val="accent1"/>
          </a:fillRef>
          <a:effectRef idx="1">
            <a:schemeClr val="accent1"/>
          </a:effectRef>
          <a:fontRef idx="minor">
            <a:schemeClr val="tx1"/>
          </a:fontRef>
        </p:style>
        <p:txBody>
          <a:bodyPr/>
          <a:lstStyle/>
          <a:p>
            <a:endParaRPr lang="fr-FR"/>
          </a:p>
        </p:txBody>
      </p:sp>
      <p:sp>
        <p:nvSpPr>
          <p:cNvPr id="35883" name="Freeform 43"/>
          <p:cNvSpPr>
            <a:spLocks/>
          </p:cNvSpPr>
          <p:nvPr>
            <p:custDataLst>
              <p:tags r:id="rId40"/>
            </p:custDataLst>
          </p:nvPr>
        </p:nvSpPr>
        <p:spPr bwMode="auto">
          <a:xfrm>
            <a:off x="7777163" y="4676775"/>
            <a:ext cx="434975" cy="496888"/>
          </a:xfrm>
          <a:custGeom>
            <a:avLst/>
            <a:gdLst>
              <a:gd name="T0" fmla="*/ 688003450 w 274"/>
              <a:gd name="T1" fmla="*/ 0 h 313"/>
              <a:gd name="T2" fmla="*/ 549394063 w 274"/>
              <a:gd name="T3" fmla="*/ 5040318 h 313"/>
              <a:gd name="T4" fmla="*/ 420866888 w 274"/>
              <a:gd name="T5" fmla="*/ 22682223 h 313"/>
              <a:gd name="T6" fmla="*/ 302418750 w 274"/>
              <a:gd name="T7" fmla="*/ 47883811 h 313"/>
              <a:gd name="T8" fmla="*/ 249496263 w 274"/>
              <a:gd name="T9" fmla="*/ 65524128 h 313"/>
              <a:gd name="T10" fmla="*/ 201612500 w 274"/>
              <a:gd name="T11" fmla="*/ 83166034 h 313"/>
              <a:gd name="T12" fmla="*/ 156249688 w 274"/>
              <a:gd name="T13" fmla="*/ 103327304 h 313"/>
              <a:gd name="T14" fmla="*/ 118448138 w 274"/>
              <a:gd name="T15" fmla="*/ 123488574 h 313"/>
              <a:gd name="T16" fmla="*/ 83165950 w 274"/>
              <a:gd name="T17" fmla="*/ 148690162 h 313"/>
              <a:gd name="T18" fmla="*/ 55443438 w 274"/>
              <a:gd name="T19" fmla="*/ 171370797 h 313"/>
              <a:gd name="T20" fmla="*/ 30241875 w 274"/>
              <a:gd name="T21" fmla="*/ 196572385 h 313"/>
              <a:gd name="T22" fmla="*/ 15120938 w 274"/>
              <a:gd name="T23" fmla="*/ 224294926 h 313"/>
              <a:gd name="T24" fmla="*/ 5040313 w 274"/>
              <a:gd name="T25" fmla="*/ 252015879 h 313"/>
              <a:gd name="T26" fmla="*/ 0 w 274"/>
              <a:gd name="T27" fmla="*/ 282257784 h 313"/>
              <a:gd name="T28" fmla="*/ 0 w 274"/>
              <a:gd name="T29" fmla="*/ 441028581 h 313"/>
              <a:gd name="T30" fmla="*/ 2520950 w 274"/>
              <a:gd name="T31" fmla="*/ 463709217 h 313"/>
              <a:gd name="T32" fmla="*/ 7561263 w 274"/>
              <a:gd name="T33" fmla="*/ 486391439 h 313"/>
              <a:gd name="T34" fmla="*/ 20161250 w 274"/>
              <a:gd name="T35" fmla="*/ 506552710 h 313"/>
              <a:gd name="T36" fmla="*/ 32762825 w 274"/>
              <a:gd name="T37" fmla="*/ 526713980 h 313"/>
              <a:gd name="T38" fmla="*/ 73085325 w 274"/>
              <a:gd name="T39" fmla="*/ 567036521 h 313"/>
              <a:gd name="T40" fmla="*/ 126007813 w 274"/>
              <a:gd name="T41" fmla="*/ 602318744 h 313"/>
              <a:gd name="T42" fmla="*/ 194052825 w 274"/>
              <a:gd name="T43" fmla="*/ 635080014 h 313"/>
              <a:gd name="T44" fmla="*/ 272176875 w 274"/>
              <a:gd name="T45" fmla="*/ 665321919 h 313"/>
              <a:gd name="T46" fmla="*/ 360383138 w 274"/>
              <a:gd name="T47" fmla="*/ 688004142 h 313"/>
              <a:gd name="T48" fmla="*/ 458668438 w 274"/>
              <a:gd name="T49" fmla="*/ 705644460 h 313"/>
              <a:gd name="T50" fmla="*/ 458668438 w 274"/>
              <a:gd name="T51" fmla="*/ 786289541 h 313"/>
              <a:gd name="T52" fmla="*/ 688003450 w 274"/>
              <a:gd name="T53" fmla="*/ 642641284 h 313"/>
              <a:gd name="T54" fmla="*/ 458668438 w 274"/>
              <a:gd name="T55" fmla="*/ 466230169 h 313"/>
              <a:gd name="T56" fmla="*/ 458668438 w 274"/>
              <a:gd name="T57" fmla="*/ 544354298 h 313"/>
              <a:gd name="T58" fmla="*/ 383063750 w 274"/>
              <a:gd name="T59" fmla="*/ 531754298 h 313"/>
              <a:gd name="T60" fmla="*/ 312499375 w 274"/>
              <a:gd name="T61" fmla="*/ 516633345 h 313"/>
              <a:gd name="T62" fmla="*/ 249496263 w 274"/>
              <a:gd name="T63" fmla="*/ 496472075 h 313"/>
              <a:gd name="T64" fmla="*/ 189012513 w 274"/>
              <a:gd name="T65" fmla="*/ 473789852 h 313"/>
              <a:gd name="T66" fmla="*/ 138609388 w 274"/>
              <a:gd name="T67" fmla="*/ 448588264 h 313"/>
              <a:gd name="T68" fmla="*/ 93246575 w 274"/>
              <a:gd name="T69" fmla="*/ 420867311 h 313"/>
              <a:gd name="T70" fmla="*/ 57964388 w 274"/>
              <a:gd name="T71" fmla="*/ 393144771 h 313"/>
              <a:gd name="T72" fmla="*/ 30241875 w 274"/>
              <a:gd name="T73" fmla="*/ 360383500 h 313"/>
              <a:gd name="T74" fmla="*/ 30241875 w 274"/>
              <a:gd name="T75" fmla="*/ 360383500 h 313"/>
              <a:gd name="T76" fmla="*/ 47883763 w 274"/>
              <a:gd name="T77" fmla="*/ 340222230 h 313"/>
              <a:gd name="T78" fmla="*/ 70564375 w 274"/>
              <a:gd name="T79" fmla="*/ 317540007 h 313"/>
              <a:gd name="T80" fmla="*/ 95765938 w 274"/>
              <a:gd name="T81" fmla="*/ 297378737 h 313"/>
              <a:gd name="T82" fmla="*/ 126007813 w 274"/>
              <a:gd name="T83" fmla="*/ 279738419 h 313"/>
              <a:gd name="T84" fmla="*/ 196572188 w 274"/>
              <a:gd name="T85" fmla="*/ 244456196 h 313"/>
              <a:gd name="T86" fmla="*/ 277217188 w 274"/>
              <a:gd name="T87" fmla="*/ 216733656 h 313"/>
              <a:gd name="T88" fmla="*/ 370463763 w 274"/>
              <a:gd name="T89" fmla="*/ 194053020 h 313"/>
              <a:gd name="T90" fmla="*/ 468749063 w 274"/>
              <a:gd name="T91" fmla="*/ 176411115 h 313"/>
              <a:gd name="T92" fmla="*/ 577116575 w 274"/>
              <a:gd name="T93" fmla="*/ 163811115 h 313"/>
              <a:gd name="T94" fmla="*/ 688003450 w 274"/>
              <a:gd name="T95" fmla="*/ 161290162 h 3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4" h="313">
                <a:moveTo>
                  <a:pt x="273" y="0"/>
                </a:moveTo>
                <a:lnTo>
                  <a:pt x="218" y="2"/>
                </a:lnTo>
                <a:lnTo>
                  <a:pt x="167" y="9"/>
                </a:lnTo>
                <a:lnTo>
                  <a:pt x="120" y="19"/>
                </a:lnTo>
                <a:lnTo>
                  <a:pt x="99" y="26"/>
                </a:lnTo>
                <a:lnTo>
                  <a:pt x="80" y="33"/>
                </a:lnTo>
                <a:lnTo>
                  <a:pt x="62" y="41"/>
                </a:lnTo>
                <a:lnTo>
                  <a:pt x="47" y="49"/>
                </a:lnTo>
                <a:lnTo>
                  <a:pt x="33" y="59"/>
                </a:lnTo>
                <a:lnTo>
                  <a:pt x="22" y="68"/>
                </a:lnTo>
                <a:lnTo>
                  <a:pt x="12" y="78"/>
                </a:lnTo>
                <a:lnTo>
                  <a:pt x="6" y="89"/>
                </a:lnTo>
                <a:lnTo>
                  <a:pt x="2" y="100"/>
                </a:lnTo>
                <a:lnTo>
                  <a:pt x="0" y="112"/>
                </a:lnTo>
                <a:lnTo>
                  <a:pt x="0" y="175"/>
                </a:lnTo>
                <a:lnTo>
                  <a:pt x="1" y="184"/>
                </a:lnTo>
                <a:lnTo>
                  <a:pt x="3" y="193"/>
                </a:lnTo>
                <a:lnTo>
                  <a:pt x="8" y="201"/>
                </a:lnTo>
                <a:lnTo>
                  <a:pt x="13" y="209"/>
                </a:lnTo>
                <a:lnTo>
                  <a:pt x="29" y="225"/>
                </a:lnTo>
                <a:lnTo>
                  <a:pt x="50" y="239"/>
                </a:lnTo>
                <a:lnTo>
                  <a:pt x="77" y="252"/>
                </a:lnTo>
                <a:lnTo>
                  <a:pt x="108" y="264"/>
                </a:lnTo>
                <a:lnTo>
                  <a:pt x="143" y="273"/>
                </a:lnTo>
                <a:lnTo>
                  <a:pt x="182" y="280"/>
                </a:lnTo>
                <a:lnTo>
                  <a:pt x="182" y="312"/>
                </a:lnTo>
                <a:lnTo>
                  <a:pt x="273" y="255"/>
                </a:lnTo>
                <a:lnTo>
                  <a:pt x="182" y="185"/>
                </a:lnTo>
                <a:lnTo>
                  <a:pt x="182" y="216"/>
                </a:lnTo>
                <a:lnTo>
                  <a:pt x="152" y="211"/>
                </a:lnTo>
                <a:lnTo>
                  <a:pt x="124" y="205"/>
                </a:lnTo>
                <a:lnTo>
                  <a:pt x="99" y="197"/>
                </a:lnTo>
                <a:lnTo>
                  <a:pt x="75" y="188"/>
                </a:lnTo>
                <a:lnTo>
                  <a:pt x="55" y="178"/>
                </a:lnTo>
                <a:lnTo>
                  <a:pt x="37" y="167"/>
                </a:lnTo>
                <a:lnTo>
                  <a:pt x="23" y="156"/>
                </a:lnTo>
                <a:lnTo>
                  <a:pt x="12" y="143"/>
                </a:lnTo>
                <a:lnTo>
                  <a:pt x="19" y="135"/>
                </a:lnTo>
                <a:lnTo>
                  <a:pt x="28" y="126"/>
                </a:lnTo>
                <a:lnTo>
                  <a:pt x="38" y="118"/>
                </a:lnTo>
                <a:lnTo>
                  <a:pt x="50" y="111"/>
                </a:lnTo>
                <a:lnTo>
                  <a:pt x="78" y="97"/>
                </a:lnTo>
                <a:lnTo>
                  <a:pt x="110" y="86"/>
                </a:lnTo>
                <a:lnTo>
                  <a:pt x="147" y="77"/>
                </a:lnTo>
                <a:lnTo>
                  <a:pt x="186" y="70"/>
                </a:lnTo>
                <a:lnTo>
                  <a:pt x="229" y="65"/>
                </a:lnTo>
                <a:lnTo>
                  <a:pt x="273" y="64"/>
                </a:lnTo>
              </a:path>
            </a:pathLst>
          </a:custGeom>
          <a:noFill/>
          <a:ln w="127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 name="ZoneTexte 1"/>
          <p:cNvSpPr txBox="1"/>
          <p:nvPr>
            <p:custDataLst>
              <p:tags r:id="rId41"/>
            </p:custDataLst>
          </p:nvPr>
        </p:nvSpPr>
        <p:spPr>
          <a:xfrm>
            <a:off x="4615821" y="2214563"/>
            <a:ext cx="312906" cy="369332"/>
          </a:xfrm>
          <a:prstGeom prst="rect">
            <a:avLst/>
          </a:prstGeom>
          <a:noFill/>
        </p:spPr>
        <p:txBody>
          <a:bodyPr wrap="none" rtlCol="0">
            <a:spAutoFit/>
          </a:bodyPr>
          <a:lstStyle/>
          <a:p>
            <a:r>
              <a:rPr lang="fr-FR" b="1" dirty="0" smtClean="0"/>
              <a:t>1</a:t>
            </a:r>
            <a:endParaRPr lang="fr-FR" b="1" dirty="0"/>
          </a:p>
        </p:txBody>
      </p:sp>
      <p:sp>
        <p:nvSpPr>
          <p:cNvPr id="46" name="ZoneTexte 45"/>
          <p:cNvSpPr txBox="1"/>
          <p:nvPr>
            <p:custDataLst>
              <p:tags r:id="rId42"/>
            </p:custDataLst>
          </p:nvPr>
        </p:nvSpPr>
        <p:spPr>
          <a:xfrm>
            <a:off x="8485095" y="2214563"/>
            <a:ext cx="314510" cy="369332"/>
          </a:xfrm>
          <a:prstGeom prst="rect">
            <a:avLst/>
          </a:prstGeom>
          <a:noFill/>
        </p:spPr>
        <p:txBody>
          <a:bodyPr wrap="none" rtlCol="0">
            <a:spAutoFit/>
          </a:bodyPr>
          <a:lstStyle/>
          <a:p>
            <a:r>
              <a:rPr lang="fr-FR" b="1" dirty="0" smtClean="0"/>
              <a:t>2</a:t>
            </a:r>
            <a:endParaRPr lang="fr-FR" b="1" dirty="0"/>
          </a:p>
        </p:txBody>
      </p:sp>
      <p:sp>
        <p:nvSpPr>
          <p:cNvPr id="47" name="ZoneTexte 46"/>
          <p:cNvSpPr txBox="1"/>
          <p:nvPr>
            <p:custDataLst>
              <p:tags r:id="rId43"/>
            </p:custDataLst>
          </p:nvPr>
        </p:nvSpPr>
        <p:spPr>
          <a:xfrm>
            <a:off x="4528684" y="5242481"/>
            <a:ext cx="314510" cy="369332"/>
          </a:xfrm>
          <a:prstGeom prst="rect">
            <a:avLst/>
          </a:prstGeom>
          <a:noFill/>
        </p:spPr>
        <p:txBody>
          <a:bodyPr wrap="none" rtlCol="0">
            <a:spAutoFit/>
          </a:bodyPr>
          <a:lstStyle/>
          <a:p>
            <a:r>
              <a:rPr lang="fr-FR" b="1" dirty="0"/>
              <a:t>3</a:t>
            </a:r>
          </a:p>
        </p:txBody>
      </p:sp>
      <p:sp>
        <p:nvSpPr>
          <p:cNvPr id="3" name="Espace réservé de la date 2"/>
          <p:cNvSpPr>
            <a:spLocks noGrp="1"/>
          </p:cNvSpPr>
          <p:nvPr>
            <p:ph type="dt" sz="half" idx="10"/>
          </p:nvPr>
        </p:nvSpPr>
        <p:spPr/>
        <p:txBody>
          <a:bodyPr/>
          <a:lstStyle/>
          <a:p>
            <a:r>
              <a:rPr lang="fr-FR" smtClean="0"/>
              <a:t>Didier Cuménal</a:t>
            </a:r>
            <a:endParaRPr lang="es-ES"/>
          </a:p>
        </p:txBody>
      </p:sp>
      <p:sp>
        <p:nvSpPr>
          <p:cNvPr id="4" name="Espace réservé du numéro de diapositive 3"/>
          <p:cNvSpPr>
            <a:spLocks noGrp="1"/>
          </p:cNvSpPr>
          <p:nvPr>
            <p:ph type="sldNum" sz="quarter" idx="12"/>
          </p:nvPr>
        </p:nvSpPr>
        <p:spPr/>
        <p:txBody>
          <a:bodyPr/>
          <a:lstStyle/>
          <a:p>
            <a:fld id="{9902CD90-8233-450D-BBB0-42E0580E7DD4}" type="slidenum">
              <a:rPr lang="es-ES" smtClean="0"/>
              <a:t>7</a:t>
            </a:fld>
            <a:endParaRPr lang="es-ES"/>
          </a:p>
        </p:txBody>
      </p:sp>
      <p:sp>
        <p:nvSpPr>
          <p:cNvPr id="50" name="Titre 1"/>
          <p:cNvSpPr>
            <a:spLocks noGrp="1"/>
          </p:cNvSpPr>
          <p:nvPr>
            <p:ph type="title"/>
            <p:custDataLst>
              <p:tags r:id="rId44"/>
            </p:custDataLst>
          </p:nvPr>
        </p:nvSpPr>
        <p:spPr>
          <a:xfrm>
            <a:off x="180181" y="171600"/>
            <a:ext cx="9144000" cy="913582"/>
          </a:xfrm>
        </p:spPr>
        <p:txBody>
          <a:bodyPr>
            <a:normAutofit/>
          </a:bodyPr>
          <a:lstStyle/>
          <a:p>
            <a:r>
              <a:rPr lang="fr-FR" sz="3200" dirty="0"/>
              <a:t>Pourquoi </a:t>
            </a:r>
            <a:r>
              <a:rPr lang="fr-FR" sz="3200" dirty="0" smtClean="0"/>
              <a:t>j’ai été séduit par les Sirènes de la « D.S »</a:t>
            </a:r>
            <a:endParaRPr lang="fr-FR" sz="3200" dirty="0"/>
          </a:p>
        </p:txBody>
      </p:sp>
    </p:spTree>
    <p:extLst>
      <p:ext uri="{BB962C8B-B14F-4D97-AF65-F5344CB8AC3E}">
        <p14:creationId xmlns:p14="http://schemas.microsoft.com/office/powerpoint/2010/main" val="126201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35848"/>
                                        </p:tgtEl>
                                        <p:attrNameLst>
                                          <p:attrName>style.visibility</p:attrName>
                                        </p:attrNameLst>
                                      </p:cBhvr>
                                      <p:to>
                                        <p:strVal val="visible"/>
                                      </p:to>
                                    </p:set>
                                    <p:anim calcmode="lin" valueType="num">
                                      <p:cBhvr>
                                        <p:cTn id="11" dur="500" fill="hold"/>
                                        <p:tgtEl>
                                          <p:spTgt spid="35848"/>
                                        </p:tgtEl>
                                        <p:attrNameLst>
                                          <p:attrName>ppt_w</p:attrName>
                                        </p:attrNameLst>
                                      </p:cBhvr>
                                      <p:tavLst>
                                        <p:tav tm="0">
                                          <p:val>
                                            <p:fltVal val="0"/>
                                          </p:val>
                                        </p:tav>
                                        <p:tav tm="100000">
                                          <p:val>
                                            <p:strVal val="#ppt_w"/>
                                          </p:val>
                                        </p:tav>
                                      </p:tavLst>
                                    </p:anim>
                                    <p:anim calcmode="lin" valueType="num">
                                      <p:cBhvr>
                                        <p:cTn id="12" dur="500" fill="hold"/>
                                        <p:tgtEl>
                                          <p:spTgt spid="35848"/>
                                        </p:tgtEl>
                                        <p:attrNameLst>
                                          <p:attrName>ppt_h</p:attrName>
                                        </p:attrNameLst>
                                      </p:cBhvr>
                                      <p:tavLst>
                                        <p:tav tm="0">
                                          <p:val>
                                            <p:fltVal val="0"/>
                                          </p:val>
                                        </p:tav>
                                        <p:tav tm="100000">
                                          <p:val>
                                            <p:strVal val="#ppt_h"/>
                                          </p:val>
                                        </p:tav>
                                      </p:tavLst>
                                    </p:anim>
                                    <p:animEffect transition="in" filter="fade">
                                      <p:cBhvr>
                                        <p:cTn id="13" dur="500"/>
                                        <p:tgtEl>
                                          <p:spTgt spid="3584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584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585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585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585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585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586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586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5856"/>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5861"/>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5870"/>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5854"/>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586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587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584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5867"/>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5844"/>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585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5872"/>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35863"/>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586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5873"/>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4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35878"/>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3588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35874"/>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588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588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35858"/>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3584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35865"/>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3587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35859"/>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35875"/>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358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35876"/>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35883"/>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35868"/>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35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nimBg="1"/>
      <p:bldP spid="35844" grpId="0" animBg="1"/>
      <p:bldP spid="35845" grpId="0" animBg="1"/>
      <p:bldP spid="35847" grpId="0"/>
      <p:bldP spid="35848" grpId="0"/>
      <p:bldP spid="35849" grpId="0" animBg="1"/>
      <p:bldP spid="35850" grpId="0" animBg="1"/>
      <p:bldP spid="35851" grpId="0" animBg="1"/>
      <p:bldP spid="35853" grpId="0"/>
      <p:bldP spid="35854" grpId="0"/>
      <p:bldP spid="35855" grpId="0"/>
      <p:bldP spid="35856" grpId="0"/>
      <p:bldP spid="35857" grpId="0"/>
      <p:bldP spid="35858" grpId="0"/>
      <p:bldP spid="35859" grpId="0"/>
      <p:bldP spid="35860" grpId="0" animBg="1"/>
      <p:bldP spid="35861" grpId="0" animBg="1"/>
      <p:bldP spid="35862" grpId="0" animBg="1"/>
      <p:bldP spid="35863" grpId="0" animBg="1"/>
      <p:bldP spid="35864" grpId="0" animBg="1"/>
      <p:bldP spid="35865" grpId="0" animBg="1"/>
      <p:bldP spid="35866" grpId="0" animBg="1"/>
      <p:bldP spid="35867" grpId="0" animBg="1"/>
      <p:bldP spid="35868" grpId="0" animBg="1"/>
      <p:bldP spid="35869" grpId="0"/>
      <p:bldP spid="35870" grpId="0"/>
      <p:bldP spid="35871" grpId="0"/>
      <p:bldP spid="35872" grpId="0"/>
      <p:bldP spid="35873" grpId="0"/>
      <p:bldP spid="35874" grpId="0"/>
      <p:bldP spid="35875" grpId="0"/>
      <p:bldP spid="35876" grpId="0"/>
      <p:bldP spid="35877" grpId="0"/>
      <p:bldP spid="35878" grpId="0"/>
      <p:bldP spid="35879" grpId="0" animBg="1"/>
      <p:bldP spid="35880" grpId="0" animBg="1"/>
      <p:bldP spid="35881" grpId="0"/>
      <p:bldP spid="35882" grpId="0" animBg="1"/>
      <p:bldP spid="35883" grpId="0" animBg="1"/>
      <p:bldP spid="2"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custDataLst>
              <p:tags r:id="rId1"/>
            </p:custDataLst>
          </p:nvPr>
        </p:nvSpPr>
        <p:spPr/>
        <p:txBody>
          <a:bodyPr/>
          <a:lstStyle/>
          <a:p>
            <a:fld id="{9902CD90-8233-450D-BBB0-42E0580E7DD4}" type="slidenum">
              <a:rPr lang="es-ES" smtClean="0"/>
              <a:t>8</a:t>
            </a:fld>
            <a:endParaRPr lang="es-ES"/>
          </a:p>
        </p:txBody>
      </p:sp>
      <p:pic>
        <p:nvPicPr>
          <p:cNvPr id="2051" name="Picture 3"/>
          <p:cNvPicPr>
            <a:picLocks noGrp="1" noChangeAspect="1" noChangeArrowheads="1"/>
          </p:cNvPicPr>
          <p:nvPr>
            <p:ph idx="1"/>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52992" y="3140968"/>
            <a:ext cx="5276850" cy="3562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ZoneTexte 7"/>
          <p:cNvSpPr txBox="1"/>
          <p:nvPr>
            <p:custDataLst>
              <p:tags r:id="rId3"/>
            </p:custDataLst>
          </p:nvPr>
        </p:nvSpPr>
        <p:spPr>
          <a:xfrm>
            <a:off x="5508104" y="3140968"/>
            <a:ext cx="3657582" cy="3139321"/>
          </a:xfrm>
          <a:prstGeom prst="rect">
            <a:avLst/>
          </a:prstGeom>
          <a:noFill/>
        </p:spPr>
        <p:txBody>
          <a:bodyPr wrap="square" rtlCol="0">
            <a:spAutoFit/>
          </a:bodyPr>
          <a:lstStyle/>
          <a:p>
            <a:r>
              <a:rPr lang="fr-FR" b="1" dirty="0" smtClean="0"/>
              <a:t>La lecture et la découverte de la dialectique (W. F. Hegel) ou la pensée logique des contradictions </a:t>
            </a:r>
            <a:r>
              <a:rPr lang="fr-FR" dirty="0" smtClean="0"/>
              <a:t>amènent une autre vision : les processus contraires, moteur de la vie et de la réalité. L’être se développe par la confrontation des processus d’amplification et de négation : croissance, négation, unification (les moments niés et antérieurs sont conservés)</a:t>
            </a:r>
            <a:endParaRPr lang="fr-FR" dirty="0"/>
          </a:p>
        </p:txBody>
      </p:sp>
      <p:sp>
        <p:nvSpPr>
          <p:cNvPr id="2" name="ZoneTexte 1"/>
          <p:cNvSpPr txBox="1"/>
          <p:nvPr>
            <p:custDataLst>
              <p:tags r:id="rId4"/>
            </p:custDataLst>
          </p:nvPr>
        </p:nvSpPr>
        <p:spPr>
          <a:xfrm>
            <a:off x="52992" y="1399853"/>
            <a:ext cx="9112695" cy="1477328"/>
          </a:xfrm>
          <a:prstGeom prst="rect">
            <a:avLst/>
          </a:prstGeom>
          <a:noFill/>
        </p:spPr>
        <p:txBody>
          <a:bodyPr wrap="square" rtlCol="0">
            <a:spAutoFit/>
          </a:bodyPr>
          <a:lstStyle/>
          <a:p>
            <a:r>
              <a:rPr lang="fr-FR" b="1" dirty="0" smtClean="0"/>
              <a:t>De quelle culture logico-philosophique la pensée du non linéaire (« D.S »)  a-t-elle besoin ? </a:t>
            </a:r>
          </a:p>
          <a:p>
            <a:r>
              <a:rPr lang="fr-FR" dirty="0" smtClean="0"/>
              <a:t>La découverte de la </a:t>
            </a:r>
            <a:r>
              <a:rPr lang="fr-FR" i="1" dirty="0" smtClean="0"/>
              <a:t>dialectique</a:t>
            </a:r>
            <a:r>
              <a:rPr lang="fr-FR" dirty="0" smtClean="0"/>
              <a:t>: processus négatif, moteur de la vie, de l’évolution</a:t>
            </a:r>
            <a:endParaRPr lang="fr-FR" dirty="0"/>
          </a:p>
          <a:p>
            <a:r>
              <a:rPr lang="fr-FR" dirty="0" smtClean="0"/>
              <a:t>L’histoire montre que le développement se  fait par un processus d’intériorisation des contraires (négation) !</a:t>
            </a:r>
          </a:p>
          <a:p>
            <a:pPr algn="ctr"/>
            <a:r>
              <a:rPr lang="fr-FR" dirty="0" smtClean="0"/>
              <a:t>Tyrannie </a:t>
            </a:r>
            <a:r>
              <a:rPr lang="fr-FR" dirty="0" smtClean="0">
                <a:sym typeface="Wingdings" panose="05000000000000000000" pitchFamily="2" charset="2"/>
              </a:rPr>
              <a:t> Aristocratie (pouvoirs de quelqu'un)  Démocratie (réaction)</a:t>
            </a:r>
            <a:endParaRPr lang="fr-FR" dirty="0"/>
          </a:p>
        </p:txBody>
      </p:sp>
      <p:sp>
        <p:nvSpPr>
          <p:cNvPr id="3" name="Espace réservé de la date 2"/>
          <p:cNvSpPr>
            <a:spLocks noGrp="1"/>
          </p:cNvSpPr>
          <p:nvPr>
            <p:ph type="dt" sz="half" idx="10"/>
          </p:nvPr>
        </p:nvSpPr>
        <p:spPr/>
        <p:txBody>
          <a:bodyPr/>
          <a:lstStyle/>
          <a:p>
            <a:r>
              <a:rPr lang="fr-FR" smtClean="0"/>
              <a:t>Didier Cuménal</a:t>
            </a:r>
            <a:endParaRPr lang="es-ES"/>
          </a:p>
        </p:txBody>
      </p:sp>
      <p:sp>
        <p:nvSpPr>
          <p:cNvPr id="18" name="Titre 1"/>
          <p:cNvSpPr>
            <a:spLocks noGrp="1"/>
          </p:cNvSpPr>
          <p:nvPr>
            <p:ph type="title"/>
            <p:custDataLst>
              <p:tags r:id="rId5"/>
            </p:custDataLst>
          </p:nvPr>
        </p:nvSpPr>
        <p:spPr>
          <a:xfrm>
            <a:off x="21687" y="404664"/>
            <a:ext cx="9144000" cy="913582"/>
          </a:xfrm>
        </p:spPr>
        <p:txBody>
          <a:bodyPr>
            <a:normAutofit/>
          </a:bodyPr>
          <a:lstStyle/>
          <a:p>
            <a:r>
              <a:rPr lang="fr-FR" sz="3200" dirty="0"/>
              <a:t>Pourquoi </a:t>
            </a:r>
            <a:r>
              <a:rPr lang="fr-FR" sz="3200" dirty="0" smtClean="0"/>
              <a:t>j’ai été séduit par les Sirènes de la « D.S »</a:t>
            </a:r>
            <a:endParaRPr lang="fr-FR" sz="3200" dirty="0"/>
          </a:p>
        </p:txBody>
      </p:sp>
    </p:spTree>
    <p:extLst>
      <p:ext uri="{BB962C8B-B14F-4D97-AF65-F5344CB8AC3E}">
        <p14:creationId xmlns:p14="http://schemas.microsoft.com/office/powerpoint/2010/main" val="376565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barn(inVertical)">
                                      <p:cBhvr>
                                        <p:cTn id="14"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custDataLst>
              <p:tags r:id="rId1"/>
            </p:custDataLst>
          </p:nvPr>
        </p:nvPicPr>
        <p:blipFill>
          <a:blip r:embed="rId15">
            <a:extLst>
              <a:ext uri="{28A0092B-C50C-407E-A947-70E740481C1C}">
                <a14:useLocalDpi xmlns:a14="http://schemas.microsoft.com/office/drawing/2010/main" val="0"/>
              </a:ext>
            </a:extLst>
          </a:blip>
          <a:srcRect t="24490"/>
          <a:stretch>
            <a:fillRect/>
          </a:stretch>
        </p:blipFill>
        <p:spPr bwMode="auto">
          <a:xfrm>
            <a:off x="3471423" y="1583682"/>
            <a:ext cx="1773237" cy="103118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p:cNvSpPr txBox="1">
            <a:spLocks noChangeArrowheads="1"/>
          </p:cNvSpPr>
          <p:nvPr>
            <p:custDataLst>
              <p:tags r:id="rId2"/>
            </p:custDataLst>
          </p:nvPr>
        </p:nvSpPr>
        <p:spPr bwMode="auto">
          <a:xfrm>
            <a:off x="467544" y="1752600"/>
            <a:ext cx="30038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None/>
            </a:pPr>
            <a:r>
              <a:rPr lang="en-US" altLang="en-US" sz="1800" b="1" dirty="0" smtClean="0">
                <a:latin typeface="Helvetica" pitchFamily="34" charset="0"/>
              </a:rPr>
              <a:t>1) </a:t>
            </a:r>
            <a:r>
              <a:rPr lang="en-US" altLang="en-US" sz="1800" b="1" dirty="0" err="1" smtClean="0">
                <a:latin typeface="Helvetica" pitchFamily="34" charset="0"/>
              </a:rPr>
              <a:t>Métaphore</a:t>
            </a:r>
            <a:r>
              <a:rPr lang="en-US" altLang="en-US" sz="1800" b="1" dirty="0" smtClean="0">
                <a:latin typeface="Helvetica" pitchFamily="34" charset="0"/>
              </a:rPr>
              <a:t> </a:t>
            </a:r>
            <a:r>
              <a:rPr lang="en-US" altLang="en-US" sz="1800" b="1" dirty="0" err="1" smtClean="0">
                <a:latin typeface="Helvetica" pitchFamily="34" charset="0"/>
              </a:rPr>
              <a:t>hydraulique</a:t>
            </a:r>
            <a:endParaRPr lang="en-US" altLang="en-US" sz="1800" b="1" dirty="0">
              <a:latin typeface="Times" pitchFamily="18" charset="0"/>
            </a:endParaRPr>
          </a:p>
        </p:txBody>
      </p:sp>
      <p:sp>
        <p:nvSpPr>
          <p:cNvPr id="32773" name="Text Box 5"/>
          <p:cNvSpPr txBox="1">
            <a:spLocks noChangeArrowheads="1"/>
          </p:cNvSpPr>
          <p:nvPr>
            <p:custDataLst>
              <p:tags r:id="rId3"/>
            </p:custDataLst>
          </p:nvPr>
        </p:nvSpPr>
        <p:spPr bwMode="auto">
          <a:xfrm>
            <a:off x="491488" y="2634583"/>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None/>
            </a:pPr>
            <a:r>
              <a:rPr lang="en-US" altLang="en-US" sz="1800" b="1" dirty="0" smtClean="0">
                <a:latin typeface="Helvetica" pitchFamily="34" charset="0"/>
              </a:rPr>
              <a:t>2) Stock </a:t>
            </a:r>
            <a:r>
              <a:rPr lang="en-US" altLang="en-US" sz="1800" b="1" dirty="0">
                <a:latin typeface="Helvetica" pitchFamily="34" charset="0"/>
              </a:rPr>
              <a:t>and Flow Diagram:</a:t>
            </a:r>
            <a:endParaRPr lang="en-US" altLang="en-US" sz="1800" b="1" dirty="0">
              <a:latin typeface="Times" pitchFamily="18" charset="0"/>
            </a:endParaRPr>
          </a:p>
        </p:txBody>
      </p:sp>
      <p:sp>
        <p:nvSpPr>
          <p:cNvPr id="32774" name="Text Box 6"/>
          <p:cNvSpPr txBox="1">
            <a:spLocks noChangeArrowheads="1"/>
          </p:cNvSpPr>
          <p:nvPr>
            <p:custDataLst>
              <p:tags r:id="rId4"/>
            </p:custDataLst>
          </p:nvPr>
        </p:nvSpPr>
        <p:spPr bwMode="auto">
          <a:xfrm>
            <a:off x="491488" y="4313428"/>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dirty="0" smtClean="0">
                <a:latin typeface="Helvetica" pitchFamily="34" charset="0"/>
              </a:rPr>
              <a:t>3) Integral </a:t>
            </a:r>
            <a:r>
              <a:rPr lang="en-US" altLang="en-US" sz="1800" b="1" dirty="0">
                <a:latin typeface="Helvetica" pitchFamily="34" charset="0"/>
              </a:rPr>
              <a:t>Equation:</a:t>
            </a:r>
            <a:endParaRPr lang="en-US" altLang="en-US" sz="1800" b="1" dirty="0">
              <a:latin typeface="Times" pitchFamily="18" charset="0"/>
            </a:endParaRPr>
          </a:p>
        </p:txBody>
      </p:sp>
      <p:sp>
        <p:nvSpPr>
          <p:cNvPr id="32775" name="Text Box 7"/>
          <p:cNvSpPr txBox="1">
            <a:spLocks noChangeArrowheads="1"/>
          </p:cNvSpPr>
          <p:nvPr>
            <p:custDataLst>
              <p:tags r:id="rId5"/>
            </p:custDataLst>
          </p:nvPr>
        </p:nvSpPr>
        <p:spPr bwMode="auto">
          <a:xfrm>
            <a:off x="464596" y="5434498"/>
            <a:ext cx="426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1800" b="1" dirty="0" smtClean="0">
                <a:latin typeface="Helvetica" pitchFamily="34" charset="0"/>
              </a:rPr>
              <a:t>4) Differential </a:t>
            </a:r>
            <a:r>
              <a:rPr lang="en-US" altLang="en-US" sz="1800" b="1" dirty="0">
                <a:latin typeface="Helvetica" pitchFamily="34" charset="0"/>
              </a:rPr>
              <a:t>Equation:</a:t>
            </a:r>
            <a:endParaRPr lang="en-US" altLang="en-US" sz="1800" b="1" dirty="0">
              <a:latin typeface="Times" pitchFamily="18" charset="0"/>
            </a:endParaRPr>
          </a:p>
        </p:txBody>
      </p:sp>
      <p:grpSp>
        <p:nvGrpSpPr>
          <p:cNvPr id="2" name="Group 8"/>
          <p:cNvGrpSpPr>
            <a:grpSpLocks/>
          </p:cNvGrpSpPr>
          <p:nvPr>
            <p:custDataLst>
              <p:tags r:id="rId6"/>
            </p:custDataLst>
          </p:nvPr>
        </p:nvGrpSpPr>
        <p:grpSpPr bwMode="auto">
          <a:xfrm>
            <a:off x="1331370" y="4609949"/>
            <a:ext cx="5497513" cy="981075"/>
            <a:chOff x="624" y="1531"/>
            <a:chExt cx="3463" cy="618"/>
          </a:xfrm>
        </p:grpSpPr>
        <p:sp>
          <p:nvSpPr>
            <p:cNvPr id="155662" name="Text Box 9"/>
            <p:cNvSpPr txBox="1">
              <a:spLocks noChangeArrowheads="1"/>
            </p:cNvSpPr>
            <p:nvPr/>
          </p:nvSpPr>
          <p:spPr bwMode="auto">
            <a:xfrm>
              <a:off x="624" y="1658"/>
              <a:ext cx="346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dirty="0">
                  <a:latin typeface="Times New Roman" pitchFamily="18" charset="0"/>
                </a:rPr>
                <a:t>Stock (t) = Stock (t</a:t>
              </a:r>
              <a:r>
                <a:rPr lang="en-US" altLang="fr-FR" sz="1800" b="1" baseline="-25000" dirty="0">
                  <a:latin typeface="Times New Roman" pitchFamily="18" charset="0"/>
                </a:rPr>
                <a:t>o</a:t>
              </a:r>
              <a:r>
                <a:rPr lang="en-US" altLang="fr-FR" sz="1800" b="1" dirty="0">
                  <a:latin typeface="Times New Roman" pitchFamily="18" charset="0"/>
                </a:rPr>
                <a:t>) +</a:t>
              </a:r>
              <a:r>
                <a:rPr lang="en-US" altLang="fr-FR" sz="2400" b="1" dirty="0">
                  <a:latin typeface="Times New Roman" pitchFamily="18" charset="0"/>
                </a:rPr>
                <a:t> </a:t>
              </a:r>
              <a:r>
                <a:rPr lang="en-US" altLang="fr-FR" sz="2400" b="1" dirty="0" smtClean="0">
                  <a:latin typeface="Times New Roman" pitchFamily="18" charset="0"/>
                </a:rPr>
                <a:t>    </a:t>
              </a:r>
              <a:r>
                <a:rPr lang="en-US" altLang="fr-FR" sz="1800" b="1" dirty="0" smtClean="0">
                  <a:latin typeface="Times New Roman" pitchFamily="18" charset="0"/>
                </a:rPr>
                <a:t>[ Entrée(s</a:t>
              </a:r>
              <a:r>
                <a:rPr lang="en-US" altLang="fr-FR" sz="1800" b="1" dirty="0">
                  <a:latin typeface="Times New Roman" pitchFamily="18" charset="0"/>
                </a:rPr>
                <a:t>) – </a:t>
              </a:r>
              <a:r>
                <a:rPr lang="en-US" altLang="fr-FR" sz="1800" b="1" dirty="0" smtClean="0">
                  <a:latin typeface="Times New Roman" pitchFamily="18" charset="0"/>
                </a:rPr>
                <a:t>Sorties(s</a:t>
              </a:r>
              <a:r>
                <a:rPr lang="en-US" altLang="fr-FR" sz="1800" b="1" dirty="0">
                  <a:latin typeface="Times New Roman" pitchFamily="18" charset="0"/>
                </a:rPr>
                <a:t>) ] </a:t>
              </a:r>
              <a:r>
                <a:rPr lang="en-US" altLang="fr-FR" sz="1800" b="1" dirty="0" err="1">
                  <a:latin typeface="Times New Roman" pitchFamily="18" charset="0"/>
                </a:rPr>
                <a:t>dt</a:t>
              </a:r>
              <a:r>
                <a:rPr lang="en-US" altLang="fr-FR" sz="1800" b="1" dirty="0">
                  <a:latin typeface="MS Shell Dlg" pitchFamily="34" charset="0"/>
                </a:rPr>
                <a:t> </a:t>
              </a:r>
              <a:endParaRPr lang="en-US" altLang="fr-FR" sz="1800" b="1" dirty="0">
                <a:latin typeface="Times New Roman" pitchFamily="18" charset="0"/>
              </a:endParaRPr>
            </a:p>
          </p:txBody>
        </p:sp>
        <p:grpSp>
          <p:nvGrpSpPr>
            <p:cNvPr id="155663" name="Group 10"/>
            <p:cNvGrpSpPr>
              <a:grpSpLocks/>
            </p:cNvGrpSpPr>
            <p:nvPr/>
          </p:nvGrpSpPr>
          <p:grpSpPr bwMode="auto">
            <a:xfrm>
              <a:off x="2123" y="1531"/>
              <a:ext cx="643" cy="618"/>
              <a:chOff x="2176" y="2600"/>
              <a:chExt cx="558" cy="481"/>
            </a:xfrm>
          </p:grpSpPr>
          <p:sp>
            <p:nvSpPr>
              <p:cNvPr id="155664" name="Text Box 11"/>
              <p:cNvSpPr txBox="1">
                <a:spLocks noChangeArrowheads="1"/>
              </p:cNvSpPr>
              <p:nvPr/>
            </p:nvSpPr>
            <p:spPr bwMode="auto">
              <a:xfrm>
                <a:off x="2176" y="2701"/>
                <a:ext cx="169"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3600" b="1" dirty="0">
                    <a:latin typeface="Symbol" pitchFamily="18" charset="2"/>
                  </a:rPr>
                  <a:t>ò</a:t>
                </a:r>
                <a:endParaRPr lang="en-US" altLang="fr-FR" sz="3600" b="1" dirty="0">
                  <a:latin typeface="Times New Roman" pitchFamily="18" charset="0"/>
                </a:endParaRPr>
              </a:p>
            </p:txBody>
          </p:sp>
          <p:sp>
            <p:nvSpPr>
              <p:cNvPr id="155665" name="Text Box 12"/>
              <p:cNvSpPr txBox="1">
                <a:spLocks noChangeArrowheads="1"/>
              </p:cNvSpPr>
              <p:nvPr/>
            </p:nvSpPr>
            <p:spPr bwMode="auto">
              <a:xfrm>
                <a:off x="2254" y="2900"/>
                <a:ext cx="48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dirty="0">
                    <a:latin typeface="Times New Roman" pitchFamily="18" charset="0"/>
                  </a:rPr>
                  <a:t>t</a:t>
                </a:r>
                <a:r>
                  <a:rPr lang="en-US" altLang="fr-FR" sz="1800" b="1" baseline="-25000" dirty="0">
                    <a:latin typeface="Times New Roman" pitchFamily="18" charset="0"/>
                  </a:rPr>
                  <a:t>0</a:t>
                </a:r>
                <a:endParaRPr lang="en-US" altLang="fr-FR" sz="1800" b="1" dirty="0">
                  <a:latin typeface="Times New Roman" pitchFamily="18" charset="0"/>
                </a:endParaRPr>
              </a:p>
            </p:txBody>
          </p:sp>
          <p:sp>
            <p:nvSpPr>
              <p:cNvPr id="155666" name="Text Box 13"/>
              <p:cNvSpPr txBox="1">
                <a:spLocks noChangeArrowheads="1"/>
              </p:cNvSpPr>
              <p:nvPr/>
            </p:nvSpPr>
            <p:spPr bwMode="auto">
              <a:xfrm>
                <a:off x="2267" y="2600"/>
                <a:ext cx="14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dirty="0">
                    <a:latin typeface="Times New Roman" pitchFamily="18" charset="0"/>
                  </a:rPr>
                  <a:t>t</a:t>
                </a:r>
              </a:p>
            </p:txBody>
          </p:sp>
        </p:grpSp>
      </p:grpSp>
      <p:sp>
        <p:nvSpPr>
          <p:cNvPr id="32783" name="Text Box 15"/>
          <p:cNvSpPr txBox="1">
            <a:spLocks noChangeArrowheads="1"/>
          </p:cNvSpPr>
          <p:nvPr>
            <p:custDataLst>
              <p:tags r:id="rId7"/>
            </p:custDataLst>
          </p:nvPr>
        </p:nvSpPr>
        <p:spPr bwMode="auto">
          <a:xfrm>
            <a:off x="1127030" y="5987383"/>
            <a:ext cx="646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1800" b="1" dirty="0">
                <a:latin typeface="Times New Roman" pitchFamily="18" charset="0"/>
              </a:rPr>
              <a:t>d(Stock)/</a:t>
            </a:r>
            <a:r>
              <a:rPr lang="en-US" altLang="fr-FR" sz="1800" b="1" dirty="0" err="1">
                <a:latin typeface="Times New Roman" pitchFamily="18" charset="0"/>
              </a:rPr>
              <a:t>dt</a:t>
            </a:r>
            <a:r>
              <a:rPr lang="en-US" altLang="fr-FR" sz="1800" b="1" dirty="0">
                <a:latin typeface="Times New Roman" pitchFamily="18" charset="0"/>
              </a:rPr>
              <a:t> (t) = </a:t>
            </a:r>
            <a:r>
              <a:rPr lang="en-US" altLang="fr-FR" sz="1800" b="1" dirty="0" smtClean="0">
                <a:latin typeface="Times New Roman" pitchFamily="18" charset="0"/>
              </a:rPr>
              <a:t>variation </a:t>
            </a:r>
            <a:r>
              <a:rPr lang="en-US" altLang="fr-FR" sz="1800" b="1" dirty="0" err="1" smtClean="0">
                <a:latin typeface="Times New Roman" pitchFamily="18" charset="0"/>
              </a:rPr>
              <a:t>nette</a:t>
            </a:r>
            <a:r>
              <a:rPr lang="en-US" altLang="fr-FR" sz="1800" b="1" dirty="0" smtClean="0">
                <a:latin typeface="Times New Roman" pitchFamily="18" charset="0"/>
              </a:rPr>
              <a:t> du stock </a:t>
            </a:r>
            <a:r>
              <a:rPr lang="en-US" altLang="fr-FR" sz="1800" b="1" dirty="0">
                <a:latin typeface="Times New Roman" pitchFamily="18" charset="0"/>
              </a:rPr>
              <a:t>= E</a:t>
            </a:r>
            <a:r>
              <a:rPr lang="en-US" altLang="fr-FR" sz="1800" b="1" dirty="0" smtClean="0">
                <a:latin typeface="Times New Roman" pitchFamily="18" charset="0"/>
              </a:rPr>
              <a:t>ntrée </a:t>
            </a:r>
            <a:r>
              <a:rPr lang="en-US" altLang="fr-FR" sz="1800" b="1" dirty="0">
                <a:latin typeface="Times New Roman" pitchFamily="18" charset="0"/>
              </a:rPr>
              <a:t>(t) – </a:t>
            </a:r>
            <a:r>
              <a:rPr lang="en-US" altLang="fr-FR" sz="1800" b="1" dirty="0" smtClean="0">
                <a:latin typeface="Times New Roman" pitchFamily="18" charset="0"/>
              </a:rPr>
              <a:t>Sortie </a:t>
            </a:r>
            <a:r>
              <a:rPr lang="en-US" altLang="fr-FR" sz="1800" b="1" dirty="0">
                <a:latin typeface="Times New Roman" pitchFamily="18" charset="0"/>
              </a:rPr>
              <a:t>(t)</a:t>
            </a:r>
          </a:p>
        </p:txBody>
      </p:sp>
      <p:sp>
        <p:nvSpPr>
          <p:cNvPr id="155659" name="Text Box 16"/>
          <p:cNvSpPr txBox="1">
            <a:spLocks noChangeArrowheads="1"/>
          </p:cNvSpPr>
          <p:nvPr>
            <p:custDataLst>
              <p:tags r:id="rId8"/>
            </p:custDataLst>
          </p:nvPr>
        </p:nvSpPr>
        <p:spPr bwMode="auto">
          <a:xfrm>
            <a:off x="0" y="6599237"/>
            <a:ext cx="16271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type="none" w="lg" len="lg"/>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fr-FR" sz="1000" dirty="0">
                <a:latin typeface="Times New Roman" pitchFamily="18" charset="0"/>
              </a:rPr>
              <a:t>[</a:t>
            </a:r>
            <a:r>
              <a:rPr lang="en-US" altLang="fr-FR" sz="1000" dirty="0" err="1">
                <a:latin typeface="Times New Roman" pitchFamily="18" charset="0"/>
              </a:rPr>
              <a:t>Sterman</a:t>
            </a:r>
            <a:r>
              <a:rPr lang="en-US" altLang="fr-FR" sz="1000" dirty="0">
                <a:latin typeface="Times New Roman" pitchFamily="18" charset="0"/>
              </a:rPr>
              <a:t> (2000), Chapter 6]</a:t>
            </a:r>
          </a:p>
        </p:txBody>
      </p:sp>
      <p:sp>
        <p:nvSpPr>
          <p:cNvPr id="155660" name="Text Box 17"/>
          <p:cNvSpPr txBox="1">
            <a:spLocks noChangeArrowheads="1"/>
          </p:cNvSpPr>
          <p:nvPr>
            <p:custDataLst>
              <p:tags r:id="rId9"/>
            </p:custDataLst>
          </p:nvPr>
        </p:nvSpPr>
        <p:spPr bwMode="auto">
          <a:xfrm>
            <a:off x="1763688" y="1055781"/>
            <a:ext cx="569457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fr-FR" sz="2000" b="1" dirty="0" smtClean="0">
                <a:latin typeface="Times New Roman" pitchFamily="18" charset="0"/>
              </a:rPr>
              <a:t>4 </a:t>
            </a:r>
            <a:r>
              <a:rPr lang="en-US" altLang="fr-FR" sz="2000" b="1" dirty="0" err="1" smtClean="0">
                <a:latin typeface="Times New Roman" pitchFamily="18" charset="0"/>
              </a:rPr>
              <a:t>représentations</a:t>
            </a:r>
            <a:r>
              <a:rPr lang="en-US" altLang="fr-FR" sz="2000" b="1" dirty="0" smtClean="0">
                <a:latin typeface="Times New Roman" pitchFamily="18" charset="0"/>
              </a:rPr>
              <a:t> pour un </a:t>
            </a:r>
            <a:r>
              <a:rPr lang="en-US" altLang="fr-FR" sz="2000" b="1" dirty="0" err="1" smtClean="0">
                <a:latin typeface="Times New Roman" pitchFamily="18" charset="0"/>
              </a:rPr>
              <a:t>formalisme</a:t>
            </a:r>
            <a:r>
              <a:rPr lang="en-US" altLang="fr-FR" sz="2000" b="1" dirty="0" smtClean="0">
                <a:latin typeface="Times New Roman" pitchFamily="18" charset="0"/>
              </a:rPr>
              <a:t> </a:t>
            </a:r>
            <a:r>
              <a:rPr lang="en-US" altLang="fr-FR" sz="2000" b="1" dirty="0" err="1" smtClean="0">
                <a:latin typeface="Times New Roman" pitchFamily="18" charset="0"/>
              </a:rPr>
              <a:t>assez</a:t>
            </a:r>
            <a:r>
              <a:rPr lang="en-US" altLang="fr-FR" sz="2000" b="1" dirty="0" smtClean="0">
                <a:latin typeface="Times New Roman" pitchFamily="18" charset="0"/>
              </a:rPr>
              <a:t> simple</a:t>
            </a:r>
            <a:endParaRPr lang="en-US" altLang="fr-FR" sz="2000" b="1" dirty="0">
              <a:latin typeface="Times New Roman" pitchFamily="18" charset="0"/>
            </a:endParaRPr>
          </a:p>
        </p:txBody>
      </p:sp>
      <p:sp>
        <p:nvSpPr>
          <p:cNvPr id="155661" name="Slide Number Placeholder 17"/>
          <p:cNvSpPr>
            <a:spLocks noGrp="1"/>
          </p:cNvSpPr>
          <p:nvPr>
            <p:ph type="sldNum" sz="quarter" idx="12"/>
            <p:custDataLst>
              <p:tags r:id="rId10"/>
            </p:custDataLst>
          </p:nvPr>
        </p:nvSpPr>
        <p:spPr/>
        <p:txBody>
          <a:bodyPr/>
          <a:lstStyle/>
          <a:p>
            <a:pPr fontAlgn="base">
              <a:spcBef>
                <a:spcPct val="0"/>
              </a:spcBef>
              <a:spcAft>
                <a:spcPct val="0"/>
              </a:spcAft>
              <a:defRPr/>
            </a:pPr>
            <a:fld id="{8750012B-B685-43EA-B53F-FC2F58703DFE}" type="slidenum">
              <a:rPr lang="en-US" smtClean="0"/>
              <a:pPr fontAlgn="base">
                <a:spcBef>
                  <a:spcPct val="0"/>
                </a:spcBef>
                <a:spcAft>
                  <a:spcPct val="0"/>
                </a:spcAft>
                <a:defRPr/>
              </a:pPr>
              <a:t>9</a:t>
            </a:fld>
            <a:endParaRPr lang="en-US" smtClean="0"/>
          </a:p>
        </p:txBody>
      </p:sp>
      <p:pic>
        <p:nvPicPr>
          <p:cNvPr id="3074" name="Picture 2"/>
          <p:cNvPicPr>
            <a:picLocks noChangeAspect="1" noChangeArrowheads="1"/>
          </p:cNvPicPr>
          <p:nvPr>
            <p:custDataLst>
              <p:tags r:id="rId11"/>
            </p:custDataLst>
          </p:nvPr>
        </p:nvPicPr>
        <p:blipFill>
          <a:blip r:embed="rId16">
            <a:extLst>
              <a:ext uri="{28A0092B-C50C-407E-A947-70E740481C1C}">
                <a14:useLocalDpi xmlns:a14="http://schemas.microsoft.com/office/drawing/2010/main" val="0"/>
              </a:ext>
            </a:extLst>
          </a:blip>
          <a:srcRect/>
          <a:stretch>
            <a:fillRect/>
          </a:stretch>
        </p:blipFill>
        <p:spPr bwMode="auto">
          <a:xfrm>
            <a:off x="2491834" y="3085817"/>
            <a:ext cx="4655628" cy="12251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custDataLst>
              <p:tags r:id="rId12"/>
            </p:custDataLst>
          </p:nvPr>
        </p:nvSpPr>
        <p:spPr>
          <a:xfrm>
            <a:off x="7308304" y="3541280"/>
            <a:ext cx="1117998" cy="369332"/>
          </a:xfrm>
          <a:prstGeom prst="rect">
            <a:avLst/>
          </a:prstGeom>
          <a:noFill/>
        </p:spPr>
        <p:txBody>
          <a:bodyPr wrap="none" rtlCol="0">
            <a:spAutoFit/>
          </a:bodyPr>
          <a:lstStyle/>
          <a:p>
            <a:r>
              <a:rPr lang="fr-FR" b="1" dirty="0" smtClean="0"/>
              <a:t>Processu</a:t>
            </a:r>
            <a:r>
              <a:rPr lang="fr-FR" dirty="0" smtClean="0"/>
              <a:t>s</a:t>
            </a:r>
            <a:endParaRPr lang="fr-FR" dirty="0"/>
          </a:p>
        </p:txBody>
      </p:sp>
      <p:sp>
        <p:nvSpPr>
          <p:cNvPr id="4" name="Espace réservé de la date 3"/>
          <p:cNvSpPr>
            <a:spLocks noGrp="1"/>
          </p:cNvSpPr>
          <p:nvPr>
            <p:ph type="dt" sz="half" idx="10"/>
          </p:nvPr>
        </p:nvSpPr>
        <p:spPr/>
        <p:txBody>
          <a:bodyPr/>
          <a:lstStyle/>
          <a:p>
            <a:r>
              <a:rPr lang="fr-FR" smtClean="0"/>
              <a:t>Didier Cuménal</a:t>
            </a:r>
            <a:endParaRPr lang="es-ES"/>
          </a:p>
        </p:txBody>
      </p:sp>
      <p:sp>
        <p:nvSpPr>
          <p:cNvPr id="22" name="Titre 1"/>
          <p:cNvSpPr txBox="1">
            <a:spLocks/>
          </p:cNvSpPr>
          <p:nvPr>
            <p:custDataLst>
              <p:tags r:id="rId13"/>
            </p:custDataLst>
          </p:nvPr>
        </p:nvSpPr>
        <p:spPr>
          <a:xfrm>
            <a:off x="21363" y="476672"/>
            <a:ext cx="9144000" cy="91358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smtClean="0"/>
              <a:t>Pourquoi j’ai été séduit par les Sirènes de la « D.S »</a:t>
            </a:r>
            <a:endParaRPr lang="fr-FR" sz="3200" dirty="0"/>
          </a:p>
        </p:txBody>
      </p:sp>
    </p:spTree>
    <p:extLst>
      <p:ext uri="{BB962C8B-B14F-4D97-AF65-F5344CB8AC3E}">
        <p14:creationId xmlns:p14="http://schemas.microsoft.com/office/powerpoint/2010/main" val="806096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par>
                          <p:cTn id="7" fill="hold">
                            <p:stCondLst>
                              <p:cond delay="0"/>
                            </p:stCondLst>
                            <p:childTnLst>
                              <p:par>
                                <p:cTn id="8" presetID="9" presetClass="entr" presetSubtype="0" fill="hold" nodeType="afterEffect">
                                  <p:stCondLst>
                                    <p:cond delay="0"/>
                                  </p:stCondLst>
                                  <p:childTnLst>
                                    <p:set>
                                      <p:cBhvr>
                                        <p:cTn id="9" dur="1" fill="hold">
                                          <p:stCondLst>
                                            <p:cond delay="0"/>
                                          </p:stCondLst>
                                        </p:cTn>
                                        <p:tgtEl>
                                          <p:spTgt spid="32771"/>
                                        </p:tgtEl>
                                        <p:attrNameLst>
                                          <p:attrName>style.visibility</p:attrName>
                                        </p:attrNameLst>
                                      </p:cBhvr>
                                      <p:to>
                                        <p:strVal val="visible"/>
                                      </p:to>
                                    </p:set>
                                    <p:animEffect transition="in" filter="dissolve">
                                      <p:cBhvr>
                                        <p:cTn id="10" dur="500"/>
                                        <p:tgtEl>
                                          <p:spTgt spid="3277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773"/>
                                        </p:tgtEl>
                                        <p:attrNameLst>
                                          <p:attrName>style.visibility</p:attrName>
                                        </p:attrNameLst>
                                      </p:cBhvr>
                                      <p:to>
                                        <p:strVal val="visible"/>
                                      </p:to>
                                    </p:set>
                                    <p:animEffect transition="in" filter="wipe(left)">
                                      <p:cBhvr>
                                        <p:cTn id="15" dur="500"/>
                                        <p:tgtEl>
                                          <p:spTgt spid="3277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2774"/>
                                        </p:tgtEl>
                                        <p:attrNameLst>
                                          <p:attrName>style.visibility</p:attrName>
                                        </p:attrNameLst>
                                      </p:cBhvr>
                                      <p:to>
                                        <p:strVal val="visible"/>
                                      </p:to>
                                    </p:set>
                                    <p:animEffect transition="in" filter="wipe(left)">
                                      <p:cBhvr>
                                        <p:cTn id="28" dur="500"/>
                                        <p:tgtEl>
                                          <p:spTgt spid="32774"/>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775"/>
                                        </p:tgtEl>
                                        <p:attrNameLst>
                                          <p:attrName>style.visibility</p:attrName>
                                        </p:attrNameLst>
                                      </p:cBhvr>
                                      <p:to>
                                        <p:strVal val="visible"/>
                                      </p:to>
                                    </p:set>
                                    <p:animEffect transition="in" filter="wipe(left)">
                                      <p:cBhvr>
                                        <p:cTn id="37" dur="500"/>
                                        <p:tgtEl>
                                          <p:spTgt spid="32775"/>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wipe(left)">
                                      <p:cBhvr>
                                        <p:cTn id="41" dur="5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autoUpdateAnimBg="0"/>
      <p:bldP spid="32774" grpId="0" autoUpdateAnimBg="0"/>
      <p:bldP spid="32775" grpId="0" autoUpdateAnimBg="0"/>
      <p:bldP spid="32783" grpId="0" autoUpdateAnimBg="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11"/>
</p:tagLst>
</file>

<file path=ppt/tags/tag101.xml><?xml version="1.0" encoding="utf-8"?>
<p:tagLst xmlns:a="http://schemas.openxmlformats.org/drawingml/2006/main" xmlns:r="http://schemas.openxmlformats.org/officeDocument/2006/relationships" xmlns:p="http://schemas.openxmlformats.org/presentationml/2006/main">
  <p:tag name="NUM" val="12"/>
</p:tagLst>
</file>

<file path=ppt/tags/tag102.xml><?xml version="1.0" encoding="utf-8"?>
<p:tagLst xmlns:a="http://schemas.openxmlformats.org/drawingml/2006/main" xmlns:r="http://schemas.openxmlformats.org/officeDocument/2006/relationships" xmlns:p="http://schemas.openxmlformats.org/presentationml/2006/main">
  <p:tag name="NUM" val="13"/>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3"/>
</p:tagLst>
</file>

<file path=ppt/tags/tag123.xml><?xml version="1.0" encoding="utf-8"?>
<p:tagLst xmlns:a="http://schemas.openxmlformats.org/drawingml/2006/main" xmlns:r="http://schemas.openxmlformats.org/officeDocument/2006/relationships" xmlns:p="http://schemas.openxmlformats.org/presentationml/2006/main">
  <p:tag name="NUM" val="4"/>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6"/>
</p:tagLst>
</file>

<file path=ppt/tags/tag126.xml><?xml version="1.0" encoding="utf-8"?>
<p:tagLst xmlns:a="http://schemas.openxmlformats.org/drawingml/2006/main" xmlns:r="http://schemas.openxmlformats.org/officeDocument/2006/relationships" xmlns:p="http://schemas.openxmlformats.org/presentationml/2006/main">
  <p:tag name="NUM" val="7"/>
</p:tagLst>
</file>

<file path=ppt/tags/tag127.xml><?xml version="1.0" encoding="utf-8"?>
<p:tagLst xmlns:a="http://schemas.openxmlformats.org/drawingml/2006/main" xmlns:r="http://schemas.openxmlformats.org/officeDocument/2006/relationships" xmlns:p="http://schemas.openxmlformats.org/presentationml/2006/main">
  <p:tag name="NUM" val="8"/>
</p:tagLst>
</file>

<file path=ppt/tags/tag128.xml><?xml version="1.0" encoding="utf-8"?>
<p:tagLst xmlns:a="http://schemas.openxmlformats.org/drawingml/2006/main" xmlns:r="http://schemas.openxmlformats.org/officeDocument/2006/relationships" xmlns:p="http://schemas.openxmlformats.org/presentationml/2006/main">
  <p:tag name="NUM" val="9"/>
</p:tagLst>
</file>

<file path=ppt/tags/tag129.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1"/>
</p:tagLst>
</file>

<file path=ppt/tags/tag131.xml><?xml version="1.0" encoding="utf-8"?>
<p:tagLst xmlns:a="http://schemas.openxmlformats.org/drawingml/2006/main" xmlns:r="http://schemas.openxmlformats.org/officeDocument/2006/relationships" xmlns:p="http://schemas.openxmlformats.org/presentationml/2006/main">
  <p:tag name="NUM" val="12"/>
</p:tagLst>
</file>

<file path=ppt/tags/tag132.xml><?xml version="1.0" encoding="utf-8"?>
<p:tagLst xmlns:a="http://schemas.openxmlformats.org/drawingml/2006/main" xmlns:r="http://schemas.openxmlformats.org/officeDocument/2006/relationships" xmlns:p="http://schemas.openxmlformats.org/presentationml/2006/main">
  <p:tag name="NUM" val="13"/>
</p:tagLst>
</file>

<file path=ppt/tags/tag133.xml><?xml version="1.0" encoding="utf-8"?>
<p:tagLst xmlns:a="http://schemas.openxmlformats.org/drawingml/2006/main" xmlns:r="http://schemas.openxmlformats.org/officeDocument/2006/relationships" xmlns:p="http://schemas.openxmlformats.org/presentationml/2006/main">
  <p:tag name="NUM" val="14"/>
</p:tagLst>
</file>

<file path=ppt/tags/tag134.xml><?xml version="1.0" encoding="utf-8"?>
<p:tagLst xmlns:a="http://schemas.openxmlformats.org/drawingml/2006/main" xmlns:r="http://schemas.openxmlformats.org/officeDocument/2006/relationships" xmlns:p="http://schemas.openxmlformats.org/presentationml/2006/main">
  <p:tag name="NUM" val="15"/>
</p:tagLst>
</file>

<file path=ppt/tags/tag135.xml><?xml version="1.0" encoding="utf-8"?>
<p:tagLst xmlns:a="http://schemas.openxmlformats.org/drawingml/2006/main" xmlns:r="http://schemas.openxmlformats.org/officeDocument/2006/relationships" xmlns:p="http://schemas.openxmlformats.org/presentationml/2006/main">
  <p:tag name="NUM" val="16"/>
</p:tagLst>
</file>

<file path=ppt/tags/tag136.xml><?xml version="1.0" encoding="utf-8"?>
<p:tagLst xmlns:a="http://schemas.openxmlformats.org/drawingml/2006/main" xmlns:r="http://schemas.openxmlformats.org/officeDocument/2006/relationships" xmlns:p="http://schemas.openxmlformats.org/presentationml/2006/main">
  <p:tag name="NUM" val="17"/>
</p:tagLst>
</file>

<file path=ppt/tags/tag137.xml><?xml version="1.0" encoding="utf-8"?>
<p:tagLst xmlns:a="http://schemas.openxmlformats.org/drawingml/2006/main" xmlns:r="http://schemas.openxmlformats.org/officeDocument/2006/relationships" xmlns:p="http://schemas.openxmlformats.org/presentationml/2006/main">
  <p:tag name="NUM" val="18"/>
</p:tagLst>
</file>

<file path=ppt/tags/tag138.xml><?xml version="1.0" encoding="utf-8"?>
<p:tagLst xmlns:a="http://schemas.openxmlformats.org/drawingml/2006/main" xmlns:r="http://schemas.openxmlformats.org/officeDocument/2006/relationships" xmlns:p="http://schemas.openxmlformats.org/presentationml/2006/main">
  <p:tag name="NUM" val="19"/>
</p:tagLst>
</file>

<file path=ppt/tags/tag139.xml><?xml version="1.0" encoding="utf-8"?>
<p:tagLst xmlns:a="http://schemas.openxmlformats.org/drawingml/2006/main" xmlns:r="http://schemas.openxmlformats.org/officeDocument/2006/relationships" xmlns:p="http://schemas.openxmlformats.org/presentationml/2006/main">
  <p:tag name="NUM" val="20"/>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21"/>
</p:tagLst>
</file>

<file path=ppt/tags/tag141.xml><?xml version="1.0" encoding="utf-8"?>
<p:tagLst xmlns:a="http://schemas.openxmlformats.org/drawingml/2006/main" xmlns:r="http://schemas.openxmlformats.org/officeDocument/2006/relationships" xmlns:p="http://schemas.openxmlformats.org/presentationml/2006/main">
  <p:tag name="NUM" val="22"/>
</p:tagLst>
</file>

<file path=ppt/tags/tag142.xml><?xml version="1.0" encoding="utf-8"?>
<p:tagLst xmlns:a="http://schemas.openxmlformats.org/drawingml/2006/main" xmlns:r="http://schemas.openxmlformats.org/officeDocument/2006/relationships" xmlns:p="http://schemas.openxmlformats.org/presentationml/2006/main">
  <p:tag name="NUM" val="23"/>
</p:tagLst>
</file>

<file path=ppt/tags/tag143.xml><?xml version="1.0" encoding="utf-8"?>
<p:tagLst xmlns:a="http://schemas.openxmlformats.org/drawingml/2006/main" xmlns:r="http://schemas.openxmlformats.org/officeDocument/2006/relationships" xmlns:p="http://schemas.openxmlformats.org/presentationml/2006/main">
  <p:tag name="NUM" val="24"/>
</p:tagLst>
</file>

<file path=ppt/tags/tag144.xml><?xml version="1.0" encoding="utf-8"?>
<p:tagLst xmlns:a="http://schemas.openxmlformats.org/drawingml/2006/main" xmlns:r="http://schemas.openxmlformats.org/officeDocument/2006/relationships" xmlns:p="http://schemas.openxmlformats.org/presentationml/2006/main">
  <p:tag name="NUM" val="25"/>
</p:tagLst>
</file>

<file path=ppt/tags/tag145.xml><?xml version="1.0" encoding="utf-8"?>
<p:tagLst xmlns:a="http://schemas.openxmlformats.org/drawingml/2006/main" xmlns:r="http://schemas.openxmlformats.org/officeDocument/2006/relationships" xmlns:p="http://schemas.openxmlformats.org/presentationml/2006/main">
  <p:tag name="NUM" val="26"/>
</p:tagLst>
</file>

<file path=ppt/tags/tag146.xml><?xml version="1.0" encoding="utf-8"?>
<p:tagLst xmlns:a="http://schemas.openxmlformats.org/drawingml/2006/main" xmlns:r="http://schemas.openxmlformats.org/officeDocument/2006/relationships" xmlns:p="http://schemas.openxmlformats.org/presentationml/2006/main">
  <p:tag name="NUM" val="27"/>
</p:tagLst>
</file>

<file path=ppt/tags/tag147.xml><?xml version="1.0" encoding="utf-8"?>
<p:tagLst xmlns:a="http://schemas.openxmlformats.org/drawingml/2006/main" xmlns:r="http://schemas.openxmlformats.org/officeDocument/2006/relationships" xmlns:p="http://schemas.openxmlformats.org/presentationml/2006/main">
  <p:tag name="NUM" val="28"/>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3"/>
</p:tagLst>
</file>

<file path=ppt/tags/tag161.xml><?xml version="1.0" encoding="utf-8"?>
<p:tagLst xmlns:a="http://schemas.openxmlformats.org/drawingml/2006/main" xmlns:r="http://schemas.openxmlformats.org/officeDocument/2006/relationships" xmlns:p="http://schemas.openxmlformats.org/presentationml/2006/main">
  <p:tag name="NUM" val="4"/>
</p:tagLst>
</file>

<file path=ppt/tags/tag162.xml><?xml version="1.0" encoding="utf-8"?>
<p:tagLst xmlns:a="http://schemas.openxmlformats.org/drawingml/2006/main" xmlns:r="http://schemas.openxmlformats.org/officeDocument/2006/relationships" xmlns:p="http://schemas.openxmlformats.org/presentationml/2006/main">
  <p:tag name="NUM" val="5"/>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4"/>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6"/>
</p:tagLst>
</file>

<file path=ppt/tags/tag173.xml><?xml version="1.0" encoding="utf-8"?>
<p:tagLst xmlns:a="http://schemas.openxmlformats.org/drawingml/2006/main" xmlns:r="http://schemas.openxmlformats.org/officeDocument/2006/relationships" xmlns:p="http://schemas.openxmlformats.org/presentationml/2006/main">
  <p:tag name="NUM" val="7"/>
</p:tagLst>
</file>

<file path=ppt/tags/tag174.xml><?xml version="1.0" encoding="utf-8"?>
<p:tagLst xmlns:a="http://schemas.openxmlformats.org/drawingml/2006/main" xmlns:r="http://schemas.openxmlformats.org/officeDocument/2006/relationships" xmlns:p="http://schemas.openxmlformats.org/presentationml/2006/main">
  <p:tag name="NUM" val="8"/>
</p:tagLst>
</file>

<file path=ppt/tags/tag175.xml><?xml version="1.0" encoding="utf-8"?>
<p:tagLst xmlns:a="http://schemas.openxmlformats.org/drawingml/2006/main" xmlns:r="http://schemas.openxmlformats.org/officeDocument/2006/relationships" xmlns:p="http://schemas.openxmlformats.org/presentationml/2006/main">
  <p:tag name="NUM" val="9"/>
</p:tagLst>
</file>

<file path=ppt/tags/tag176.xml><?xml version="1.0" encoding="utf-8"?>
<p:tagLst xmlns:a="http://schemas.openxmlformats.org/drawingml/2006/main" xmlns:r="http://schemas.openxmlformats.org/officeDocument/2006/relationships" xmlns:p="http://schemas.openxmlformats.org/presentationml/2006/main">
  <p:tag name="NUM" val="10"/>
</p:tagLst>
</file>

<file path=ppt/tags/tag177.xml><?xml version="1.0" encoding="utf-8"?>
<p:tagLst xmlns:a="http://schemas.openxmlformats.org/drawingml/2006/main" xmlns:r="http://schemas.openxmlformats.org/officeDocument/2006/relationships" xmlns:p="http://schemas.openxmlformats.org/presentationml/2006/main">
  <p:tag name="NUM" val="11"/>
</p:tagLst>
</file>

<file path=ppt/tags/tag178.xml><?xml version="1.0" encoding="utf-8"?>
<p:tagLst xmlns:a="http://schemas.openxmlformats.org/drawingml/2006/main" xmlns:r="http://schemas.openxmlformats.org/officeDocument/2006/relationships" xmlns:p="http://schemas.openxmlformats.org/presentationml/2006/main">
  <p:tag name="NUM" val="12"/>
</p:tagLst>
</file>

<file path=ppt/tags/tag179.xml><?xml version="1.0" encoding="utf-8"?>
<p:tagLst xmlns:a="http://schemas.openxmlformats.org/drawingml/2006/main" xmlns:r="http://schemas.openxmlformats.org/officeDocument/2006/relationships" xmlns:p="http://schemas.openxmlformats.org/presentationml/2006/main">
  <p:tag name="NUM" val="13"/>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14"/>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1"/>
</p:tagLst>
</file>

<file path=ppt/tags/tag193.xml><?xml version="1.0" encoding="utf-8"?>
<p:tagLst xmlns:a="http://schemas.openxmlformats.org/drawingml/2006/main" xmlns:r="http://schemas.openxmlformats.org/officeDocument/2006/relationships" xmlns:p="http://schemas.openxmlformats.org/presentationml/2006/main">
  <p:tag name="NUM" val="2"/>
</p:tagLst>
</file>

<file path=ppt/tags/tag194.xml><?xml version="1.0" encoding="utf-8"?>
<p:tagLst xmlns:a="http://schemas.openxmlformats.org/drawingml/2006/main" xmlns:r="http://schemas.openxmlformats.org/officeDocument/2006/relationships" xmlns:p="http://schemas.openxmlformats.org/presentationml/2006/main">
  <p:tag name="NUM" val="3"/>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1"/>
</p:tagLst>
</file>

<file path=ppt/tags/tag198.xml><?xml version="1.0" encoding="utf-8"?>
<p:tagLst xmlns:a="http://schemas.openxmlformats.org/drawingml/2006/main" xmlns:r="http://schemas.openxmlformats.org/officeDocument/2006/relationships" xmlns:p="http://schemas.openxmlformats.org/presentationml/2006/main">
  <p:tag name="NUM" val="2"/>
</p:tagLst>
</file>

<file path=ppt/tags/tag19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4"/>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7"/>
</p:tagLst>
</file>

<file path=ppt/tags/tag204.xml><?xml version="1.0" encoding="utf-8"?>
<p:tagLst xmlns:a="http://schemas.openxmlformats.org/drawingml/2006/main" xmlns:r="http://schemas.openxmlformats.org/officeDocument/2006/relationships" xmlns:p="http://schemas.openxmlformats.org/presentationml/2006/main">
  <p:tag name="NUM" val="8"/>
</p:tagLst>
</file>

<file path=ppt/tags/tag205.xml><?xml version="1.0" encoding="utf-8"?>
<p:tagLst xmlns:a="http://schemas.openxmlformats.org/drawingml/2006/main" xmlns:r="http://schemas.openxmlformats.org/officeDocument/2006/relationships" xmlns:p="http://schemas.openxmlformats.org/presentationml/2006/main">
  <p:tag name="NUM" val="9"/>
</p:tagLst>
</file>

<file path=ppt/tags/tag206.xml><?xml version="1.0" encoding="utf-8"?>
<p:tagLst xmlns:a="http://schemas.openxmlformats.org/drawingml/2006/main" xmlns:r="http://schemas.openxmlformats.org/officeDocument/2006/relationships" xmlns:p="http://schemas.openxmlformats.org/presentationml/2006/main">
  <p:tag name="NUM" val="11"/>
</p:tagLst>
</file>

<file path=ppt/tags/tag207.xml><?xml version="1.0" encoding="utf-8"?>
<p:tagLst xmlns:a="http://schemas.openxmlformats.org/drawingml/2006/main" xmlns:r="http://schemas.openxmlformats.org/officeDocument/2006/relationships" xmlns:p="http://schemas.openxmlformats.org/presentationml/2006/main">
  <p:tag name="NUM" val="12"/>
</p:tagLst>
</file>

<file path=ppt/tags/tag208.xml><?xml version="1.0" encoding="utf-8"?>
<p:tagLst xmlns:a="http://schemas.openxmlformats.org/drawingml/2006/main" xmlns:r="http://schemas.openxmlformats.org/officeDocument/2006/relationships" xmlns:p="http://schemas.openxmlformats.org/presentationml/2006/main">
  <p:tag name="NUM" val="1"/>
</p:tagLst>
</file>

<file path=ppt/tags/tag209.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3"/>
</p:tagLst>
</file>

<file path=ppt/tags/tag211.xml><?xml version="1.0" encoding="utf-8"?>
<p:tagLst xmlns:a="http://schemas.openxmlformats.org/drawingml/2006/main" xmlns:r="http://schemas.openxmlformats.org/officeDocument/2006/relationships" xmlns:p="http://schemas.openxmlformats.org/presentationml/2006/main">
  <p:tag name="NUM" val="4"/>
</p:tagLst>
</file>

<file path=ppt/tags/tag212.xml><?xml version="1.0" encoding="utf-8"?>
<p:tagLst xmlns:a="http://schemas.openxmlformats.org/drawingml/2006/main" xmlns:r="http://schemas.openxmlformats.org/officeDocument/2006/relationships" xmlns:p="http://schemas.openxmlformats.org/presentationml/2006/main">
  <p:tag name="NUM" val="5"/>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7"/>
</p:tagLst>
</file>

<file path=ppt/tags/tag215.xml><?xml version="1.0" encoding="utf-8"?>
<p:tagLst xmlns:a="http://schemas.openxmlformats.org/drawingml/2006/main" xmlns:r="http://schemas.openxmlformats.org/officeDocument/2006/relationships" xmlns:p="http://schemas.openxmlformats.org/presentationml/2006/main">
  <p:tag name="NUM" val="8"/>
</p:tagLst>
</file>

<file path=ppt/tags/tag216.xml><?xml version="1.0" encoding="utf-8"?>
<p:tagLst xmlns:a="http://schemas.openxmlformats.org/drawingml/2006/main" xmlns:r="http://schemas.openxmlformats.org/officeDocument/2006/relationships" xmlns:p="http://schemas.openxmlformats.org/presentationml/2006/main">
  <p:tag name="NUM" val="9"/>
</p:tagLst>
</file>

<file path=ppt/tags/tag217.xml><?xml version="1.0" encoding="utf-8"?>
<p:tagLst xmlns:a="http://schemas.openxmlformats.org/drawingml/2006/main" xmlns:r="http://schemas.openxmlformats.org/officeDocument/2006/relationships" xmlns:p="http://schemas.openxmlformats.org/presentationml/2006/main">
  <p:tag name="NUM" val="10"/>
</p:tagLst>
</file>

<file path=ppt/tags/tag218.xml><?xml version="1.0" encoding="utf-8"?>
<p:tagLst xmlns:a="http://schemas.openxmlformats.org/drawingml/2006/main" xmlns:r="http://schemas.openxmlformats.org/officeDocument/2006/relationships" xmlns:p="http://schemas.openxmlformats.org/presentationml/2006/main">
  <p:tag name="NUM" val="11"/>
</p:tagLst>
</file>

<file path=ppt/tags/tag219.xml><?xml version="1.0" encoding="utf-8"?>
<p:tagLst xmlns:a="http://schemas.openxmlformats.org/drawingml/2006/main" xmlns:r="http://schemas.openxmlformats.org/officeDocument/2006/relationships" xmlns:p="http://schemas.openxmlformats.org/presentationml/2006/main">
  <p:tag name="NUM" val="1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20.xml><?xml version="1.0" encoding="utf-8"?>
<p:tagLst xmlns:a="http://schemas.openxmlformats.org/drawingml/2006/main" xmlns:r="http://schemas.openxmlformats.org/officeDocument/2006/relationships" xmlns:p="http://schemas.openxmlformats.org/presentationml/2006/main">
  <p:tag name="NUM" val="13"/>
</p:tagLst>
</file>

<file path=ppt/tags/tag221.xml><?xml version="1.0" encoding="utf-8"?>
<p:tagLst xmlns:a="http://schemas.openxmlformats.org/drawingml/2006/main" xmlns:r="http://schemas.openxmlformats.org/officeDocument/2006/relationships" xmlns:p="http://schemas.openxmlformats.org/presentationml/2006/main">
  <p:tag name="NUM" val="14"/>
</p:tagLst>
</file>

<file path=ppt/tags/tag222.xml><?xml version="1.0" encoding="utf-8"?>
<p:tagLst xmlns:a="http://schemas.openxmlformats.org/drawingml/2006/main" xmlns:r="http://schemas.openxmlformats.org/officeDocument/2006/relationships" xmlns:p="http://schemas.openxmlformats.org/presentationml/2006/main">
  <p:tag name="NUM" val="15"/>
</p:tagLst>
</file>

<file path=ppt/tags/tag223.xml><?xml version="1.0" encoding="utf-8"?>
<p:tagLst xmlns:a="http://schemas.openxmlformats.org/drawingml/2006/main" xmlns:r="http://schemas.openxmlformats.org/officeDocument/2006/relationships" xmlns:p="http://schemas.openxmlformats.org/presentationml/2006/main">
  <p:tag name="NUM" val="16"/>
</p:tagLst>
</file>

<file path=ppt/tags/tag224.xml><?xml version="1.0" encoding="utf-8"?>
<p:tagLst xmlns:a="http://schemas.openxmlformats.org/drawingml/2006/main" xmlns:r="http://schemas.openxmlformats.org/officeDocument/2006/relationships" xmlns:p="http://schemas.openxmlformats.org/presentationml/2006/main">
  <p:tag name="NUM" val="17"/>
</p:tagLst>
</file>

<file path=ppt/tags/tag225.xml><?xml version="1.0" encoding="utf-8"?>
<p:tagLst xmlns:a="http://schemas.openxmlformats.org/drawingml/2006/main" xmlns:r="http://schemas.openxmlformats.org/officeDocument/2006/relationships" xmlns:p="http://schemas.openxmlformats.org/presentationml/2006/main">
  <p:tag name="NUM" val="18"/>
</p:tagLst>
</file>

<file path=ppt/tags/tag226.xml><?xml version="1.0" encoding="utf-8"?>
<p:tagLst xmlns:a="http://schemas.openxmlformats.org/drawingml/2006/main" xmlns:r="http://schemas.openxmlformats.org/officeDocument/2006/relationships" xmlns:p="http://schemas.openxmlformats.org/presentationml/2006/main">
  <p:tag name="NUM" val="19"/>
</p:tagLst>
</file>

<file path=ppt/tags/tag227.xml><?xml version="1.0" encoding="utf-8"?>
<p:tagLst xmlns:a="http://schemas.openxmlformats.org/drawingml/2006/main" xmlns:r="http://schemas.openxmlformats.org/officeDocument/2006/relationships" xmlns:p="http://schemas.openxmlformats.org/presentationml/2006/main">
  <p:tag name="NUM" val="20"/>
</p:tagLst>
</file>

<file path=ppt/tags/tag228.xml><?xml version="1.0" encoding="utf-8"?>
<p:tagLst xmlns:a="http://schemas.openxmlformats.org/drawingml/2006/main" xmlns:r="http://schemas.openxmlformats.org/officeDocument/2006/relationships" xmlns:p="http://schemas.openxmlformats.org/presentationml/2006/main">
  <p:tag name="NUM" val="21"/>
</p:tagLst>
</file>

<file path=ppt/tags/tag229.xml><?xml version="1.0" encoding="utf-8"?>
<p:tagLst xmlns:a="http://schemas.openxmlformats.org/drawingml/2006/main" xmlns:r="http://schemas.openxmlformats.org/officeDocument/2006/relationships" xmlns:p="http://schemas.openxmlformats.org/presentationml/2006/main">
  <p:tag name="NUM" val="22"/>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30.xml><?xml version="1.0" encoding="utf-8"?>
<p:tagLst xmlns:a="http://schemas.openxmlformats.org/drawingml/2006/main" xmlns:r="http://schemas.openxmlformats.org/officeDocument/2006/relationships" xmlns:p="http://schemas.openxmlformats.org/presentationml/2006/main">
  <p:tag name="NUM" val="23"/>
</p:tagLst>
</file>

<file path=ppt/tags/tag231.xml><?xml version="1.0" encoding="utf-8"?>
<p:tagLst xmlns:a="http://schemas.openxmlformats.org/drawingml/2006/main" xmlns:r="http://schemas.openxmlformats.org/officeDocument/2006/relationships" xmlns:p="http://schemas.openxmlformats.org/presentationml/2006/main">
  <p:tag name="NUM" val="24"/>
</p:tagLst>
</file>

<file path=ppt/tags/tag232.xml><?xml version="1.0" encoding="utf-8"?>
<p:tagLst xmlns:a="http://schemas.openxmlformats.org/drawingml/2006/main" xmlns:r="http://schemas.openxmlformats.org/officeDocument/2006/relationships" xmlns:p="http://schemas.openxmlformats.org/presentationml/2006/main">
  <p:tag name="NUM" val="25"/>
</p:tagLst>
</file>

<file path=ppt/tags/tag233.xml><?xml version="1.0" encoding="utf-8"?>
<p:tagLst xmlns:a="http://schemas.openxmlformats.org/drawingml/2006/main" xmlns:r="http://schemas.openxmlformats.org/officeDocument/2006/relationships" xmlns:p="http://schemas.openxmlformats.org/presentationml/2006/main">
  <p:tag name="NUM" val="26"/>
</p:tagLst>
</file>

<file path=ppt/tags/tag234.xml><?xml version="1.0" encoding="utf-8"?>
<p:tagLst xmlns:a="http://schemas.openxmlformats.org/drawingml/2006/main" xmlns:r="http://schemas.openxmlformats.org/officeDocument/2006/relationships" xmlns:p="http://schemas.openxmlformats.org/presentationml/2006/main">
  <p:tag name="NUM" val="27"/>
</p:tagLst>
</file>

<file path=ppt/tags/tag235.xml><?xml version="1.0" encoding="utf-8"?>
<p:tagLst xmlns:a="http://schemas.openxmlformats.org/drawingml/2006/main" xmlns:r="http://schemas.openxmlformats.org/officeDocument/2006/relationships" xmlns:p="http://schemas.openxmlformats.org/presentationml/2006/main">
  <p:tag name="NUM" val="28"/>
</p:tagLst>
</file>

<file path=ppt/tags/tag236.xml><?xml version="1.0" encoding="utf-8"?>
<p:tagLst xmlns:a="http://schemas.openxmlformats.org/drawingml/2006/main" xmlns:r="http://schemas.openxmlformats.org/officeDocument/2006/relationships" xmlns:p="http://schemas.openxmlformats.org/presentationml/2006/main">
  <p:tag name="NUM" val="29"/>
</p:tagLst>
</file>

<file path=ppt/tags/tag237.xml><?xml version="1.0" encoding="utf-8"?>
<p:tagLst xmlns:a="http://schemas.openxmlformats.org/drawingml/2006/main" xmlns:r="http://schemas.openxmlformats.org/officeDocument/2006/relationships" xmlns:p="http://schemas.openxmlformats.org/presentationml/2006/main">
  <p:tag name="NUM" val="30"/>
</p:tagLst>
</file>

<file path=ppt/tags/tag238.xml><?xml version="1.0" encoding="utf-8"?>
<p:tagLst xmlns:a="http://schemas.openxmlformats.org/drawingml/2006/main" xmlns:r="http://schemas.openxmlformats.org/officeDocument/2006/relationships" xmlns:p="http://schemas.openxmlformats.org/presentationml/2006/main">
  <p:tag name="NUM" val="31"/>
</p:tagLst>
</file>

<file path=ppt/tags/tag239.xml><?xml version="1.0" encoding="utf-8"?>
<p:tagLst xmlns:a="http://schemas.openxmlformats.org/drawingml/2006/main" xmlns:r="http://schemas.openxmlformats.org/officeDocument/2006/relationships" xmlns:p="http://schemas.openxmlformats.org/presentationml/2006/main">
  <p:tag name="NUM" val="32"/>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40.xml><?xml version="1.0" encoding="utf-8"?>
<p:tagLst xmlns:a="http://schemas.openxmlformats.org/drawingml/2006/main" xmlns:r="http://schemas.openxmlformats.org/officeDocument/2006/relationships" xmlns:p="http://schemas.openxmlformats.org/presentationml/2006/main">
  <p:tag name="NUM" val="33"/>
</p:tagLst>
</file>

<file path=ppt/tags/tag241.xml><?xml version="1.0" encoding="utf-8"?>
<p:tagLst xmlns:a="http://schemas.openxmlformats.org/drawingml/2006/main" xmlns:r="http://schemas.openxmlformats.org/officeDocument/2006/relationships" xmlns:p="http://schemas.openxmlformats.org/presentationml/2006/main">
  <p:tag name="NUM" val="34"/>
</p:tagLst>
</file>

<file path=ppt/tags/tag242.xml><?xml version="1.0" encoding="utf-8"?>
<p:tagLst xmlns:a="http://schemas.openxmlformats.org/drawingml/2006/main" xmlns:r="http://schemas.openxmlformats.org/officeDocument/2006/relationships" xmlns:p="http://schemas.openxmlformats.org/presentationml/2006/main">
  <p:tag name="NUM" val="35"/>
</p:tagLst>
</file>

<file path=ppt/tags/tag243.xml><?xml version="1.0" encoding="utf-8"?>
<p:tagLst xmlns:a="http://schemas.openxmlformats.org/drawingml/2006/main" xmlns:r="http://schemas.openxmlformats.org/officeDocument/2006/relationships" xmlns:p="http://schemas.openxmlformats.org/presentationml/2006/main">
  <p:tag name="NUM" val="36"/>
</p:tagLst>
</file>

<file path=ppt/tags/tag244.xml><?xml version="1.0" encoding="utf-8"?>
<p:tagLst xmlns:a="http://schemas.openxmlformats.org/drawingml/2006/main" xmlns:r="http://schemas.openxmlformats.org/officeDocument/2006/relationships" xmlns:p="http://schemas.openxmlformats.org/presentationml/2006/main">
  <p:tag name="NUM" val="37"/>
</p:tagLst>
</file>

<file path=ppt/tags/tag245.xml><?xml version="1.0" encoding="utf-8"?>
<p:tagLst xmlns:a="http://schemas.openxmlformats.org/drawingml/2006/main" xmlns:r="http://schemas.openxmlformats.org/officeDocument/2006/relationships" xmlns:p="http://schemas.openxmlformats.org/presentationml/2006/main">
  <p:tag name="NUM" val="38"/>
</p:tagLst>
</file>

<file path=ppt/tags/tag246.xml><?xml version="1.0" encoding="utf-8"?>
<p:tagLst xmlns:a="http://schemas.openxmlformats.org/drawingml/2006/main" xmlns:r="http://schemas.openxmlformats.org/officeDocument/2006/relationships" xmlns:p="http://schemas.openxmlformats.org/presentationml/2006/main">
  <p:tag name="NUM" val="39"/>
</p:tagLst>
</file>

<file path=ppt/tags/tag247.xml><?xml version="1.0" encoding="utf-8"?>
<p:tagLst xmlns:a="http://schemas.openxmlformats.org/drawingml/2006/main" xmlns:r="http://schemas.openxmlformats.org/officeDocument/2006/relationships" xmlns:p="http://schemas.openxmlformats.org/presentationml/2006/main">
  <p:tag name="NUM" val="40"/>
</p:tagLst>
</file>

<file path=ppt/tags/tag248.xml><?xml version="1.0" encoding="utf-8"?>
<p:tagLst xmlns:a="http://schemas.openxmlformats.org/drawingml/2006/main" xmlns:r="http://schemas.openxmlformats.org/officeDocument/2006/relationships" xmlns:p="http://schemas.openxmlformats.org/presentationml/2006/main">
  <p:tag name="NUM" val="41"/>
</p:tagLst>
</file>

<file path=ppt/tags/tag249.xml><?xml version="1.0" encoding="utf-8"?>
<p:tagLst xmlns:a="http://schemas.openxmlformats.org/drawingml/2006/main" xmlns:r="http://schemas.openxmlformats.org/officeDocument/2006/relationships" xmlns:p="http://schemas.openxmlformats.org/presentationml/2006/main">
  <p:tag name="NUM" val="42"/>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50.xml><?xml version="1.0" encoding="utf-8"?>
<p:tagLst xmlns:a="http://schemas.openxmlformats.org/drawingml/2006/main" xmlns:r="http://schemas.openxmlformats.org/officeDocument/2006/relationships" xmlns:p="http://schemas.openxmlformats.org/presentationml/2006/main">
  <p:tag name="NUM" val="43"/>
</p:tagLst>
</file>

<file path=ppt/tags/tag251.xml><?xml version="1.0" encoding="utf-8"?>
<p:tagLst xmlns:a="http://schemas.openxmlformats.org/drawingml/2006/main" xmlns:r="http://schemas.openxmlformats.org/officeDocument/2006/relationships" xmlns:p="http://schemas.openxmlformats.org/presentationml/2006/main">
  <p:tag name="NUM" val="44"/>
</p:tagLst>
</file>

<file path=ppt/tags/tag252.xml><?xml version="1.0" encoding="utf-8"?>
<p:tagLst xmlns:a="http://schemas.openxmlformats.org/drawingml/2006/main" xmlns:r="http://schemas.openxmlformats.org/officeDocument/2006/relationships" xmlns:p="http://schemas.openxmlformats.org/presentationml/2006/main">
  <p:tag name="NUM" val="45"/>
</p:tagLst>
</file>

<file path=ppt/tags/tag253.xml><?xml version="1.0" encoding="utf-8"?>
<p:tagLst xmlns:a="http://schemas.openxmlformats.org/drawingml/2006/main" xmlns:r="http://schemas.openxmlformats.org/officeDocument/2006/relationships" xmlns:p="http://schemas.openxmlformats.org/presentationml/2006/main">
  <p:tag name="NUM" val="46"/>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1"/>
</p:tagLst>
</file>

<file path=ppt/tags/tag259.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60.xml><?xml version="1.0" encoding="utf-8"?>
<p:tagLst xmlns:a="http://schemas.openxmlformats.org/drawingml/2006/main" xmlns:r="http://schemas.openxmlformats.org/officeDocument/2006/relationships" xmlns:p="http://schemas.openxmlformats.org/presentationml/2006/main">
  <p:tag name="NUM" val="3"/>
</p:tagLst>
</file>

<file path=ppt/tags/tag261.xml><?xml version="1.0" encoding="utf-8"?>
<p:tagLst xmlns:a="http://schemas.openxmlformats.org/drawingml/2006/main" xmlns:r="http://schemas.openxmlformats.org/officeDocument/2006/relationships" xmlns:p="http://schemas.openxmlformats.org/presentationml/2006/main">
  <p:tag name="NUM" val="4"/>
</p:tagLst>
</file>

<file path=ppt/tags/tag262.xml><?xml version="1.0" encoding="utf-8"?>
<p:tagLst xmlns:a="http://schemas.openxmlformats.org/drawingml/2006/main" xmlns:r="http://schemas.openxmlformats.org/officeDocument/2006/relationships" xmlns:p="http://schemas.openxmlformats.org/presentationml/2006/main">
  <p:tag name="NUM" val="5"/>
</p:tagLst>
</file>

<file path=ppt/tags/tag263.xml><?xml version="1.0" encoding="utf-8"?>
<p:tagLst xmlns:a="http://schemas.openxmlformats.org/drawingml/2006/main" xmlns:r="http://schemas.openxmlformats.org/officeDocument/2006/relationships" xmlns:p="http://schemas.openxmlformats.org/presentationml/2006/main">
  <p:tag name="NUM" val="6"/>
</p:tagLst>
</file>

<file path=ppt/tags/tag264.xml><?xml version="1.0" encoding="utf-8"?>
<p:tagLst xmlns:a="http://schemas.openxmlformats.org/drawingml/2006/main" xmlns:r="http://schemas.openxmlformats.org/officeDocument/2006/relationships" xmlns:p="http://schemas.openxmlformats.org/presentationml/2006/main">
  <p:tag name="NUM" val="7"/>
</p:tagLst>
</file>

<file path=ppt/tags/tag265.xml><?xml version="1.0" encoding="utf-8"?>
<p:tagLst xmlns:a="http://schemas.openxmlformats.org/drawingml/2006/main" xmlns:r="http://schemas.openxmlformats.org/officeDocument/2006/relationships" xmlns:p="http://schemas.openxmlformats.org/presentationml/2006/main">
  <p:tag name="NUM" val="8"/>
</p:tagLst>
</file>

<file path=ppt/tags/tag266.xml><?xml version="1.0" encoding="utf-8"?>
<p:tagLst xmlns:a="http://schemas.openxmlformats.org/drawingml/2006/main" xmlns:r="http://schemas.openxmlformats.org/officeDocument/2006/relationships" xmlns:p="http://schemas.openxmlformats.org/presentationml/2006/main">
  <p:tag name="NUM" val="9"/>
</p:tagLst>
</file>

<file path=ppt/tags/tag267.xml><?xml version="1.0" encoding="utf-8"?>
<p:tagLst xmlns:a="http://schemas.openxmlformats.org/drawingml/2006/main" xmlns:r="http://schemas.openxmlformats.org/officeDocument/2006/relationships" xmlns:p="http://schemas.openxmlformats.org/presentationml/2006/main">
  <p:tag name="NUM" val="1"/>
</p:tagLst>
</file>

<file path=ppt/tags/tag268.xml><?xml version="1.0" encoding="utf-8"?>
<p:tagLst xmlns:a="http://schemas.openxmlformats.org/drawingml/2006/main" xmlns:r="http://schemas.openxmlformats.org/officeDocument/2006/relationships" xmlns:p="http://schemas.openxmlformats.org/presentationml/2006/main">
  <p:tag name="NUM" val="2"/>
</p:tagLst>
</file>

<file path=ppt/tags/tag269.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4"/>
</p:tagLst>
</file>

<file path=ppt/tags/tag271.xml><?xml version="1.0" encoding="utf-8"?>
<p:tagLst xmlns:a="http://schemas.openxmlformats.org/drawingml/2006/main" xmlns:r="http://schemas.openxmlformats.org/officeDocument/2006/relationships" xmlns:p="http://schemas.openxmlformats.org/presentationml/2006/main">
  <p:tag name="NUM" val="5"/>
</p:tagLst>
</file>

<file path=ppt/tags/tag272.xml><?xml version="1.0" encoding="utf-8"?>
<p:tagLst xmlns:a="http://schemas.openxmlformats.org/drawingml/2006/main" xmlns:r="http://schemas.openxmlformats.org/officeDocument/2006/relationships" xmlns:p="http://schemas.openxmlformats.org/presentationml/2006/main">
  <p:tag name="NUM" val="6"/>
</p:tagLst>
</file>

<file path=ppt/tags/tag273.xml><?xml version="1.0" encoding="utf-8"?>
<p:tagLst xmlns:a="http://schemas.openxmlformats.org/drawingml/2006/main" xmlns:r="http://schemas.openxmlformats.org/officeDocument/2006/relationships" xmlns:p="http://schemas.openxmlformats.org/presentationml/2006/main">
  <p:tag name="NUM" val="7"/>
</p:tagLst>
</file>

<file path=ppt/tags/tag274.xml><?xml version="1.0" encoding="utf-8"?>
<p:tagLst xmlns:a="http://schemas.openxmlformats.org/drawingml/2006/main" xmlns:r="http://schemas.openxmlformats.org/officeDocument/2006/relationships" xmlns:p="http://schemas.openxmlformats.org/presentationml/2006/main">
  <p:tag name="NUM" val="8"/>
</p:tagLst>
</file>

<file path=ppt/tags/tag275.xml><?xml version="1.0" encoding="utf-8"?>
<p:tagLst xmlns:a="http://schemas.openxmlformats.org/drawingml/2006/main" xmlns:r="http://schemas.openxmlformats.org/officeDocument/2006/relationships" xmlns:p="http://schemas.openxmlformats.org/presentationml/2006/main">
  <p:tag name="NUM" val="9"/>
</p:tagLst>
</file>

<file path=ppt/tags/tag276.xml><?xml version="1.0" encoding="utf-8"?>
<p:tagLst xmlns:a="http://schemas.openxmlformats.org/drawingml/2006/main" xmlns:r="http://schemas.openxmlformats.org/officeDocument/2006/relationships" xmlns:p="http://schemas.openxmlformats.org/presentationml/2006/main">
  <p:tag name="NUM" val="10"/>
</p:tagLst>
</file>

<file path=ppt/tags/tag277.xml><?xml version="1.0" encoding="utf-8"?>
<p:tagLst xmlns:a="http://schemas.openxmlformats.org/drawingml/2006/main" xmlns:r="http://schemas.openxmlformats.org/officeDocument/2006/relationships" xmlns:p="http://schemas.openxmlformats.org/presentationml/2006/main">
  <p:tag name="NUM" val="11"/>
</p:tagLst>
</file>

<file path=ppt/tags/tag278.xml><?xml version="1.0" encoding="utf-8"?>
<p:tagLst xmlns:a="http://schemas.openxmlformats.org/drawingml/2006/main" xmlns:r="http://schemas.openxmlformats.org/officeDocument/2006/relationships" xmlns:p="http://schemas.openxmlformats.org/presentationml/2006/main">
  <p:tag name="NUM" val="1"/>
</p:tagLst>
</file>

<file path=ppt/tags/tag279.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3"/>
</p:tagLst>
</file>

<file path=ppt/tags/tag281.xml><?xml version="1.0" encoding="utf-8"?>
<p:tagLst xmlns:a="http://schemas.openxmlformats.org/drawingml/2006/main" xmlns:r="http://schemas.openxmlformats.org/officeDocument/2006/relationships" xmlns:p="http://schemas.openxmlformats.org/presentationml/2006/main">
  <p:tag name="NUM" val="4"/>
</p:tagLst>
</file>

<file path=ppt/tags/tag282.xml><?xml version="1.0" encoding="utf-8"?>
<p:tagLst xmlns:a="http://schemas.openxmlformats.org/drawingml/2006/main" xmlns:r="http://schemas.openxmlformats.org/officeDocument/2006/relationships" xmlns:p="http://schemas.openxmlformats.org/presentationml/2006/main">
  <p:tag name="NUM" val="5"/>
</p:tagLst>
</file>

<file path=ppt/tags/tag283.xml><?xml version="1.0" encoding="utf-8"?>
<p:tagLst xmlns:a="http://schemas.openxmlformats.org/drawingml/2006/main" xmlns:r="http://schemas.openxmlformats.org/officeDocument/2006/relationships" xmlns:p="http://schemas.openxmlformats.org/presentationml/2006/main">
  <p:tag name="NUM" val="6"/>
</p:tagLst>
</file>

<file path=ppt/tags/tag284.xml><?xml version="1.0" encoding="utf-8"?>
<p:tagLst xmlns:a="http://schemas.openxmlformats.org/drawingml/2006/main" xmlns:r="http://schemas.openxmlformats.org/officeDocument/2006/relationships" xmlns:p="http://schemas.openxmlformats.org/presentationml/2006/main">
  <p:tag name="NUM" val="7"/>
</p:tagLst>
</file>

<file path=ppt/tags/tag285.xml><?xml version="1.0" encoding="utf-8"?>
<p:tagLst xmlns:a="http://schemas.openxmlformats.org/drawingml/2006/main" xmlns:r="http://schemas.openxmlformats.org/officeDocument/2006/relationships" xmlns:p="http://schemas.openxmlformats.org/presentationml/2006/main">
  <p:tag name="NUM" val="1"/>
</p:tagLst>
</file>

<file path=ppt/tags/tag286.xml><?xml version="1.0" encoding="utf-8"?>
<p:tagLst xmlns:a="http://schemas.openxmlformats.org/drawingml/2006/main" xmlns:r="http://schemas.openxmlformats.org/officeDocument/2006/relationships" xmlns:p="http://schemas.openxmlformats.org/presentationml/2006/main">
  <p:tag name="NUM" val="3"/>
</p:tagLst>
</file>

<file path=ppt/tags/tag287.xml><?xml version="1.0" encoding="utf-8"?>
<p:tagLst xmlns:a="http://schemas.openxmlformats.org/drawingml/2006/main" xmlns:r="http://schemas.openxmlformats.org/officeDocument/2006/relationships" xmlns:p="http://schemas.openxmlformats.org/presentationml/2006/main">
  <p:tag name="NUM" val="4"/>
</p:tagLst>
</file>

<file path=ppt/tags/tag288.xml><?xml version="1.0" encoding="utf-8"?>
<p:tagLst xmlns:a="http://schemas.openxmlformats.org/drawingml/2006/main" xmlns:r="http://schemas.openxmlformats.org/officeDocument/2006/relationships" xmlns:p="http://schemas.openxmlformats.org/presentationml/2006/main">
  <p:tag name="NUM" val="5"/>
</p:tagLst>
</file>

<file path=ppt/tags/tag289.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290.xml><?xml version="1.0" encoding="utf-8"?>
<p:tagLst xmlns:a="http://schemas.openxmlformats.org/drawingml/2006/main" xmlns:r="http://schemas.openxmlformats.org/officeDocument/2006/relationships" xmlns:p="http://schemas.openxmlformats.org/presentationml/2006/main">
  <p:tag name="NUM" val="7"/>
</p:tagLst>
</file>

<file path=ppt/tags/tag291.xml><?xml version="1.0" encoding="utf-8"?>
<p:tagLst xmlns:a="http://schemas.openxmlformats.org/drawingml/2006/main" xmlns:r="http://schemas.openxmlformats.org/officeDocument/2006/relationships" xmlns:p="http://schemas.openxmlformats.org/presentationml/2006/main">
  <p:tag name="NUM" val="8"/>
</p:tagLst>
</file>

<file path=ppt/tags/tag292.xml><?xml version="1.0" encoding="utf-8"?>
<p:tagLst xmlns:a="http://schemas.openxmlformats.org/drawingml/2006/main" xmlns:r="http://schemas.openxmlformats.org/officeDocument/2006/relationships" xmlns:p="http://schemas.openxmlformats.org/presentationml/2006/main">
  <p:tag name="NUM" val="9"/>
</p:tagLst>
</file>

<file path=ppt/tags/tag293.xml><?xml version="1.0" encoding="utf-8"?>
<p:tagLst xmlns:a="http://schemas.openxmlformats.org/drawingml/2006/main" xmlns:r="http://schemas.openxmlformats.org/officeDocument/2006/relationships" xmlns:p="http://schemas.openxmlformats.org/presentationml/2006/main">
  <p:tag name="NUM" val="10"/>
</p:tagLst>
</file>

<file path=ppt/tags/tag294.xml><?xml version="1.0" encoding="utf-8"?>
<p:tagLst xmlns:a="http://schemas.openxmlformats.org/drawingml/2006/main" xmlns:r="http://schemas.openxmlformats.org/officeDocument/2006/relationships" xmlns:p="http://schemas.openxmlformats.org/presentationml/2006/main">
  <p:tag name="NUM" val="11"/>
</p:tagLst>
</file>

<file path=ppt/tags/tag295.xml><?xml version="1.0" encoding="utf-8"?>
<p:tagLst xmlns:a="http://schemas.openxmlformats.org/drawingml/2006/main" xmlns:r="http://schemas.openxmlformats.org/officeDocument/2006/relationships" xmlns:p="http://schemas.openxmlformats.org/presentationml/2006/main">
  <p:tag name="NUM" val="12"/>
</p:tagLst>
</file>

<file path=ppt/tags/tag296.xml><?xml version="1.0" encoding="utf-8"?>
<p:tagLst xmlns:a="http://schemas.openxmlformats.org/drawingml/2006/main" xmlns:r="http://schemas.openxmlformats.org/officeDocument/2006/relationships" xmlns:p="http://schemas.openxmlformats.org/presentationml/2006/main">
  <p:tag name="NUM" val="13"/>
</p:tagLst>
</file>

<file path=ppt/tags/tag297.xml><?xml version="1.0" encoding="utf-8"?>
<p:tagLst xmlns:a="http://schemas.openxmlformats.org/drawingml/2006/main" xmlns:r="http://schemas.openxmlformats.org/officeDocument/2006/relationships" xmlns:p="http://schemas.openxmlformats.org/presentationml/2006/main">
  <p:tag name="NUM" val="14"/>
</p:tagLst>
</file>

<file path=ppt/tags/tag298.xml><?xml version="1.0" encoding="utf-8"?>
<p:tagLst xmlns:a="http://schemas.openxmlformats.org/drawingml/2006/main" xmlns:r="http://schemas.openxmlformats.org/officeDocument/2006/relationships" xmlns:p="http://schemas.openxmlformats.org/presentationml/2006/main">
  <p:tag name="NUM" val="15"/>
</p:tagLst>
</file>

<file path=ppt/tags/tag299.xml><?xml version="1.0" encoding="utf-8"?>
<p:tagLst xmlns:a="http://schemas.openxmlformats.org/drawingml/2006/main" xmlns:r="http://schemas.openxmlformats.org/officeDocument/2006/relationships" xmlns:p="http://schemas.openxmlformats.org/presentationml/2006/main">
  <p:tag name="NUM" val="1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0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7"/>
</p:tagLst>
</file>

<file path=ppt/tags/tag35.xml><?xml version="1.0" encoding="utf-8"?>
<p:tagLst xmlns:a="http://schemas.openxmlformats.org/drawingml/2006/main" xmlns:r="http://schemas.openxmlformats.org/officeDocument/2006/relationships" xmlns:p="http://schemas.openxmlformats.org/presentationml/2006/main">
  <p:tag name="NUM" val="8"/>
</p:tagLst>
</file>

<file path=ppt/tags/tag36.xml><?xml version="1.0" encoding="utf-8"?>
<p:tagLst xmlns:a="http://schemas.openxmlformats.org/drawingml/2006/main" xmlns:r="http://schemas.openxmlformats.org/officeDocument/2006/relationships" xmlns:p="http://schemas.openxmlformats.org/presentationml/2006/main">
  <p:tag name="NUM" val="9"/>
</p:tagLst>
</file>

<file path=ppt/tags/tag37.xml><?xml version="1.0" encoding="utf-8"?>
<p:tagLst xmlns:a="http://schemas.openxmlformats.org/drawingml/2006/main" xmlns:r="http://schemas.openxmlformats.org/officeDocument/2006/relationships" xmlns:p="http://schemas.openxmlformats.org/presentationml/2006/main">
  <p:tag name="NUM" val="10"/>
</p:tagLst>
</file>

<file path=ppt/tags/tag38.xml><?xml version="1.0" encoding="utf-8"?>
<p:tagLst xmlns:a="http://schemas.openxmlformats.org/drawingml/2006/main" xmlns:r="http://schemas.openxmlformats.org/officeDocument/2006/relationships" xmlns:p="http://schemas.openxmlformats.org/presentationml/2006/main">
  <p:tag name="NUM" val="11"/>
</p:tagLst>
</file>

<file path=ppt/tags/tag39.xml><?xml version="1.0" encoding="utf-8"?>
<p:tagLst xmlns:a="http://schemas.openxmlformats.org/drawingml/2006/main" xmlns:r="http://schemas.openxmlformats.org/officeDocument/2006/relationships" xmlns:p="http://schemas.openxmlformats.org/presentationml/2006/main">
  <p:tag name="NUM" val="12"/>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3"/>
</p:tagLst>
</file>

<file path=ppt/tags/tag41.xml><?xml version="1.0" encoding="utf-8"?>
<p:tagLst xmlns:a="http://schemas.openxmlformats.org/drawingml/2006/main" xmlns:r="http://schemas.openxmlformats.org/officeDocument/2006/relationships" xmlns:p="http://schemas.openxmlformats.org/presentationml/2006/main">
  <p:tag name="NUM" val="14"/>
</p:tagLst>
</file>

<file path=ppt/tags/tag42.xml><?xml version="1.0" encoding="utf-8"?>
<p:tagLst xmlns:a="http://schemas.openxmlformats.org/drawingml/2006/main" xmlns:r="http://schemas.openxmlformats.org/officeDocument/2006/relationships" xmlns:p="http://schemas.openxmlformats.org/presentationml/2006/main">
  <p:tag name="NUM" val="15"/>
</p:tagLst>
</file>

<file path=ppt/tags/tag43.xml><?xml version="1.0" encoding="utf-8"?>
<p:tagLst xmlns:a="http://schemas.openxmlformats.org/drawingml/2006/main" xmlns:r="http://schemas.openxmlformats.org/officeDocument/2006/relationships" xmlns:p="http://schemas.openxmlformats.org/presentationml/2006/main">
  <p:tag name="NUM" val="16"/>
</p:tagLst>
</file>

<file path=ppt/tags/tag44.xml><?xml version="1.0" encoding="utf-8"?>
<p:tagLst xmlns:a="http://schemas.openxmlformats.org/drawingml/2006/main" xmlns:r="http://schemas.openxmlformats.org/officeDocument/2006/relationships" xmlns:p="http://schemas.openxmlformats.org/presentationml/2006/main">
  <p:tag name="NUM" val="17"/>
</p:tagLst>
</file>

<file path=ppt/tags/tag45.xml><?xml version="1.0" encoding="utf-8"?>
<p:tagLst xmlns:a="http://schemas.openxmlformats.org/drawingml/2006/main" xmlns:r="http://schemas.openxmlformats.org/officeDocument/2006/relationships" xmlns:p="http://schemas.openxmlformats.org/presentationml/2006/main">
  <p:tag name="NUM" val="18"/>
</p:tagLst>
</file>

<file path=ppt/tags/tag46.xml><?xml version="1.0" encoding="utf-8"?>
<p:tagLst xmlns:a="http://schemas.openxmlformats.org/drawingml/2006/main" xmlns:r="http://schemas.openxmlformats.org/officeDocument/2006/relationships" xmlns:p="http://schemas.openxmlformats.org/presentationml/2006/main">
  <p:tag name="NUM" val="19"/>
</p:tagLst>
</file>

<file path=ppt/tags/tag47.xml><?xml version="1.0" encoding="utf-8"?>
<p:tagLst xmlns:a="http://schemas.openxmlformats.org/drawingml/2006/main" xmlns:r="http://schemas.openxmlformats.org/officeDocument/2006/relationships" xmlns:p="http://schemas.openxmlformats.org/presentationml/2006/main">
  <p:tag name="NUM" val="20"/>
</p:tagLst>
</file>

<file path=ppt/tags/tag48.xml><?xml version="1.0" encoding="utf-8"?>
<p:tagLst xmlns:a="http://schemas.openxmlformats.org/drawingml/2006/main" xmlns:r="http://schemas.openxmlformats.org/officeDocument/2006/relationships" xmlns:p="http://schemas.openxmlformats.org/presentationml/2006/main">
  <p:tag name="NUM" val="21"/>
</p:tagLst>
</file>

<file path=ppt/tags/tag49.xml><?xml version="1.0" encoding="utf-8"?>
<p:tagLst xmlns:a="http://schemas.openxmlformats.org/drawingml/2006/main" xmlns:r="http://schemas.openxmlformats.org/officeDocument/2006/relationships" xmlns:p="http://schemas.openxmlformats.org/presentationml/2006/main">
  <p:tag name="NUM" val="22"/>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23"/>
</p:tagLst>
</file>

<file path=ppt/tags/tag51.xml><?xml version="1.0" encoding="utf-8"?>
<p:tagLst xmlns:a="http://schemas.openxmlformats.org/drawingml/2006/main" xmlns:r="http://schemas.openxmlformats.org/officeDocument/2006/relationships" xmlns:p="http://schemas.openxmlformats.org/presentationml/2006/main">
  <p:tag name="NUM" val="24"/>
</p:tagLst>
</file>

<file path=ppt/tags/tag52.xml><?xml version="1.0" encoding="utf-8"?>
<p:tagLst xmlns:a="http://schemas.openxmlformats.org/drawingml/2006/main" xmlns:r="http://schemas.openxmlformats.org/officeDocument/2006/relationships" xmlns:p="http://schemas.openxmlformats.org/presentationml/2006/main">
  <p:tag name="NUM" val="25"/>
</p:tagLst>
</file>

<file path=ppt/tags/tag53.xml><?xml version="1.0" encoding="utf-8"?>
<p:tagLst xmlns:a="http://schemas.openxmlformats.org/drawingml/2006/main" xmlns:r="http://schemas.openxmlformats.org/officeDocument/2006/relationships" xmlns:p="http://schemas.openxmlformats.org/presentationml/2006/main">
  <p:tag name="NUM" val="26"/>
</p:tagLst>
</file>

<file path=ppt/tags/tag54.xml><?xml version="1.0" encoding="utf-8"?>
<p:tagLst xmlns:a="http://schemas.openxmlformats.org/drawingml/2006/main" xmlns:r="http://schemas.openxmlformats.org/officeDocument/2006/relationships" xmlns:p="http://schemas.openxmlformats.org/presentationml/2006/main">
  <p:tag name="NUM" val="27"/>
</p:tagLst>
</file>

<file path=ppt/tags/tag55.xml><?xml version="1.0" encoding="utf-8"?>
<p:tagLst xmlns:a="http://schemas.openxmlformats.org/drawingml/2006/main" xmlns:r="http://schemas.openxmlformats.org/officeDocument/2006/relationships" xmlns:p="http://schemas.openxmlformats.org/presentationml/2006/main">
  <p:tag name="NUM" val="28"/>
</p:tagLst>
</file>

<file path=ppt/tags/tag56.xml><?xml version="1.0" encoding="utf-8"?>
<p:tagLst xmlns:a="http://schemas.openxmlformats.org/drawingml/2006/main" xmlns:r="http://schemas.openxmlformats.org/officeDocument/2006/relationships" xmlns:p="http://schemas.openxmlformats.org/presentationml/2006/main">
  <p:tag name="NUM" val="29"/>
</p:tagLst>
</file>

<file path=ppt/tags/tag57.xml><?xml version="1.0" encoding="utf-8"?>
<p:tagLst xmlns:a="http://schemas.openxmlformats.org/drawingml/2006/main" xmlns:r="http://schemas.openxmlformats.org/officeDocument/2006/relationships" xmlns:p="http://schemas.openxmlformats.org/presentationml/2006/main">
  <p:tag name="NUM" val="30"/>
</p:tagLst>
</file>

<file path=ppt/tags/tag58.xml><?xml version="1.0" encoding="utf-8"?>
<p:tagLst xmlns:a="http://schemas.openxmlformats.org/drawingml/2006/main" xmlns:r="http://schemas.openxmlformats.org/officeDocument/2006/relationships" xmlns:p="http://schemas.openxmlformats.org/presentationml/2006/main">
  <p:tag name="NUM" val="31"/>
</p:tagLst>
</file>

<file path=ppt/tags/tag59.xml><?xml version="1.0" encoding="utf-8"?>
<p:tagLst xmlns:a="http://schemas.openxmlformats.org/drawingml/2006/main" xmlns:r="http://schemas.openxmlformats.org/officeDocument/2006/relationships" xmlns:p="http://schemas.openxmlformats.org/presentationml/2006/main">
  <p:tag name="NUM" val="3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33"/>
</p:tagLst>
</file>

<file path=ppt/tags/tag61.xml><?xml version="1.0" encoding="utf-8"?>
<p:tagLst xmlns:a="http://schemas.openxmlformats.org/drawingml/2006/main" xmlns:r="http://schemas.openxmlformats.org/officeDocument/2006/relationships" xmlns:p="http://schemas.openxmlformats.org/presentationml/2006/main">
  <p:tag name="NUM" val="34"/>
</p:tagLst>
</file>

<file path=ppt/tags/tag62.xml><?xml version="1.0" encoding="utf-8"?>
<p:tagLst xmlns:a="http://schemas.openxmlformats.org/drawingml/2006/main" xmlns:r="http://schemas.openxmlformats.org/officeDocument/2006/relationships" xmlns:p="http://schemas.openxmlformats.org/presentationml/2006/main">
  <p:tag name="NUM" val="35"/>
</p:tagLst>
</file>

<file path=ppt/tags/tag63.xml><?xml version="1.0" encoding="utf-8"?>
<p:tagLst xmlns:a="http://schemas.openxmlformats.org/drawingml/2006/main" xmlns:r="http://schemas.openxmlformats.org/officeDocument/2006/relationships" xmlns:p="http://schemas.openxmlformats.org/presentationml/2006/main">
  <p:tag name="NUM" val="36"/>
</p:tagLst>
</file>

<file path=ppt/tags/tag64.xml><?xml version="1.0" encoding="utf-8"?>
<p:tagLst xmlns:a="http://schemas.openxmlformats.org/drawingml/2006/main" xmlns:r="http://schemas.openxmlformats.org/officeDocument/2006/relationships" xmlns:p="http://schemas.openxmlformats.org/presentationml/2006/main">
  <p:tag name="NUM" val="37"/>
</p:tagLst>
</file>

<file path=ppt/tags/tag65.xml><?xml version="1.0" encoding="utf-8"?>
<p:tagLst xmlns:a="http://schemas.openxmlformats.org/drawingml/2006/main" xmlns:r="http://schemas.openxmlformats.org/officeDocument/2006/relationships" xmlns:p="http://schemas.openxmlformats.org/presentationml/2006/main">
  <p:tag name="NUM" val="38"/>
</p:tagLst>
</file>

<file path=ppt/tags/tag66.xml><?xml version="1.0" encoding="utf-8"?>
<p:tagLst xmlns:a="http://schemas.openxmlformats.org/drawingml/2006/main" xmlns:r="http://schemas.openxmlformats.org/officeDocument/2006/relationships" xmlns:p="http://schemas.openxmlformats.org/presentationml/2006/main">
  <p:tag name="NUM" val="39"/>
</p:tagLst>
</file>

<file path=ppt/tags/tag67.xml><?xml version="1.0" encoding="utf-8"?>
<p:tagLst xmlns:a="http://schemas.openxmlformats.org/drawingml/2006/main" xmlns:r="http://schemas.openxmlformats.org/officeDocument/2006/relationships" xmlns:p="http://schemas.openxmlformats.org/presentationml/2006/main">
  <p:tag name="NUM" val="40"/>
</p:tagLst>
</file>

<file path=ppt/tags/tag68.xml><?xml version="1.0" encoding="utf-8"?>
<p:tagLst xmlns:a="http://schemas.openxmlformats.org/drawingml/2006/main" xmlns:r="http://schemas.openxmlformats.org/officeDocument/2006/relationships" xmlns:p="http://schemas.openxmlformats.org/presentationml/2006/main">
  <p:tag name="NUM" val="41"/>
</p:tagLst>
</file>

<file path=ppt/tags/tag69.xml><?xml version="1.0" encoding="utf-8"?>
<p:tagLst xmlns:a="http://schemas.openxmlformats.org/drawingml/2006/main" xmlns:r="http://schemas.openxmlformats.org/officeDocument/2006/relationships" xmlns:p="http://schemas.openxmlformats.org/presentationml/2006/main">
  <p:tag name="NUM" val="4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43"/>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9"/>
</p:tagLst>
</file>

<file path=ppt/tags/tag86.xml><?xml version="1.0" encoding="utf-8"?>
<p:tagLst xmlns:a="http://schemas.openxmlformats.org/drawingml/2006/main" xmlns:r="http://schemas.openxmlformats.org/officeDocument/2006/relationships" xmlns:p="http://schemas.openxmlformats.org/presentationml/2006/main">
  <p:tag name="NUM" val="10"/>
</p:tagLst>
</file>

<file path=ppt/tags/tag87.xml><?xml version="1.0" encoding="utf-8"?>
<p:tagLst xmlns:a="http://schemas.openxmlformats.org/drawingml/2006/main" xmlns:r="http://schemas.openxmlformats.org/officeDocument/2006/relationships" xmlns:p="http://schemas.openxmlformats.org/presentationml/2006/main">
  <p:tag name="NUM" val="11"/>
</p:tagLst>
</file>

<file path=ppt/tags/tag88.xml><?xml version="1.0" encoding="utf-8"?>
<p:tagLst xmlns:a="http://schemas.openxmlformats.org/drawingml/2006/main" xmlns:r="http://schemas.openxmlformats.org/officeDocument/2006/relationships" xmlns:p="http://schemas.openxmlformats.org/presentationml/2006/main">
  <p:tag name="NUM" val="13"/>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4214</TotalTime>
  <Words>2029</Words>
  <Application>Microsoft Office PowerPoint</Application>
  <PresentationFormat>Affichage à l'écran (4:3)</PresentationFormat>
  <Paragraphs>407</Paragraphs>
  <Slides>29</Slides>
  <Notes>3</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Office Theme</vt:lpstr>
      <vt:lpstr>Groupe de Travail "System Dynamics Think Tank</vt:lpstr>
      <vt:lpstr>Thèmes abordés</vt:lpstr>
      <vt:lpstr>Objectifs et organisation</vt:lpstr>
      <vt:lpstr>Who’s Who ?</vt:lpstr>
      <vt:lpstr>Pourquoi j’ai été séduit par les Sirènes de la « D.S »</vt:lpstr>
      <vt:lpstr>Pourquoi j’ai été séduit par les Sirènes de la « D.S »</vt:lpstr>
      <vt:lpstr>Pourquoi j’ai été séduit par les Sirènes de la « D.S »</vt:lpstr>
      <vt:lpstr>Pourquoi j’ai été séduit par les Sirènes de la « D.S »</vt:lpstr>
      <vt:lpstr>Présentation PowerPoint</vt:lpstr>
      <vt:lpstr> Où en est la Dynamique des Systèmes en 2015 ? </vt:lpstr>
      <vt:lpstr> Où en est la Dynamique des Systèmes en 2015 ? </vt:lpstr>
      <vt:lpstr> Où en est la Dynamique des Systèmes en 2015 ? </vt:lpstr>
      <vt:lpstr> Où en est la Dynamique des Systèmes en 2015 ? </vt:lpstr>
      <vt:lpstr> Où en est la Dynamique des Systèmes en 2015 ?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 conclusion</vt:lpstr>
      <vt:lpstr>En 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dc:creator>
  <cp:lastModifiedBy>Dr. Didier CUMENAL</cp:lastModifiedBy>
  <cp:revision>377</cp:revision>
  <cp:lastPrinted>2014-10-08T06:42:01Z</cp:lastPrinted>
  <dcterms:created xsi:type="dcterms:W3CDTF">2014-08-14T08:41:42Z</dcterms:created>
  <dcterms:modified xsi:type="dcterms:W3CDTF">2015-01-30T08:34:55Z</dcterms:modified>
</cp:coreProperties>
</file>