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277" r:id="rId3"/>
    <p:sldId id="294" r:id="rId4"/>
    <p:sldId id="281" r:id="rId5"/>
    <p:sldId id="300" r:id="rId6"/>
    <p:sldId id="309" r:id="rId7"/>
    <p:sldId id="310" r:id="rId8"/>
    <p:sldId id="282" r:id="rId9"/>
    <p:sldId id="284" r:id="rId10"/>
    <p:sldId id="305" r:id="rId11"/>
    <p:sldId id="285" r:id="rId12"/>
    <p:sldId id="304" r:id="rId13"/>
    <p:sldId id="275" r:id="rId14"/>
    <p:sldId id="301" r:id="rId15"/>
    <p:sldId id="291" r:id="rId16"/>
    <p:sldId id="298" r:id="rId17"/>
    <p:sldId id="306" r:id="rId18"/>
    <p:sldId id="307" r:id="rId19"/>
  </p:sldIdLst>
  <p:sldSz cx="9144000" cy="5143500" type="screen16x9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C"/>
    <a:srgbClr val="00FF00"/>
    <a:srgbClr val="E1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4" autoAdjust="0"/>
    <p:restoredTop sz="94660" autoAdjust="0"/>
  </p:normalViewPr>
  <p:slideViewPr>
    <p:cSldViewPr>
      <p:cViewPr>
        <p:scale>
          <a:sx n="100" d="100"/>
          <a:sy n="100" d="100"/>
        </p:scale>
        <p:origin x="-78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566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5F73F-4B5E-4170-A30E-09EA19CC9CD7}" type="datetimeFigureOut">
              <a:rPr lang="fr-FR" smtClean="0"/>
              <a:pPr/>
              <a:t>15/10/2015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9884D-9D39-4085-A515-0B78EED131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71DBE-3C90-4CA9-AC38-D0C9EFE192F6}" type="datetimeFigureOut">
              <a:rPr lang="fr-FR" smtClean="0"/>
              <a:pPr/>
              <a:t>15/10/2015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8B160-4761-41F2-9119-4FBF22BC12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858312" cy="250793"/>
          </a:xfrm>
          <a:ln w="12700">
            <a:noFill/>
          </a:ln>
        </p:spPr>
        <p:txBody>
          <a:bodyPr>
            <a:noAutofit/>
          </a:bodyPr>
          <a:lstStyle>
            <a:lvl1pPr>
              <a:defRPr sz="1600" b="1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8"/>
            <a:ext cx="8858312" cy="4284951"/>
          </a:xfrm>
          <a:ln w="12700">
            <a:noFill/>
          </a:ln>
        </p:spPr>
        <p:txBody>
          <a:bodyPr>
            <a:normAutofit/>
          </a:bodyPr>
          <a:lstStyle>
            <a:lvl1pPr marL="96838" indent="-96838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63538" indent="-182563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2pPr>
            <a:lvl3pPr marL="450850" indent="-95250">
              <a:spcBef>
                <a:spcPts val="0"/>
              </a:spcBef>
              <a:spcAft>
                <a:spcPts val="0"/>
              </a:spcAft>
              <a:defRPr sz="1400" b="1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 marL="627063" indent="-179388">
              <a:spcBef>
                <a:spcPts val="0"/>
              </a:spcBef>
              <a:spcAft>
                <a:spcPts val="0"/>
              </a:spcAft>
              <a:tabLst/>
              <a:defRPr sz="1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4pPr>
            <a:lvl5pPr marL="806450" indent="-177800" defTabSz="628650">
              <a:spcBef>
                <a:spcPts val="0"/>
              </a:spcBef>
              <a:spcAft>
                <a:spcPts val="0"/>
              </a:spcAft>
              <a:defRPr sz="1400" b="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4978019"/>
            <a:ext cx="2895600" cy="165481"/>
          </a:xfrm>
        </p:spPr>
        <p:txBody>
          <a:bodyPr/>
          <a:lstStyle>
            <a:lvl1pPr>
              <a:defRPr sz="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fr-FR" smtClean="0"/>
              <a:t>PAUL COLONNA :  DYNAMIQUE ECONOMIQUE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32440" y="4978019"/>
            <a:ext cx="428628" cy="165481"/>
          </a:xfrm>
        </p:spPr>
        <p:txBody>
          <a:bodyPr/>
          <a:lstStyle>
            <a:lvl1pPr algn="ctr">
              <a:defRPr sz="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EC38EA0-BFF7-4136-BE39-CED3B38AFD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PAUL COLONNA :  DYNAMIQUE ECONOMIQUE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38EA0-BFF7-4136-BE39-CED3B38AFD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Dynamique%20March&#233;.STM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339502"/>
            <a:ext cx="7092280" cy="936104"/>
          </a:xfrm>
        </p:spPr>
        <p:txBody>
          <a:bodyPr/>
          <a:lstStyle/>
          <a:p>
            <a:r>
              <a:rPr lang="fr-F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 À LA DYNAMIQUE DES  SYSTÈMES  COMPLEXES</a:t>
            </a:r>
            <a:br>
              <a:rPr lang="fr-F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2000" smtClean="0">
                <a:solidFill>
                  <a:srgbClr val="C00000"/>
                </a:solidFill>
              </a:rPr>
              <a:t>(DSC)</a:t>
            </a:r>
            <a:endParaRPr lang="fr-FR" sz="200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35646"/>
            <a:ext cx="8892480" cy="31683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Dynamique  =  Mouvement  =  Changement</a:t>
            </a:r>
          </a:p>
          <a:p>
            <a:endParaRPr lang="fr-FR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fr-FR" sz="1600" smtClean="0"/>
              <a:t>La</a:t>
            </a:r>
            <a:r>
              <a:rPr lang="fr-FR" sz="1600" smtClean="0">
                <a:solidFill>
                  <a:srgbClr val="C00000"/>
                </a:solidFill>
              </a:rPr>
              <a:t> DSC </a:t>
            </a:r>
            <a:r>
              <a:rPr lang="fr-F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analyse </a:t>
            </a:r>
            <a:r>
              <a:rPr lang="fr-FR" sz="1600" smtClean="0"/>
              <a:t>et modélise </a:t>
            </a:r>
            <a:r>
              <a:rPr lang="fr-F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 facteurs qui régissent l’évolution d’un Système :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fr-FR" sz="1600" smtClean="0"/>
              <a:t>pourcomprendre comment il s’adapte à son environnement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fr-FR" sz="1600" smtClean="0"/>
              <a:t>pour expliquer les causes d’instabilité (oscillations)</a:t>
            </a:r>
          </a:p>
          <a:p>
            <a:pPr algn="ctr">
              <a:buNone/>
            </a:pPr>
            <a:endParaRPr lang="fr-FR" sz="1600" smtClean="0"/>
          </a:p>
          <a:p>
            <a:pPr algn="ctr">
              <a:buNone/>
            </a:pPr>
            <a:r>
              <a:rPr lang="fr-FR" sz="1600" smtClean="0"/>
              <a:t>OBJET de la PRESENTATION :</a:t>
            </a:r>
          </a:p>
          <a:p>
            <a:pPr algn="ctr">
              <a:buNone/>
            </a:pPr>
            <a:endParaRPr lang="fr-FR" sz="1600" smtClean="0"/>
          </a:p>
          <a:p>
            <a:pPr algn="ctr">
              <a:buNone/>
            </a:pPr>
            <a:r>
              <a:rPr lang="fr-FR" sz="1600" smtClean="0">
                <a:solidFill>
                  <a:srgbClr val="C00000"/>
                </a:solidFill>
              </a:rPr>
              <a:t>1 / Présentation des principaux concepts de la DSC</a:t>
            </a:r>
          </a:p>
          <a:p>
            <a:pPr algn="ctr">
              <a:buNone/>
            </a:pPr>
            <a:endParaRPr lang="fr-FR" sz="160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fr-FR" sz="1600" smtClean="0">
                <a:solidFill>
                  <a:srgbClr val="C00000"/>
                </a:solidFill>
              </a:rPr>
              <a:t>2 /  Apport de la DS à l’étude des systèmes économiques</a:t>
            </a:r>
          </a:p>
          <a:p>
            <a:endParaRPr lang="fr-FR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8676456" y="4876006"/>
            <a:ext cx="303312" cy="165481"/>
          </a:xfrm>
        </p:spPr>
        <p:txBody>
          <a:bodyPr/>
          <a:lstStyle/>
          <a:p>
            <a:fld id="{CEC38EA0-BFF7-4136-BE39-CED3B38AFDAF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23478"/>
            <a:ext cx="178912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STRUCTURE et COMPORTEMENT d’un S.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3 /  REGULATION AVEC DELAI</a:t>
            </a:r>
          </a:p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1174" y="1641881"/>
            <a:ext cx="64807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79912" y="1707654"/>
            <a:ext cx="50405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76256" y="1563638"/>
            <a:ext cx="100811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Forme 14"/>
          <p:cNvCxnSpPr>
            <a:stCxn id="6" idx="0"/>
            <a:endCxn id="7" idx="0"/>
          </p:cNvCxnSpPr>
          <p:nvPr/>
        </p:nvCxnSpPr>
        <p:spPr>
          <a:xfrm rot="16200000" flipH="1">
            <a:off x="2285688" y="-38598"/>
            <a:ext cx="65773" cy="3426730"/>
          </a:xfrm>
          <a:prstGeom prst="curvedConnector3">
            <a:avLst>
              <a:gd name="adj1" fmla="val -1057159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Forme 14"/>
          <p:cNvCxnSpPr>
            <a:stCxn id="7" idx="2"/>
            <a:endCxn id="6" idx="2"/>
          </p:cNvCxnSpPr>
          <p:nvPr/>
        </p:nvCxnSpPr>
        <p:spPr>
          <a:xfrm rot="5400000" flipH="1">
            <a:off x="2285688" y="249550"/>
            <a:ext cx="65773" cy="3426730"/>
          </a:xfrm>
          <a:prstGeom prst="curvedConnector3">
            <a:avLst>
              <a:gd name="adj1" fmla="val -782011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Forme 14"/>
          <p:cNvCxnSpPr>
            <a:stCxn id="7" idx="2"/>
            <a:endCxn id="8" idx="2"/>
          </p:cNvCxnSpPr>
          <p:nvPr/>
        </p:nvCxnSpPr>
        <p:spPr>
          <a:xfrm rot="5400000" flipH="1" flipV="1">
            <a:off x="5634118" y="249607"/>
            <a:ext cx="144016" cy="3348372"/>
          </a:xfrm>
          <a:prstGeom prst="curvedConnector3">
            <a:avLst>
              <a:gd name="adj1" fmla="val -443127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Forme 14"/>
          <p:cNvCxnSpPr>
            <a:stCxn id="8" idx="0"/>
            <a:endCxn id="7" idx="0"/>
          </p:cNvCxnSpPr>
          <p:nvPr/>
        </p:nvCxnSpPr>
        <p:spPr>
          <a:xfrm rot="16200000" flipH="1" flipV="1">
            <a:off x="5634118" y="-38540"/>
            <a:ext cx="144016" cy="3348372"/>
          </a:xfrm>
          <a:prstGeom prst="curvedConnector3">
            <a:avLst>
              <a:gd name="adj1" fmla="val -423286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2195166" y="1454771"/>
            <a:ext cx="3706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lèche courbée vers la gauche 13"/>
          <p:cNvSpPr/>
          <p:nvPr/>
        </p:nvSpPr>
        <p:spPr>
          <a:xfrm flipH="1" flipV="1">
            <a:off x="2123728" y="1275606"/>
            <a:ext cx="357190" cy="64807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652120" y="1635646"/>
            <a:ext cx="3706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èche courbée vers la gauche 15"/>
          <p:cNvSpPr/>
          <p:nvPr/>
        </p:nvSpPr>
        <p:spPr>
          <a:xfrm rot="10800000" flipH="1">
            <a:off x="5724128" y="1491630"/>
            <a:ext cx="357190" cy="64807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87774"/>
            <a:ext cx="6552728" cy="218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ZoneTexte 17"/>
          <p:cNvSpPr txBox="1"/>
          <p:nvPr/>
        </p:nvSpPr>
        <p:spPr>
          <a:xfrm>
            <a:off x="6156176" y="3291830"/>
            <a:ext cx="1008112" cy="288147"/>
          </a:xfrm>
          <a:prstGeom prst="rect">
            <a:avLst/>
          </a:prstGeom>
          <a:solidFill>
            <a:srgbClr val="FFFFDC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236296" y="3579862"/>
            <a:ext cx="792088" cy="288147"/>
          </a:xfrm>
          <a:prstGeom prst="rect">
            <a:avLst/>
          </a:prstGeom>
          <a:solidFill>
            <a:srgbClr val="FFFFDC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740352" y="1131590"/>
            <a:ext cx="576064" cy="195814"/>
          </a:xfrm>
          <a:prstGeom prst="rect">
            <a:avLst/>
          </a:prstGeom>
          <a:solidFill>
            <a:srgbClr val="FFFFDC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endParaRPr lang="fr-FR" sz="400" b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8460432" y="1347614"/>
            <a:ext cx="360040" cy="134258"/>
          </a:xfrm>
          <a:prstGeom prst="rect">
            <a:avLst/>
          </a:prstGeom>
          <a:solidFill>
            <a:srgbClr val="FFFFDC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endParaRPr lang="fr-FR" sz="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Égal 21"/>
          <p:cNvSpPr/>
          <p:nvPr/>
        </p:nvSpPr>
        <p:spPr>
          <a:xfrm rot="18274814">
            <a:off x="2326841" y="2360006"/>
            <a:ext cx="360040" cy="332661"/>
          </a:xfrm>
          <a:prstGeom prst="mathEqual">
            <a:avLst>
              <a:gd name="adj1" fmla="val 12478"/>
              <a:gd name="adj2" fmla="val 1176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3" name="Égal 22"/>
          <p:cNvSpPr/>
          <p:nvPr/>
        </p:nvSpPr>
        <p:spPr>
          <a:xfrm rot="18274814">
            <a:off x="5855233" y="847839"/>
            <a:ext cx="360040" cy="332661"/>
          </a:xfrm>
          <a:prstGeom prst="mathEqual">
            <a:avLst>
              <a:gd name="adj1" fmla="val 12478"/>
              <a:gd name="adj2" fmla="val 1176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4" name="Égal 23"/>
          <p:cNvSpPr/>
          <p:nvPr/>
        </p:nvSpPr>
        <p:spPr>
          <a:xfrm rot="18274814">
            <a:off x="2470857" y="2360007"/>
            <a:ext cx="360040" cy="332661"/>
          </a:xfrm>
          <a:prstGeom prst="mathEqual">
            <a:avLst>
              <a:gd name="adj1" fmla="val 12478"/>
              <a:gd name="adj2" fmla="val 1176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  <p:sp>
        <p:nvSpPr>
          <p:cNvPr id="25" name="Égal 24"/>
          <p:cNvSpPr/>
          <p:nvPr/>
        </p:nvSpPr>
        <p:spPr>
          <a:xfrm rot="18274814">
            <a:off x="5498447" y="2387768"/>
            <a:ext cx="344219" cy="507174"/>
          </a:xfrm>
          <a:prstGeom prst="mathEqual">
            <a:avLst>
              <a:gd name="adj1" fmla="val 1651"/>
              <a:gd name="adj2" fmla="val 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endParaRPr lang="fr-FR" sz="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  <p:bldP spid="14" grpId="0" animBg="1"/>
      <p:bldP spid="15" grpId="0"/>
      <p:bldP spid="16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STRUCTURE et COMPORTEMENT d’un S.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9"/>
            <a:ext cx="8858312" cy="576064"/>
          </a:xfrm>
        </p:spPr>
        <p:txBody>
          <a:bodyPr/>
          <a:lstStyle/>
          <a:p>
            <a:r>
              <a:rPr lang="fr-FR" smtClean="0"/>
              <a:t>4 /  COMPORTEMENT SIGMOÏDAL</a:t>
            </a:r>
          </a:p>
          <a:p>
            <a:pPr lvl="1"/>
            <a:r>
              <a:rPr lang="fr-FR" smtClean="0"/>
              <a:t>Croissance (ou décroissance) suivie d’une stabilisation : comportement fréquemment rencontré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979712" y="2571750"/>
            <a:ext cx="100811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95736" y="3651870"/>
            <a:ext cx="64807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COÛT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51920" y="4155926"/>
            <a:ext cx="50405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544" y="4227934"/>
            <a:ext cx="93610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SALAIRES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47664" y="4587916"/>
            <a:ext cx="187220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PRESSION/SALAIRES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Forme 14"/>
          <p:cNvCxnSpPr>
            <a:stCxn id="7" idx="3"/>
            <a:endCxn id="9" idx="0"/>
          </p:cNvCxnSpPr>
          <p:nvPr/>
        </p:nvCxnSpPr>
        <p:spPr>
          <a:xfrm>
            <a:off x="2987824" y="2715824"/>
            <a:ext cx="1116124" cy="144010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Forme 14"/>
          <p:cNvCxnSpPr>
            <a:stCxn id="8" idx="3"/>
            <a:endCxn id="9" idx="0"/>
          </p:cNvCxnSpPr>
          <p:nvPr/>
        </p:nvCxnSpPr>
        <p:spPr>
          <a:xfrm>
            <a:off x="2843808" y="3795944"/>
            <a:ext cx="1260140" cy="35998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Forme 14"/>
          <p:cNvCxnSpPr>
            <a:stCxn id="9" idx="2"/>
            <a:endCxn id="11" idx="3"/>
          </p:cNvCxnSpPr>
          <p:nvPr/>
        </p:nvCxnSpPr>
        <p:spPr>
          <a:xfrm rot="5400000">
            <a:off x="3617952" y="4245993"/>
            <a:ext cx="287917" cy="68407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Forme 14"/>
          <p:cNvCxnSpPr>
            <a:stCxn id="11" idx="1"/>
            <a:endCxn id="10" idx="2"/>
          </p:cNvCxnSpPr>
          <p:nvPr/>
        </p:nvCxnSpPr>
        <p:spPr>
          <a:xfrm rot="10800000">
            <a:off x="935596" y="4516082"/>
            <a:ext cx="612068" cy="215909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Forme 14"/>
          <p:cNvCxnSpPr>
            <a:stCxn id="10" idx="0"/>
            <a:endCxn id="7" idx="1"/>
          </p:cNvCxnSpPr>
          <p:nvPr/>
        </p:nvCxnSpPr>
        <p:spPr>
          <a:xfrm rot="5400000" flipH="1" flipV="1">
            <a:off x="701599" y="2949821"/>
            <a:ext cx="1512110" cy="104411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Forme 14"/>
          <p:cNvCxnSpPr>
            <a:stCxn id="10" idx="0"/>
            <a:endCxn id="8" idx="1"/>
          </p:cNvCxnSpPr>
          <p:nvPr/>
        </p:nvCxnSpPr>
        <p:spPr>
          <a:xfrm rot="5400000" flipH="1" flipV="1">
            <a:off x="1349671" y="3381869"/>
            <a:ext cx="431990" cy="126014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èche courbée vers la gauche 17"/>
          <p:cNvSpPr/>
          <p:nvPr/>
        </p:nvSpPr>
        <p:spPr>
          <a:xfrm rot="1647623" flipH="1" flipV="1">
            <a:off x="2166941" y="2900294"/>
            <a:ext cx="316718" cy="577113"/>
          </a:xfrm>
          <a:prstGeom prst="curvedLeftArrow">
            <a:avLst>
              <a:gd name="adj1" fmla="val 32291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226062" y="3030884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fr-FR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Flèche courbée vers la gauche 19"/>
          <p:cNvSpPr/>
          <p:nvPr/>
        </p:nvSpPr>
        <p:spPr>
          <a:xfrm rot="1647623" flipH="1" flipV="1">
            <a:off x="2238475" y="3982766"/>
            <a:ext cx="327023" cy="577571"/>
          </a:xfrm>
          <a:prstGeom prst="curvedLeftArrow">
            <a:avLst>
              <a:gd name="adj1" fmla="val 29511"/>
              <a:gd name="adj2" fmla="val 44651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267744" y="4083918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fr-FR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483198" y="1814811"/>
            <a:ext cx="3706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Flèche courbée vers la gauche 32"/>
          <p:cNvSpPr/>
          <p:nvPr/>
        </p:nvSpPr>
        <p:spPr>
          <a:xfrm rot="2899072" flipH="1">
            <a:off x="2411760" y="1635646"/>
            <a:ext cx="357190" cy="64807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46" name="Forme 14"/>
          <p:cNvCxnSpPr>
            <a:stCxn id="7" idx="3"/>
            <a:endCxn id="50" idx="2"/>
          </p:cNvCxnSpPr>
          <p:nvPr/>
        </p:nvCxnSpPr>
        <p:spPr>
          <a:xfrm flipV="1">
            <a:off x="2987824" y="2211825"/>
            <a:ext cx="900100" cy="503999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3491880" y="1923678"/>
            <a:ext cx="79208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VENTES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2483768" y="1131590"/>
            <a:ext cx="79208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STOCKS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Forme 14"/>
          <p:cNvCxnSpPr>
            <a:stCxn id="50" idx="0"/>
            <a:endCxn id="54" idx="3"/>
          </p:cNvCxnSpPr>
          <p:nvPr/>
        </p:nvCxnSpPr>
        <p:spPr>
          <a:xfrm rot="16200000" flipV="1">
            <a:off x="3257883" y="1293637"/>
            <a:ext cx="648014" cy="612068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1259632" y="1563638"/>
            <a:ext cx="97210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DEL. LIVR.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Forme 14"/>
          <p:cNvCxnSpPr>
            <a:stCxn id="54" idx="1"/>
            <a:endCxn id="62" idx="0"/>
          </p:cNvCxnSpPr>
          <p:nvPr/>
        </p:nvCxnSpPr>
        <p:spPr>
          <a:xfrm rot="10800000" flipV="1">
            <a:off x="1745686" y="1275664"/>
            <a:ext cx="738082" cy="287974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67544" y="2067694"/>
            <a:ext cx="7200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SATISF.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Forme 14"/>
          <p:cNvCxnSpPr>
            <a:stCxn id="62" idx="1"/>
            <a:endCxn id="73" idx="0"/>
          </p:cNvCxnSpPr>
          <p:nvPr/>
        </p:nvCxnSpPr>
        <p:spPr>
          <a:xfrm rot="10800000" flipV="1">
            <a:off x="827584" y="1707712"/>
            <a:ext cx="432048" cy="359982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Forme 78"/>
          <p:cNvCxnSpPr>
            <a:stCxn id="73" idx="2"/>
            <a:endCxn id="7" idx="1"/>
          </p:cNvCxnSpPr>
          <p:nvPr/>
        </p:nvCxnSpPr>
        <p:spPr>
          <a:xfrm rot="16200000" flipH="1">
            <a:off x="1223657" y="1959768"/>
            <a:ext cx="359983" cy="115212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Forme 14"/>
          <p:cNvCxnSpPr/>
          <p:nvPr/>
        </p:nvCxnSpPr>
        <p:spPr>
          <a:xfrm flipV="1">
            <a:off x="5292080" y="1203598"/>
            <a:ext cx="0" cy="2304256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Forme 14"/>
          <p:cNvCxnSpPr/>
          <p:nvPr/>
        </p:nvCxnSpPr>
        <p:spPr>
          <a:xfrm>
            <a:off x="5292080" y="3507854"/>
            <a:ext cx="3384376" cy="0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 flipH="1">
            <a:off x="7956376" y="3624817"/>
            <a:ext cx="648072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 flipH="1">
            <a:off x="4427984" y="1203598"/>
            <a:ext cx="792088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Quantités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Forme libre 38"/>
          <p:cNvSpPr/>
          <p:nvPr/>
        </p:nvSpPr>
        <p:spPr>
          <a:xfrm>
            <a:off x="5534025" y="1347614"/>
            <a:ext cx="2854399" cy="1908349"/>
          </a:xfrm>
          <a:custGeom>
            <a:avLst/>
            <a:gdLst>
              <a:gd name="connsiteX0" fmla="*/ 0 w 2409825"/>
              <a:gd name="connsiteY0" fmla="*/ 1609725 h 1627188"/>
              <a:gd name="connsiteX1" fmla="*/ 438150 w 2409825"/>
              <a:gd name="connsiteY1" fmla="*/ 1524000 h 1627188"/>
              <a:gd name="connsiteX2" fmla="*/ 904875 w 2409825"/>
              <a:gd name="connsiteY2" fmla="*/ 990600 h 1627188"/>
              <a:gd name="connsiteX3" fmla="*/ 1228725 w 2409825"/>
              <a:gd name="connsiteY3" fmla="*/ 447675 h 1627188"/>
              <a:gd name="connsiteX4" fmla="*/ 1495425 w 2409825"/>
              <a:gd name="connsiteY4" fmla="*/ 219075 h 1627188"/>
              <a:gd name="connsiteX5" fmla="*/ 1952625 w 2409825"/>
              <a:gd name="connsiteY5" fmla="*/ 38100 h 1627188"/>
              <a:gd name="connsiteX6" fmla="*/ 2409825 w 2409825"/>
              <a:gd name="connsiteY6" fmla="*/ 0 h 1627188"/>
              <a:gd name="connsiteX7" fmla="*/ 2409825 w 2409825"/>
              <a:gd name="connsiteY7" fmla="*/ 0 h 162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9825" h="1627188">
                <a:moveTo>
                  <a:pt x="0" y="1609725"/>
                </a:moveTo>
                <a:cubicBezTo>
                  <a:pt x="143668" y="1618456"/>
                  <a:pt x="287337" y="1627188"/>
                  <a:pt x="438150" y="1524000"/>
                </a:cubicBezTo>
                <a:cubicBezTo>
                  <a:pt x="588963" y="1420812"/>
                  <a:pt x="773113" y="1169987"/>
                  <a:pt x="904875" y="990600"/>
                </a:cubicBezTo>
                <a:cubicBezTo>
                  <a:pt x="1036637" y="811213"/>
                  <a:pt x="1130300" y="576262"/>
                  <a:pt x="1228725" y="447675"/>
                </a:cubicBezTo>
                <a:cubicBezTo>
                  <a:pt x="1327150" y="319088"/>
                  <a:pt x="1374775" y="287338"/>
                  <a:pt x="1495425" y="219075"/>
                </a:cubicBezTo>
                <a:cubicBezTo>
                  <a:pt x="1616075" y="150813"/>
                  <a:pt x="1800225" y="74612"/>
                  <a:pt x="1952625" y="38100"/>
                </a:cubicBezTo>
                <a:cubicBezTo>
                  <a:pt x="2105025" y="1588"/>
                  <a:pt x="2409825" y="0"/>
                  <a:pt x="2409825" y="0"/>
                </a:cubicBezTo>
                <a:lnTo>
                  <a:pt x="2409825" y="0"/>
                </a:lnTo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8" grpId="0" animBg="1"/>
      <p:bldP spid="19" grpId="0"/>
      <p:bldP spid="20" grpId="0" animBg="1"/>
      <p:bldP spid="21" grpId="0"/>
      <p:bldP spid="32" grpId="0"/>
      <p:bldP spid="33" grpId="0" animBg="1"/>
      <p:bldP spid="50" grpId="0"/>
      <p:bldP spid="54" grpId="0"/>
      <p:bldP spid="62" grpId="0"/>
      <p:bldP spid="73" grpId="0"/>
      <p:bldP spid="36" grpId="0"/>
      <p:bldP spid="37" grpId="0"/>
      <p:bldP spid="39" grpId="0" animBg="1"/>
      <p:bldP spid="3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51670"/>
            <a:ext cx="8858312" cy="250793"/>
          </a:xfrm>
        </p:spPr>
        <p:txBody>
          <a:bodyPr/>
          <a:lstStyle/>
          <a:p>
            <a:r>
              <a:rPr lang="fr-FR" sz="4000" smtClean="0"/>
              <a:t>QUESTIONS ?</a:t>
            </a:r>
            <a:endParaRPr lang="fr-FR" sz="400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APPORT de la D.S. à l’étude d’un SYSTÈME ECONOMIQUE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9"/>
            <a:ext cx="8858312" cy="4464495"/>
          </a:xfrm>
        </p:spPr>
        <p:txBody>
          <a:bodyPr>
            <a:normAutofit/>
          </a:bodyPr>
          <a:lstStyle/>
          <a:p>
            <a:r>
              <a:rPr lang="fr-FR" smtClean="0"/>
              <a:t>Exemple 1 : MICRO ECONOMIE</a:t>
            </a:r>
          </a:p>
          <a:p>
            <a:pPr lvl="1"/>
            <a:endParaRPr lang="fr-FR" smtClean="0"/>
          </a:p>
          <a:p>
            <a:pPr lvl="1"/>
            <a:r>
              <a:rPr lang="fr-FR" smtClean="0"/>
              <a:t>Le MARCHÉ</a:t>
            </a:r>
          </a:p>
          <a:p>
            <a:pPr lvl="2"/>
            <a:r>
              <a:rPr lang="fr-FR" smtClean="0"/>
              <a:t>Représentation traditionnelle :</a:t>
            </a:r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 smtClean="0"/>
          </a:p>
          <a:p>
            <a:pPr lvl="2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21" name="Arc 20"/>
          <p:cNvSpPr/>
          <p:nvPr/>
        </p:nvSpPr>
        <p:spPr>
          <a:xfrm flipV="1">
            <a:off x="2555776" y="2715766"/>
            <a:ext cx="3096344" cy="1296144"/>
          </a:xfrm>
          <a:prstGeom prst="arc">
            <a:avLst>
              <a:gd name="adj1" fmla="val 16200000"/>
              <a:gd name="adj2" fmla="val 21457121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Forme 14"/>
          <p:cNvCxnSpPr/>
          <p:nvPr/>
        </p:nvCxnSpPr>
        <p:spPr>
          <a:xfrm flipV="1">
            <a:off x="3491880" y="1851670"/>
            <a:ext cx="0" cy="2434844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Forme 14"/>
          <p:cNvCxnSpPr/>
          <p:nvPr/>
        </p:nvCxnSpPr>
        <p:spPr>
          <a:xfrm>
            <a:off x="3491880" y="4299942"/>
            <a:ext cx="4176464" cy="0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 flipH="1">
            <a:off x="7380312" y="4443958"/>
            <a:ext cx="504056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 flipH="1">
            <a:off x="2267744" y="1779662"/>
            <a:ext cx="1152128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Quantités O/</a:t>
            </a:r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rc 21"/>
          <p:cNvSpPr/>
          <p:nvPr/>
        </p:nvSpPr>
        <p:spPr>
          <a:xfrm rot="5400000" flipV="1">
            <a:off x="6804248" y="-92546"/>
            <a:ext cx="864096" cy="4176464"/>
          </a:xfrm>
          <a:prstGeom prst="arc">
            <a:avLst>
              <a:gd name="adj1" fmla="val 16200000"/>
              <a:gd name="adj2" fmla="val 21457121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24"/>
          <p:cNvCxnSpPr/>
          <p:nvPr/>
        </p:nvCxnSpPr>
        <p:spPr>
          <a:xfrm>
            <a:off x="6084168" y="2355726"/>
            <a:ext cx="0" cy="194421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 flipH="1">
            <a:off x="4499992" y="4299942"/>
            <a:ext cx="28803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Po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Connecteur droit 27"/>
          <p:cNvCxnSpPr>
            <a:endCxn id="45" idx="1"/>
          </p:cNvCxnSpPr>
          <p:nvPr/>
        </p:nvCxnSpPr>
        <p:spPr>
          <a:xfrm flipH="1">
            <a:off x="3491880" y="2355726"/>
            <a:ext cx="2520280" cy="5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 flipH="1">
            <a:off x="3131840" y="3147814"/>
            <a:ext cx="360040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Qo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Arc 32"/>
          <p:cNvSpPr/>
          <p:nvPr/>
        </p:nvSpPr>
        <p:spPr>
          <a:xfrm rot="6043903" flipV="1">
            <a:off x="5288557" y="1398095"/>
            <a:ext cx="1440160" cy="3384376"/>
          </a:xfrm>
          <a:prstGeom prst="arc">
            <a:avLst>
              <a:gd name="adj1" fmla="val 16200000"/>
              <a:gd name="adj2" fmla="val 21457121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/>
          <p:nvPr/>
        </p:nvCxnSpPr>
        <p:spPr>
          <a:xfrm>
            <a:off x="4644008" y="3291830"/>
            <a:ext cx="0" cy="100811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 flipH="1">
            <a:off x="5364088" y="4299942"/>
            <a:ext cx="28803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P1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 flipH="1">
            <a:off x="3491880" y="3291830"/>
            <a:ext cx="1152128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 flipH="1">
            <a:off x="3131840" y="3651870"/>
            <a:ext cx="360040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Q1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Arc 39"/>
          <p:cNvSpPr/>
          <p:nvPr/>
        </p:nvSpPr>
        <p:spPr>
          <a:xfrm flipV="1">
            <a:off x="2627784" y="699542"/>
            <a:ext cx="3528392" cy="2592288"/>
          </a:xfrm>
          <a:prstGeom prst="arc">
            <a:avLst>
              <a:gd name="adj1" fmla="val 16200000"/>
              <a:gd name="adj2" fmla="val 21457121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2" name="Connecteur droit 41"/>
          <p:cNvCxnSpPr/>
          <p:nvPr/>
        </p:nvCxnSpPr>
        <p:spPr>
          <a:xfrm flipH="1">
            <a:off x="3491880" y="3723878"/>
            <a:ext cx="194421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 flipH="1">
            <a:off x="3131840" y="2211710"/>
            <a:ext cx="360040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Q2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5436096" y="3723878"/>
            <a:ext cx="0" cy="57606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 flipH="1">
            <a:off x="5940152" y="4299942"/>
            <a:ext cx="28803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P2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/>
      <p:bldP spid="18" grpId="0"/>
      <p:bldP spid="22" grpId="0" animBg="1"/>
      <p:bldP spid="26" grpId="0" animBg="1"/>
      <p:bldP spid="31" grpId="0" animBg="1"/>
      <p:bldP spid="33" grpId="0" animBg="1"/>
      <p:bldP spid="36" grpId="0" animBg="1"/>
      <p:bldP spid="39" grpId="0" animBg="1"/>
      <p:bldP spid="40" grpId="0" animBg="1"/>
      <p:bldP spid="40" grpId="1" animBg="1"/>
      <p:bldP spid="45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APPORT de la D.S. à l’étude d’un SYSTÈME ECONOMIQUE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9"/>
            <a:ext cx="8858312" cy="288031"/>
          </a:xfrm>
        </p:spPr>
        <p:txBody>
          <a:bodyPr>
            <a:normAutofit lnSpcReduction="10000"/>
          </a:bodyPr>
          <a:lstStyle/>
          <a:p>
            <a:pPr lvl="1"/>
            <a:r>
              <a:rPr lang="fr-FR" smtClean="0"/>
              <a:t>Représentation en D.S. :   Diagramme causal de la dynamique d’un marché :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3779912" y="4155926"/>
            <a:ext cx="115212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851920" y="915566"/>
            <a:ext cx="64807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851920" y="2859782"/>
            <a:ext cx="7200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2555776" y="1923678"/>
            <a:ext cx="64807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 / 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Forme 14"/>
          <p:cNvCxnSpPr>
            <a:stCxn id="34" idx="3"/>
            <a:endCxn id="32" idx="3"/>
          </p:cNvCxnSpPr>
          <p:nvPr/>
        </p:nvCxnSpPr>
        <p:spPr>
          <a:xfrm>
            <a:off x="4499992" y="1059640"/>
            <a:ext cx="432048" cy="3240360"/>
          </a:xfrm>
          <a:prstGeom prst="curvedConnector3">
            <a:avLst>
              <a:gd name="adj1" fmla="val 662178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Forme 14"/>
          <p:cNvCxnSpPr>
            <a:stCxn id="32" idx="1"/>
            <a:endCxn id="54" idx="1"/>
          </p:cNvCxnSpPr>
          <p:nvPr/>
        </p:nvCxnSpPr>
        <p:spPr>
          <a:xfrm rot="10800000">
            <a:off x="2555776" y="2067752"/>
            <a:ext cx="1224136" cy="2232248"/>
          </a:xfrm>
          <a:prstGeom prst="curvedConnector3">
            <a:avLst>
              <a:gd name="adj1" fmla="val 155245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Forme 14"/>
          <p:cNvCxnSpPr>
            <a:stCxn id="48" idx="1"/>
            <a:endCxn id="54" idx="2"/>
          </p:cNvCxnSpPr>
          <p:nvPr/>
        </p:nvCxnSpPr>
        <p:spPr>
          <a:xfrm rot="10800000">
            <a:off x="2879812" y="2211826"/>
            <a:ext cx="972108" cy="792031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Forme 14"/>
          <p:cNvCxnSpPr>
            <a:stCxn id="54" idx="0"/>
            <a:endCxn id="34" idx="1"/>
          </p:cNvCxnSpPr>
          <p:nvPr/>
        </p:nvCxnSpPr>
        <p:spPr>
          <a:xfrm rot="5400000" flipH="1" flipV="1">
            <a:off x="2933847" y="1005605"/>
            <a:ext cx="864038" cy="972108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>
            <a:off x="5364088" y="2067694"/>
            <a:ext cx="7200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INVEST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6" name="Forme 14"/>
          <p:cNvCxnSpPr>
            <a:stCxn id="34" idx="3"/>
            <a:endCxn id="125" idx="0"/>
          </p:cNvCxnSpPr>
          <p:nvPr/>
        </p:nvCxnSpPr>
        <p:spPr>
          <a:xfrm>
            <a:off x="4499992" y="1059640"/>
            <a:ext cx="1224136" cy="100805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Forme 14"/>
          <p:cNvCxnSpPr>
            <a:stCxn id="125" idx="2"/>
            <a:endCxn id="48" idx="3"/>
          </p:cNvCxnSpPr>
          <p:nvPr/>
        </p:nvCxnSpPr>
        <p:spPr>
          <a:xfrm rot="5400000">
            <a:off x="4824057" y="2103784"/>
            <a:ext cx="648015" cy="115212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Égal 152"/>
          <p:cNvSpPr/>
          <p:nvPr/>
        </p:nvSpPr>
        <p:spPr>
          <a:xfrm rot="2842327">
            <a:off x="5166846" y="2738168"/>
            <a:ext cx="345520" cy="202626"/>
          </a:xfrm>
          <a:prstGeom prst="mathEqual">
            <a:avLst>
              <a:gd name="adj1" fmla="val 11215"/>
              <a:gd name="adj2" fmla="val 31447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fr-FR" sz="1200">
              <a:solidFill>
                <a:srgbClr val="002060"/>
              </a:solidFill>
            </a:endParaRPr>
          </a:p>
        </p:txBody>
      </p:sp>
      <p:sp>
        <p:nvSpPr>
          <p:cNvPr id="154" name="Égal 153"/>
          <p:cNvSpPr/>
          <p:nvPr/>
        </p:nvSpPr>
        <p:spPr>
          <a:xfrm rot="18919077">
            <a:off x="5313396" y="1439817"/>
            <a:ext cx="345520" cy="202626"/>
          </a:xfrm>
          <a:prstGeom prst="mathEqual">
            <a:avLst>
              <a:gd name="adj1" fmla="val 11215"/>
              <a:gd name="adj2" fmla="val 31447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fr-FR" sz="1200">
              <a:solidFill>
                <a:srgbClr val="002060"/>
              </a:solidFill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7740352" y="2427734"/>
            <a:ext cx="40748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4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Flèche courbée vers la gauche 199"/>
          <p:cNvSpPr/>
          <p:nvPr/>
        </p:nvSpPr>
        <p:spPr>
          <a:xfrm rot="10622065" flipH="1" flipV="1">
            <a:off x="7109368" y="1018764"/>
            <a:ext cx="1295834" cy="3477789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1" name="ZoneTexte 200"/>
          <p:cNvSpPr txBox="1"/>
          <p:nvPr/>
        </p:nvSpPr>
        <p:spPr>
          <a:xfrm>
            <a:off x="4067944" y="1635646"/>
            <a:ext cx="3706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Flèche courbée vers la gauche 201"/>
          <p:cNvSpPr/>
          <p:nvPr/>
        </p:nvSpPr>
        <p:spPr>
          <a:xfrm rot="731992" flipH="1" flipV="1">
            <a:off x="3855600" y="1353367"/>
            <a:ext cx="513639" cy="873436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107504" y="4659982"/>
            <a:ext cx="8858312" cy="288031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63538" marR="0" lvl="1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fr-FR" sz="1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2" action="ppaction://hlinkfile"/>
              </a:rPr>
              <a:t>SIMULATION</a:t>
            </a:r>
            <a:endParaRPr kumimoji="0" lang="fr-FR" sz="1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48" grpId="0"/>
      <p:bldP spid="54" grpId="0"/>
      <p:bldP spid="125" grpId="0"/>
      <p:bldP spid="153" grpId="0" animBg="1"/>
      <p:bldP spid="154" grpId="0" animBg="1"/>
      <p:bldP spid="199" grpId="0"/>
      <p:bldP spid="200" grpId="0" animBg="1"/>
      <p:bldP spid="201" grpId="0"/>
      <p:bldP spid="2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Forme 17"/>
          <p:cNvCxnSpPr>
            <a:stCxn id="124" idx="3"/>
            <a:endCxn id="80" idx="0"/>
          </p:cNvCxnSpPr>
          <p:nvPr/>
        </p:nvCxnSpPr>
        <p:spPr>
          <a:xfrm rot="10800000" flipV="1">
            <a:off x="1079612" y="1203656"/>
            <a:ext cx="900100" cy="720022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2483768" y="1851670"/>
            <a:ext cx="122413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  </a:t>
            </a:r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 flipH="1">
            <a:off x="1043608" y="267494"/>
            <a:ext cx="64807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827584" y="1923678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Forme 14"/>
          <p:cNvCxnSpPr>
            <a:stCxn id="80" idx="1"/>
            <a:endCxn id="157" idx="2"/>
          </p:cNvCxnSpPr>
          <p:nvPr/>
        </p:nvCxnSpPr>
        <p:spPr>
          <a:xfrm rot="10800000">
            <a:off x="503548" y="1275722"/>
            <a:ext cx="324036" cy="792031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ZoneTexte 123"/>
          <p:cNvSpPr txBox="1"/>
          <p:nvPr/>
        </p:nvSpPr>
        <p:spPr>
          <a:xfrm flipH="1">
            <a:off x="1979712" y="1059582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 / 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Forme 127"/>
          <p:cNvCxnSpPr>
            <a:stCxn id="78" idx="0"/>
            <a:endCxn id="124" idx="1"/>
          </p:cNvCxnSpPr>
          <p:nvPr/>
        </p:nvCxnSpPr>
        <p:spPr>
          <a:xfrm rot="16200000" flipV="1">
            <a:off x="2465795" y="1221629"/>
            <a:ext cx="648014" cy="612068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Forme 134"/>
          <p:cNvCxnSpPr>
            <a:stCxn id="80" idx="2"/>
            <a:endCxn id="78" idx="2"/>
          </p:cNvCxnSpPr>
          <p:nvPr/>
        </p:nvCxnSpPr>
        <p:spPr>
          <a:xfrm rot="5400000" flipH="1" flipV="1">
            <a:off x="2051720" y="1167709"/>
            <a:ext cx="72008" cy="2016224"/>
          </a:xfrm>
          <a:prstGeom prst="curvedConnector3">
            <a:avLst>
              <a:gd name="adj1" fmla="val -317465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ZoneTexte 156"/>
          <p:cNvSpPr txBox="1"/>
          <p:nvPr/>
        </p:nvSpPr>
        <p:spPr>
          <a:xfrm>
            <a:off x="107504" y="987574"/>
            <a:ext cx="792088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INVEST.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0" name="Forme 14"/>
          <p:cNvCxnSpPr>
            <a:stCxn id="157" idx="0"/>
            <a:endCxn id="79" idx="3"/>
          </p:cNvCxnSpPr>
          <p:nvPr/>
        </p:nvCxnSpPr>
        <p:spPr>
          <a:xfrm rot="5400000" flipH="1" flipV="1">
            <a:off x="485575" y="429541"/>
            <a:ext cx="576006" cy="54006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Forme 14"/>
          <p:cNvCxnSpPr>
            <a:stCxn id="79" idx="1"/>
            <a:endCxn id="124" idx="0"/>
          </p:cNvCxnSpPr>
          <p:nvPr/>
        </p:nvCxnSpPr>
        <p:spPr>
          <a:xfrm>
            <a:off x="1691680" y="411568"/>
            <a:ext cx="540060" cy="64801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e 48"/>
          <p:cNvCxnSpPr>
            <a:stCxn id="55" idx="1"/>
            <a:endCxn id="52" idx="0"/>
          </p:cNvCxnSpPr>
          <p:nvPr/>
        </p:nvCxnSpPr>
        <p:spPr>
          <a:xfrm>
            <a:off x="6444208" y="987632"/>
            <a:ext cx="684076" cy="576006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4716016" y="1707654"/>
            <a:ext cx="136815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  </a:t>
            </a:r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CX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 flipH="1">
            <a:off x="7092280" y="195486"/>
            <a:ext cx="64807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876256" y="1563638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Forme 14"/>
          <p:cNvCxnSpPr>
            <a:stCxn id="52" idx="3"/>
            <a:endCxn id="58" idx="2"/>
          </p:cNvCxnSpPr>
          <p:nvPr/>
        </p:nvCxnSpPr>
        <p:spPr>
          <a:xfrm flipV="1">
            <a:off x="7380312" y="1203713"/>
            <a:ext cx="1044116" cy="503999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 flipH="1">
            <a:off x="5940152" y="843558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 / 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Forme 55"/>
          <p:cNvCxnSpPr>
            <a:stCxn id="50" idx="0"/>
            <a:endCxn id="55" idx="3"/>
          </p:cNvCxnSpPr>
          <p:nvPr/>
        </p:nvCxnSpPr>
        <p:spPr>
          <a:xfrm rot="5400000" flipH="1" flipV="1">
            <a:off x="5310111" y="1077613"/>
            <a:ext cx="720022" cy="540060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Forme 134"/>
          <p:cNvCxnSpPr>
            <a:stCxn id="52" idx="2"/>
            <a:endCxn id="50" idx="2"/>
          </p:cNvCxnSpPr>
          <p:nvPr/>
        </p:nvCxnSpPr>
        <p:spPr>
          <a:xfrm rot="5400000">
            <a:off x="6192180" y="1059697"/>
            <a:ext cx="144016" cy="1728192"/>
          </a:xfrm>
          <a:prstGeom prst="curvedConnector3">
            <a:avLst>
              <a:gd name="adj1" fmla="val 258732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8028384" y="915566"/>
            <a:ext cx="792088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INVEST.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Forme 14"/>
          <p:cNvCxnSpPr>
            <a:stCxn id="58" idx="0"/>
            <a:endCxn id="51" idx="1"/>
          </p:cNvCxnSpPr>
          <p:nvPr/>
        </p:nvCxnSpPr>
        <p:spPr>
          <a:xfrm rot="16200000" flipV="1">
            <a:off x="7794387" y="285525"/>
            <a:ext cx="576006" cy="68407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Forme 14"/>
          <p:cNvCxnSpPr>
            <a:stCxn id="51" idx="3"/>
            <a:endCxn id="55" idx="0"/>
          </p:cNvCxnSpPr>
          <p:nvPr/>
        </p:nvCxnSpPr>
        <p:spPr>
          <a:xfrm rot="10800000" flipV="1">
            <a:off x="6192180" y="339560"/>
            <a:ext cx="900100" cy="50399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Forme 60"/>
          <p:cNvCxnSpPr>
            <a:stCxn id="66" idx="2"/>
            <a:endCxn id="64" idx="3"/>
          </p:cNvCxnSpPr>
          <p:nvPr/>
        </p:nvCxnSpPr>
        <p:spPr>
          <a:xfrm rot="5400000">
            <a:off x="5238103" y="3489938"/>
            <a:ext cx="215967" cy="684076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3419872" y="2859782"/>
            <a:ext cx="1440160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   </a:t>
            </a:r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SX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 flipH="1">
            <a:off x="6732240" y="3939902"/>
            <a:ext cx="648072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OFFRE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499992" y="3795886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5" name="Forme 14"/>
          <p:cNvCxnSpPr>
            <a:stCxn id="64" idx="2"/>
            <a:endCxn id="69" idx="1"/>
          </p:cNvCxnSpPr>
          <p:nvPr/>
        </p:nvCxnSpPr>
        <p:spPr>
          <a:xfrm rot="16200000" flipH="1">
            <a:off x="4842059" y="3993994"/>
            <a:ext cx="576007" cy="75608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 flipH="1">
            <a:off x="5436096" y="3435846"/>
            <a:ext cx="504056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O / 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Forme 66"/>
          <p:cNvCxnSpPr>
            <a:stCxn id="62" idx="3"/>
            <a:endCxn id="66" idx="0"/>
          </p:cNvCxnSpPr>
          <p:nvPr/>
        </p:nvCxnSpPr>
        <p:spPr>
          <a:xfrm>
            <a:off x="4860032" y="3003856"/>
            <a:ext cx="828092" cy="431990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Forme 134"/>
          <p:cNvCxnSpPr>
            <a:stCxn id="64" idx="1"/>
            <a:endCxn id="62" idx="2"/>
          </p:cNvCxnSpPr>
          <p:nvPr/>
        </p:nvCxnSpPr>
        <p:spPr>
          <a:xfrm rot="10800000">
            <a:off x="4139952" y="3147930"/>
            <a:ext cx="360040" cy="792031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5508104" y="4515966"/>
            <a:ext cx="792088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INVEST.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Forme 14"/>
          <p:cNvCxnSpPr>
            <a:stCxn id="69" idx="3"/>
            <a:endCxn id="63" idx="2"/>
          </p:cNvCxnSpPr>
          <p:nvPr/>
        </p:nvCxnSpPr>
        <p:spPr>
          <a:xfrm flipV="1">
            <a:off x="6300192" y="4228049"/>
            <a:ext cx="756084" cy="431991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Forme 14"/>
          <p:cNvCxnSpPr>
            <a:stCxn id="63" idx="0"/>
            <a:endCxn id="66" idx="1"/>
          </p:cNvCxnSpPr>
          <p:nvPr/>
        </p:nvCxnSpPr>
        <p:spPr>
          <a:xfrm rot="16200000" flipV="1">
            <a:off x="6318223" y="3201849"/>
            <a:ext cx="359982" cy="111612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79512" y="2643758"/>
            <a:ext cx="2160240" cy="28814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Marché  du </a:t>
            </a:r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BIEN X  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6300192" y="2283718"/>
            <a:ext cx="2448272" cy="5035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Marchés  des biens</a:t>
            </a:r>
          </a:p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COMPLEMENTAIRES de X</a:t>
            </a:r>
            <a:endParaRPr lang="fr-FR" sz="1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Forme 134"/>
          <p:cNvCxnSpPr>
            <a:stCxn id="78" idx="2"/>
            <a:endCxn id="62" idx="1"/>
          </p:cNvCxnSpPr>
          <p:nvPr/>
        </p:nvCxnSpPr>
        <p:spPr>
          <a:xfrm rot="16200000" flipH="1">
            <a:off x="2825835" y="2409818"/>
            <a:ext cx="864039" cy="324036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Forme 14"/>
          <p:cNvCxnSpPr>
            <a:stCxn id="78" idx="0"/>
            <a:endCxn id="50" idx="0"/>
          </p:cNvCxnSpPr>
          <p:nvPr/>
        </p:nvCxnSpPr>
        <p:spPr>
          <a:xfrm rot="5400000" flipH="1" flipV="1">
            <a:off x="4175956" y="627534"/>
            <a:ext cx="144016" cy="2304256"/>
          </a:xfrm>
          <a:prstGeom prst="curvedConnector3">
            <a:avLst>
              <a:gd name="adj1" fmla="val 424078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2339752" y="4371950"/>
            <a:ext cx="2052736" cy="5035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Marchés  des </a:t>
            </a:r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biens</a:t>
            </a:r>
          </a:p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SUBSTITUTION à X</a:t>
            </a:r>
            <a:endParaRPr lang="fr-FR" sz="1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" name="Forme 134"/>
          <p:cNvCxnSpPr>
            <a:stCxn id="62" idx="3"/>
            <a:endCxn id="50" idx="2"/>
          </p:cNvCxnSpPr>
          <p:nvPr/>
        </p:nvCxnSpPr>
        <p:spPr>
          <a:xfrm flipV="1">
            <a:off x="4860032" y="1995801"/>
            <a:ext cx="540060" cy="1008055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numéro de diapositive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70" name="Titre 1"/>
          <p:cNvSpPr>
            <a:spLocks noGrp="1"/>
          </p:cNvSpPr>
          <p:nvPr>
            <p:ph type="title"/>
          </p:nvPr>
        </p:nvSpPr>
        <p:spPr>
          <a:xfrm>
            <a:off x="2483768" y="0"/>
            <a:ext cx="3024336" cy="483518"/>
          </a:xfrm>
        </p:spPr>
        <p:txBody>
          <a:bodyPr/>
          <a:lstStyle/>
          <a:p>
            <a:r>
              <a:rPr lang="fr-FR" smtClean="0"/>
              <a:t>APPORT de la D.S. à l’étude d’un SYSTÈME ECONOMIQUE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APPORT de la D.S. à l’étude d’un SYSTÈME ECONOMIQUE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  <a:p>
            <a:r>
              <a:rPr lang="fr-FR" smtClean="0"/>
              <a:t>Exemple 2 :  MACRO  ECONOMIE</a:t>
            </a:r>
          </a:p>
          <a:p>
            <a:endParaRPr lang="fr-FR" smtClean="0"/>
          </a:p>
          <a:p>
            <a:pPr lvl="1"/>
            <a:r>
              <a:rPr lang="fr-FR" sz="1600" smtClean="0"/>
              <a:t>Représentation traditionnelle </a:t>
            </a:r>
            <a:r>
              <a:rPr lang="fr-FR" sz="1600" smtClean="0"/>
              <a:t>de l’équilibre global macro </a:t>
            </a:r>
            <a:r>
              <a:rPr lang="fr-FR" sz="1600" smtClean="0"/>
              <a:t>économique </a:t>
            </a:r>
            <a:r>
              <a:rPr lang="fr-FR" sz="1600" smtClean="0"/>
              <a:t>:   </a:t>
            </a:r>
            <a:r>
              <a:rPr lang="fr-FR" sz="1600" smtClean="0"/>
              <a:t>PIB </a:t>
            </a:r>
            <a:r>
              <a:rPr lang="fr-FR" sz="1600" smtClean="0"/>
              <a:t>= C + I + X – M </a:t>
            </a:r>
            <a:endParaRPr lang="fr-FR" sz="1600" smtClean="0"/>
          </a:p>
          <a:p>
            <a:pPr marL="96838" lvl="3" indent="-96838" algn="ctr">
              <a:buNone/>
            </a:pPr>
            <a:endParaRPr lang="fr-FR" sz="1600" smtClean="0">
              <a:solidFill>
                <a:srgbClr val="C00000"/>
              </a:solidFill>
              <a:sym typeface="Wingdings" pitchFamily="2" charset="2"/>
            </a:endParaRPr>
          </a:p>
          <a:p>
            <a:pPr marL="96838" lvl="3" indent="-96838" algn="ctr">
              <a:buNone/>
            </a:pPr>
            <a:r>
              <a:rPr lang="fr-FR" sz="1600" smtClean="0">
                <a:solidFill>
                  <a:srgbClr val="C00000"/>
                </a:solidFill>
                <a:sym typeface="Wingdings" pitchFamily="2" charset="2"/>
              </a:rPr>
              <a:t>   </a:t>
            </a:r>
            <a:r>
              <a:rPr lang="fr-FR" sz="2000" b="1" smtClean="0"/>
              <a:t>PIB  </a:t>
            </a:r>
            <a:r>
              <a:rPr lang="fr-FR" sz="2000" b="1" smtClean="0"/>
              <a:t>+ Mport.  =   Conso. + Invest. + Xport.</a:t>
            </a:r>
          </a:p>
          <a:p>
            <a:pPr lvl="1"/>
            <a:endParaRPr lang="fr-FR" smtClean="0">
              <a:solidFill>
                <a:srgbClr val="C00000"/>
              </a:solidFill>
            </a:endParaRPr>
          </a:p>
          <a:p>
            <a:pPr lvl="1"/>
            <a:r>
              <a:rPr lang="fr-FR" smtClean="0">
                <a:solidFill>
                  <a:srgbClr val="C00000"/>
                </a:solidFill>
              </a:rPr>
              <a:t>Équilibre  </a:t>
            </a:r>
            <a:r>
              <a:rPr lang="fr-FR" smtClean="0"/>
              <a:t>STATIQUE</a:t>
            </a:r>
            <a:r>
              <a:rPr lang="fr-F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mtClean="0">
                <a:solidFill>
                  <a:srgbClr val="C00000"/>
                </a:solidFill>
              </a:rPr>
              <a:t>entre  OFFRE GLOBALE  et  DEMANDE GLOBALE :</a:t>
            </a:r>
          </a:p>
          <a:p>
            <a:pPr lvl="2"/>
            <a:r>
              <a:rPr lang="fr-F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considère que les variables s’ajustent les unes aux autres, automatiquement et spontanément.</a:t>
            </a:r>
          </a:p>
          <a:p>
            <a:pPr lvl="2"/>
            <a:endParaRPr lang="fr-FR" smtClean="0"/>
          </a:p>
          <a:p>
            <a:pPr lvl="1"/>
            <a:r>
              <a:rPr lang="fr-FR" b="1" smtClean="0"/>
              <a:t>La « statique comparative » :</a:t>
            </a:r>
          </a:p>
          <a:p>
            <a:pPr lvl="2"/>
            <a:r>
              <a:rPr lang="fr-FR" smtClean="0"/>
              <a:t>On </a:t>
            </a:r>
            <a:r>
              <a:rPr lang="fr-FR" b="1" smtClean="0"/>
              <a:t>compare 2 situations d’équilibre à t et à t+n sans expliquer le processus de passage de l’un à l’autre</a:t>
            </a:r>
          </a:p>
          <a:p>
            <a:pPr lvl="2"/>
            <a:endParaRPr lang="fr-FR" smtClean="0"/>
          </a:p>
          <a:p>
            <a:pPr lvl="1"/>
            <a:r>
              <a:rPr lang="fr-FR" b="1" smtClean="0"/>
              <a:t>L’analyse dynamique étudie le mouvement économique dans sa durée :</a:t>
            </a:r>
          </a:p>
          <a:p>
            <a:pPr lvl="2"/>
            <a:r>
              <a:rPr lang="fr-FR" smtClean="0"/>
              <a:t>Prise en compte des temps de réponse et des délais d’ajustement</a:t>
            </a:r>
            <a:endParaRPr lang="fr-FR" b="1" smtClean="0"/>
          </a:p>
          <a:p>
            <a:pPr marL="0" lvl="3" indent="1588">
              <a:buNone/>
            </a:pPr>
            <a:endParaRPr lang="fr-FR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3" indent="1588" algn="ctr">
              <a:buNone/>
            </a:pPr>
            <a:endParaRPr lang="fr-FR" sz="2000" b="1" smtClean="0"/>
          </a:p>
          <a:p>
            <a:pPr lvl="3">
              <a:buNone/>
            </a:pPr>
            <a:endParaRPr lang="fr-FR" b="1" smtClean="0">
              <a:solidFill>
                <a:srgbClr val="C00000"/>
              </a:solidFill>
            </a:endParaRPr>
          </a:p>
          <a:p>
            <a:pPr lvl="2"/>
            <a:endParaRPr lang="fr-FR" smtClean="0"/>
          </a:p>
          <a:p>
            <a:pPr lvl="1"/>
            <a:endParaRPr lang="fr-FR" smtClean="0"/>
          </a:p>
          <a:p>
            <a:pPr lvl="2"/>
            <a:endParaRPr lang="fr-FR" smtClean="0"/>
          </a:p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3059832" cy="411510"/>
          </a:xfrm>
        </p:spPr>
        <p:txBody>
          <a:bodyPr/>
          <a:lstStyle/>
          <a:p>
            <a:pPr lvl="0"/>
            <a:r>
              <a:rPr lang="fr-FR" smtClean="0"/>
              <a:t>Apport de la D.S. à l’étude</a:t>
            </a:r>
            <a:br>
              <a:rPr lang="fr-FR" smtClean="0"/>
            </a:br>
            <a:r>
              <a:rPr lang="fr-FR" smtClean="0"/>
              <a:t>d’un SYSTÈME ECONOMIQUE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48464" y="4876006"/>
            <a:ext cx="284612" cy="267494"/>
          </a:xfrm>
        </p:spPr>
        <p:txBody>
          <a:bodyPr/>
          <a:lstStyle/>
          <a:p>
            <a:fld id="{CEC38EA0-BFF7-4136-BE39-CED3B38AFDAF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ZoneTexte 4"/>
          <p:cNvSpPr txBox="1">
            <a:spLocks noChangeAspect="1"/>
          </p:cNvSpPr>
          <p:nvPr/>
        </p:nvSpPr>
        <p:spPr>
          <a:xfrm>
            <a:off x="4283967" y="987459"/>
            <a:ext cx="936104" cy="50359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Offre Glob. </a:t>
            </a:r>
          </a:p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(OG)</a:t>
            </a:r>
            <a:endParaRPr lang="fr-FR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>
            <a:hlinkClick r:id="rId2" action="ppaction://hlinksldjump"/>
          </p:cNvPr>
          <p:cNvSpPr txBox="1">
            <a:spLocks noChangeAspect="1"/>
          </p:cNvSpPr>
          <p:nvPr/>
        </p:nvSpPr>
        <p:spPr>
          <a:xfrm>
            <a:off x="2483767" y="1563523"/>
            <a:ext cx="372465" cy="288147"/>
          </a:xfrm>
          <a:prstGeom prst="rect">
            <a:avLst/>
          </a:prstGeom>
          <a:noFill/>
          <a:ln w="12700">
            <a:noFill/>
          </a:ln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PIB</a:t>
            </a:r>
            <a:endParaRPr lang="fr-FR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Forme 109"/>
          <p:cNvCxnSpPr>
            <a:stCxn id="5" idx="2"/>
            <a:endCxn id="8" idx="1"/>
          </p:cNvCxnSpPr>
          <p:nvPr/>
        </p:nvCxnSpPr>
        <p:spPr>
          <a:xfrm rot="16200000" flipH="1">
            <a:off x="4872864" y="1370204"/>
            <a:ext cx="442387" cy="684076"/>
          </a:xfrm>
          <a:prstGeom prst="curvedConnector2">
            <a:avLst/>
          </a:prstGeom>
          <a:ln w="12700" cmpd="sng">
            <a:solidFill>
              <a:srgbClr val="C00000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>
            <a:spLocks noChangeAspect="1"/>
          </p:cNvSpPr>
          <p:nvPr/>
        </p:nvSpPr>
        <p:spPr>
          <a:xfrm>
            <a:off x="5436095" y="1779547"/>
            <a:ext cx="1080120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 </a:t>
            </a:r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=DG </a:t>
            </a:r>
            <a:r>
              <a:rPr lang="fr-FR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OG</a:t>
            </a:r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Forme 31"/>
          <p:cNvCxnSpPr>
            <a:stCxn id="6" idx="0"/>
            <a:endCxn id="5" idx="1"/>
          </p:cNvCxnSpPr>
          <p:nvPr/>
        </p:nvCxnSpPr>
        <p:spPr>
          <a:xfrm rot="5400000" flipH="1" flipV="1">
            <a:off x="3314849" y="594406"/>
            <a:ext cx="324269" cy="1613967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>
            <a:spLocks noChangeAspect="1"/>
          </p:cNvSpPr>
          <p:nvPr/>
        </p:nvSpPr>
        <p:spPr>
          <a:xfrm>
            <a:off x="1259632" y="2787774"/>
            <a:ext cx="864096" cy="50359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Cap. Prod.</a:t>
            </a:r>
          </a:p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(CAP)</a:t>
            </a:r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>
            <a:spLocks noChangeAspect="1"/>
          </p:cNvSpPr>
          <p:nvPr/>
        </p:nvSpPr>
        <p:spPr>
          <a:xfrm>
            <a:off x="4139952" y="2643758"/>
            <a:ext cx="86409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CAP</a:t>
            </a:r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Forme 31"/>
          <p:cNvCxnSpPr>
            <a:stCxn id="11" idx="2"/>
            <a:endCxn id="17" idx="1"/>
          </p:cNvCxnSpPr>
          <p:nvPr/>
        </p:nvCxnSpPr>
        <p:spPr>
          <a:xfrm rot="16200000" flipH="1">
            <a:off x="4941941" y="2581594"/>
            <a:ext cx="556262" cy="1296144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Forme 31"/>
          <p:cNvCxnSpPr>
            <a:stCxn id="8" idx="2"/>
            <a:endCxn id="11" idx="3"/>
          </p:cNvCxnSpPr>
          <p:nvPr/>
        </p:nvCxnSpPr>
        <p:spPr>
          <a:xfrm rot="5400000">
            <a:off x="5134941" y="1956432"/>
            <a:ext cx="710323" cy="972107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Égal 13"/>
          <p:cNvSpPr/>
          <p:nvPr/>
        </p:nvSpPr>
        <p:spPr>
          <a:xfrm rot="14885235">
            <a:off x="5349792" y="4324595"/>
            <a:ext cx="345520" cy="202626"/>
          </a:xfrm>
          <a:prstGeom prst="mathEqual">
            <a:avLst>
              <a:gd name="adj1" fmla="val 11215"/>
              <a:gd name="adj2" fmla="val 31447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fr-FR" sz="1200">
              <a:solidFill>
                <a:srgbClr val="002060"/>
              </a:solidFill>
            </a:endParaRPr>
          </a:p>
        </p:txBody>
      </p:sp>
      <p:sp>
        <p:nvSpPr>
          <p:cNvPr id="15" name="ZoneTexte 14"/>
          <p:cNvSpPr txBox="1">
            <a:spLocks noChangeAspect="1"/>
          </p:cNvSpPr>
          <p:nvPr/>
        </p:nvSpPr>
        <p:spPr>
          <a:xfrm>
            <a:off x="3203847" y="4515851"/>
            <a:ext cx="1152128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Capital  fixe</a:t>
            </a:r>
            <a:endParaRPr lang="fr-FR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Forme 31"/>
          <p:cNvCxnSpPr>
            <a:stCxn id="15" idx="1"/>
            <a:endCxn id="10" idx="2"/>
          </p:cNvCxnSpPr>
          <p:nvPr/>
        </p:nvCxnSpPr>
        <p:spPr>
          <a:xfrm rot="10800000">
            <a:off x="1691681" y="3291365"/>
            <a:ext cx="1512167" cy="1368561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hlinkClick r:id="rId3" action="ppaction://hlinksldjump"/>
          </p:cNvPr>
          <p:cNvSpPr txBox="1">
            <a:spLocks noChangeAspect="1"/>
          </p:cNvSpPr>
          <p:nvPr/>
        </p:nvSpPr>
        <p:spPr>
          <a:xfrm>
            <a:off x="5868144" y="3363723"/>
            <a:ext cx="899725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Investsmt.</a:t>
            </a:r>
            <a:endParaRPr lang="fr-FR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Forme 31"/>
          <p:cNvCxnSpPr>
            <a:stCxn id="17" idx="2"/>
            <a:endCxn id="15" idx="3"/>
          </p:cNvCxnSpPr>
          <p:nvPr/>
        </p:nvCxnSpPr>
        <p:spPr>
          <a:xfrm rot="5400000">
            <a:off x="4832964" y="3174881"/>
            <a:ext cx="1008055" cy="1962032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Égal 18"/>
          <p:cNvSpPr/>
          <p:nvPr/>
        </p:nvSpPr>
        <p:spPr>
          <a:xfrm rot="2776101">
            <a:off x="4033236" y="3480598"/>
            <a:ext cx="345520" cy="51560"/>
          </a:xfrm>
          <a:prstGeom prst="mathEqual">
            <a:avLst>
              <a:gd name="adj1" fmla="val 11215"/>
              <a:gd name="adj2" fmla="val 31447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fr-FR" sz="1200">
              <a:solidFill>
                <a:srgbClr val="002060"/>
              </a:solidFill>
            </a:endParaRPr>
          </a:p>
        </p:txBody>
      </p:sp>
      <p:cxnSp>
        <p:nvCxnSpPr>
          <p:cNvPr id="20" name="Forme 31"/>
          <p:cNvCxnSpPr>
            <a:stCxn id="10" idx="0"/>
            <a:endCxn id="6" idx="1"/>
          </p:cNvCxnSpPr>
          <p:nvPr/>
        </p:nvCxnSpPr>
        <p:spPr>
          <a:xfrm rot="5400000" flipH="1" flipV="1">
            <a:off x="1547635" y="1851643"/>
            <a:ext cx="1080177" cy="792087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>
            <a:spLocks noChangeAspect="1"/>
          </p:cNvSpPr>
          <p:nvPr/>
        </p:nvSpPr>
        <p:spPr>
          <a:xfrm>
            <a:off x="7164287" y="1059467"/>
            <a:ext cx="1008112" cy="50359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Demd. Glob. </a:t>
            </a:r>
          </a:p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(DG)</a:t>
            </a:r>
          </a:p>
        </p:txBody>
      </p:sp>
      <p:cxnSp>
        <p:nvCxnSpPr>
          <p:cNvPr id="83" name="Forme 31"/>
          <p:cNvCxnSpPr>
            <a:stCxn id="82" idx="1"/>
            <a:endCxn id="8" idx="0"/>
          </p:cNvCxnSpPr>
          <p:nvPr/>
        </p:nvCxnSpPr>
        <p:spPr>
          <a:xfrm rot="10800000" flipV="1">
            <a:off x="5976155" y="1311261"/>
            <a:ext cx="1188132" cy="468285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Forme 109"/>
          <p:cNvCxnSpPr>
            <a:stCxn id="10" idx="0"/>
            <a:endCxn id="11" idx="0"/>
          </p:cNvCxnSpPr>
          <p:nvPr/>
        </p:nvCxnSpPr>
        <p:spPr>
          <a:xfrm rot="5400000" flipH="1" flipV="1">
            <a:off x="3059832" y="1275606"/>
            <a:ext cx="144016" cy="2880320"/>
          </a:xfrm>
          <a:prstGeom prst="curvedConnector3">
            <a:avLst>
              <a:gd name="adj1" fmla="val 258732"/>
            </a:avLst>
          </a:prstGeom>
          <a:ln w="12700" cmpd="sng">
            <a:solidFill>
              <a:srgbClr val="C00000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>
            <a:hlinkClick r:id="rId4" action="ppaction://hlinksldjump"/>
          </p:cNvPr>
          <p:cNvSpPr txBox="1">
            <a:spLocks noChangeAspect="1"/>
          </p:cNvSpPr>
          <p:nvPr/>
        </p:nvSpPr>
        <p:spPr>
          <a:xfrm>
            <a:off x="2699792" y="3507854"/>
            <a:ext cx="648072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Travail</a:t>
            </a:r>
            <a:endParaRPr lang="fr-FR" sz="1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7" name="Forme 31"/>
          <p:cNvCxnSpPr>
            <a:stCxn id="11" idx="2"/>
            <a:endCxn id="116" idx="3"/>
          </p:cNvCxnSpPr>
          <p:nvPr/>
        </p:nvCxnSpPr>
        <p:spPr>
          <a:xfrm rot="5400000">
            <a:off x="3609736" y="2689663"/>
            <a:ext cx="700393" cy="1224136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Égal 117"/>
          <p:cNvSpPr/>
          <p:nvPr/>
        </p:nvSpPr>
        <p:spPr>
          <a:xfrm rot="18280338">
            <a:off x="5094620" y="3256468"/>
            <a:ext cx="345520" cy="202626"/>
          </a:xfrm>
          <a:prstGeom prst="mathEqual">
            <a:avLst>
              <a:gd name="adj1" fmla="val 11215"/>
              <a:gd name="adj2" fmla="val 31447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fr-FR" sz="1200">
              <a:solidFill>
                <a:srgbClr val="002060"/>
              </a:solidFill>
            </a:endParaRPr>
          </a:p>
        </p:txBody>
      </p:sp>
      <p:cxnSp>
        <p:nvCxnSpPr>
          <p:cNvPr id="135" name="Forme 31"/>
          <p:cNvCxnSpPr>
            <a:stCxn id="116" idx="1"/>
            <a:endCxn id="10" idx="2"/>
          </p:cNvCxnSpPr>
          <p:nvPr/>
        </p:nvCxnSpPr>
        <p:spPr>
          <a:xfrm rot="10800000">
            <a:off x="1691680" y="3291364"/>
            <a:ext cx="1008112" cy="360564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ZoneTexte 155"/>
          <p:cNvSpPr txBox="1">
            <a:spLocks noChangeAspect="1"/>
          </p:cNvSpPr>
          <p:nvPr/>
        </p:nvSpPr>
        <p:spPr>
          <a:xfrm>
            <a:off x="3563888" y="411510"/>
            <a:ext cx="720080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Revenu</a:t>
            </a:r>
            <a:endParaRPr lang="fr-FR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7" name="Forme 31"/>
          <p:cNvCxnSpPr>
            <a:stCxn id="156" idx="0"/>
            <a:endCxn id="263" idx="0"/>
          </p:cNvCxnSpPr>
          <p:nvPr/>
        </p:nvCxnSpPr>
        <p:spPr>
          <a:xfrm rot="5400000" flipH="1" flipV="1">
            <a:off x="4716016" y="-380578"/>
            <a:ext cx="12700" cy="1584176"/>
          </a:xfrm>
          <a:prstGeom prst="curvedConnector3">
            <a:avLst>
              <a:gd name="adj1" fmla="val 1800000"/>
            </a:avLst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Forme 31"/>
          <p:cNvCxnSpPr>
            <a:stCxn id="6" idx="0"/>
            <a:endCxn id="156" idx="1"/>
          </p:cNvCxnSpPr>
          <p:nvPr/>
        </p:nvCxnSpPr>
        <p:spPr>
          <a:xfrm rot="5400000" flipH="1" flipV="1">
            <a:off x="2612975" y="612610"/>
            <a:ext cx="1007939" cy="893888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Forme 31"/>
          <p:cNvCxnSpPr>
            <a:stCxn id="17" idx="3"/>
            <a:endCxn id="82" idx="2"/>
          </p:cNvCxnSpPr>
          <p:nvPr/>
        </p:nvCxnSpPr>
        <p:spPr>
          <a:xfrm flipV="1">
            <a:off x="6767869" y="1563057"/>
            <a:ext cx="900474" cy="1944740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ZoneTexte 217"/>
          <p:cNvSpPr txBox="1">
            <a:spLocks noChangeAspect="1"/>
          </p:cNvSpPr>
          <p:nvPr/>
        </p:nvSpPr>
        <p:spPr>
          <a:xfrm>
            <a:off x="3491880" y="1851670"/>
            <a:ext cx="576064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Mport</a:t>
            </a:r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9" name="Forme 31"/>
          <p:cNvCxnSpPr>
            <a:stCxn id="218" idx="0"/>
            <a:endCxn id="5" idx="1"/>
          </p:cNvCxnSpPr>
          <p:nvPr/>
        </p:nvCxnSpPr>
        <p:spPr>
          <a:xfrm rot="5400000" flipH="1" flipV="1">
            <a:off x="3725731" y="1293435"/>
            <a:ext cx="612416" cy="504055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ZoneTexte 222"/>
          <p:cNvSpPr txBox="1">
            <a:spLocks noChangeAspect="1"/>
          </p:cNvSpPr>
          <p:nvPr/>
        </p:nvSpPr>
        <p:spPr>
          <a:xfrm>
            <a:off x="8316416" y="267494"/>
            <a:ext cx="504056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Xport</a:t>
            </a:r>
            <a:endParaRPr lang="fr-FR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4" name="Forme 31"/>
          <p:cNvCxnSpPr>
            <a:stCxn id="223" idx="2"/>
            <a:endCxn id="82" idx="3"/>
          </p:cNvCxnSpPr>
          <p:nvPr/>
        </p:nvCxnSpPr>
        <p:spPr>
          <a:xfrm rot="5400000">
            <a:off x="7992612" y="735429"/>
            <a:ext cx="755621" cy="396045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Flèche courbée vers la gauche 245"/>
          <p:cNvSpPr/>
          <p:nvPr/>
        </p:nvSpPr>
        <p:spPr>
          <a:xfrm rot="917278" flipH="1" flipV="1">
            <a:off x="949785" y="421657"/>
            <a:ext cx="1051740" cy="3799071"/>
          </a:xfrm>
          <a:prstGeom prst="curvedLeftArrow">
            <a:avLst>
              <a:gd name="adj1" fmla="val 2460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0" name="Flèche courbée vers la gauche 249"/>
          <p:cNvSpPr/>
          <p:nvPr/>
        </p:nvSpPr>
        <p:spPr>
          <a:xfrm rot="16200000">
            <a:off x="3464049" y="727373"/>
            <a:ext cx="574820" cy="253538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2" name="Flèche courbée vers la gauche 251"/>
          <p:cNvSpPr/>
          <p:nvPr/>
        </p:nvSpPr>
        <p:spPr>
          <a:xfrm rot="4738893">
            <a:off x="3988407" y="3083294"/>
            <a:ext cx="494937" cy="2006448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3" name="Flèche courbée vers la gauche 252"/>
          <p:cNvSpPr/>
          <p:nvPr/>
        </p:nvSpPr>
        <p:spPr>
          <a:xfrm rot="12861165" flipH="1">
            <a:off x="6576663" y="1771892"/>
            <a:ext cx="673827" cy="1443391"/>
          </a:xfrm>
          <a:prstGeom prst="curvedLeftArrow">
            <a:avLst>
              <a:gd name="adj1" fmla="val 2460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4" name="Flèche courbée vers la gauche 253"/>
          <p:cNvSpPr/>
          <p:nvPr/>
        </p:nvSpPr>
        <p:spPr>
          <a:xfrm rot="11074520">
            <a:off x="2800513" y="2661476"/>
            <a:ext cx="473729" cy="73883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5" name="Titre 1"/>
          <p:cNvSpPr txBox="1">
            <a:spLocks/>
          </p:cNvSpPr>
          <p:nvPr/>
        </p:nvSpPr>
        <p:spPr>
          <a:xfrm>
            <a:off x="6444208" y="4299942"/>
            <a:ext cx="2339752" cy="610833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Structure dynamique </a:t>
            </a:r>
            <a:br>
              <a:rPr kumimoji="0" lang="fr-FR" sz="16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6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d’un S. MACRO ECO.</a:t>
            </a:r>
            <a:endParaRPr kumimoji="0" lang="fr-FR" sz="1600" b="1" i="1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6" name="Flèche courbée vers la gauche 255"/>
          <p:cNvSpPr/>
          <p:nvPr/>
        </p:nvSpPr>
        <p:spPr>
          <a:xfrm rot="16200000" flipH="1" flipV="1">
            <a:off x="3519168" y="2256430"/>
            <a:ext cx="881529" cy="4680521"/>
          </a:xfrm>
          <a:prstGeom prst="curvedLeftArrow">
            <a:avLst>
              <a:gd name="adj1" fmla="val 2460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3" name="ZoneTexte 262"/>
          <p:cNvSpPr txBox="1">
            <a:spLocks noChangeAspect="1"/>
          </p:cNvSpPr>
          <p:nvPr/>
        </p:nvSpPr>
        <p:spPr>
          <a:xfrm>
            <a:off x="5076056" y="411510"/>
            <a:ext cx="864096" cy="288147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fr-FR" sz="1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CONSO</a:t>
            </a:r>
            <a:endParaRPr lang="fr-FR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6" name="Forme 31"/>
          <p:cNvCxnSpPr>
            <a:stCxn id="263" idx="3"/>
            <a:endCxn id="82" idx="0"/>
          </p:cNvCxnSpPr>
          <p:nvPr/>
        </p:nvCxnSpPr>
        <p:spPr>
          <a:xfrm>
            <a:off x="5940152" y="555584"/>
            <a:ext cx="1728191" cy="503883"/>
          </a:xfrm>
          <a:prstGeom prst="curvedConnector2">
            <a:avLst/>
          </a:prstGeom>
          <a:ln w="12700" cmpd="sng">
            <a:solidFill>
              <a:schemeClr val="tx1">
                <a:lumMod val="65000"/>
                <a:lumOff val="35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4" grpId="0" animBg="1"/>
      <p:bldP spid="15" grpId="0"/>
      <p:bldP spid="17" grpId="0"/>
      <p:bldP spid="19" grpId="0" animBg="1"/>
      <p:bldP spid="82" grpId="0"/>
      <p:bldP spid="116" grpId="0"/>
      <p:bldP spid="118" grpId="0" animBg="1"/>
      <p:bldP spid="156" grpId="0"/>
      <p:bldP spid="218" grpId="0"/>
      <p:bldP spid="223" grpId="0"/>
      <p:bldP spid="246" grpId="0" animBg="1"/>
      <p:bldP spid="250" grpId="0" animBg="1"/>
      <p:bldP spid="252" grpId="0" animBg="1"/>
      <p:bldP spid="253" grpId="0" animBg="1"/>
      <p:bldP spid="254" grpId="0" animBg="1"/>
      <p:bldP spid="256" grpId="0" animBg="1"/>
      <p:bldP spid="2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APPORT de la D.S.C. à l’étude d’un SYSTÈME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VISION GLOBALE :</a:t>
            </a:r>
          </a:p>
          <a:p>
            <a:pPr lvl="1"/>
            <a:r>
              <a:rPr lang="fr-FR" smtClean="0"/>
              <a:t>Intégration des relations entre divers « s/s systèmes » par opposition à l’analyse classique (cartésienne) :</a:t>
            </a:r>
          </a:p>
          <a:p>
            <a:pPr lvl="2"/>
            <a:r>
              <a:rPr lang="fr-FR" smtClean="0"/>
              <a:t>« Découpez en parties plus simples que vous traiterez séparémént »  (2</a:t>
            </a:r>
            <a:r>
              <a:rPr lang="fr-FR" baseline="30000" smtClean="0"/>
              <a:t>ème</a:t>
            </a:r>
            <a:r>
              <a:rPr lang="fr-FR" smtClean="0"/>
              <a:t> principe du Discours de la Méthode)</a:t>
            </a:r>
          </a:p>
          <a:p>
            <a:endParaRPr lang="fr-FR" smtClean="0"/>
          </a:p>
          <a:p>
            <a:endParaRPr lang="fr-FR" smtClean="0"/>
          </a:p>
          <a:p>
            <a:r>
              <a:rPr lang="fr-FR" smtClean="0"/>
              <a:t>VISION DYNAMIQUE</a:t>
            </a:r>
          </a:p>
          <a:p>
            <a:pPr lvl="1"/>
            <a:r>
              <a:rPr lang="fr-FR" smtClean="0"/>
              <a:t>Prise en considération des DELAIS entre causes et conséquences plutôt q’une vision à l’instant tGRANDE</a:t>
            </a:r>
          </a:p>
          <a:p>
            <a:endParaRPr lang="fr-FR" smtClean="0"/>
          </a:p>
          <a:p>
            <a:endParaRPr lang="fr-FR" smtClean="0"/>
          </a:p>
          <a:p>
            <a:r>
              <a:rPr lang="fr-FR" smtClean="0"/>
              <a:t>GRANDE VARIETE de s VARIABLES</a:t>
            </a:r>
          </a:p>
          <a:p>
            <a:pPr lvl="1"/>
            <a:r>
              <a:rPr lang="fr-FR" smtClean="0"/>
              <a:t>Ex. 1  :  Economie d’entreprise</a:t>
            </a:r>
          </a:p>
          <a:p>
            <a:pPr lvl="2"/>
            <a:r>
              <a:rPr lang="fr-FR" smtClean="0"/>
              <a:t>Niveau des ventes, Degré de motivation du vendeur, Degré de satisfaction du client </a:t>
            </a:r>
          </a:p>
          <a:p>
            <a:pPr lvl="1"/>
            <a:r>
              <a:rPr lang="fr-FR" smtClean="0"/>
              <a:t>Ex. 2 :  Macro éco</a:t>
            </a:r>
          </a:p>
          <a:p>
            <a:pPr lvl="2"/>
            <a:r>
              <a:rPr lang="fr-FR" smtClean="0"/>
              <a:t>Tx de croissance, Epargne, Degré d’inquiétude sur l’avenir, ….</a:t>
            </a:r>
          </a:p>
          <a:p>
            <a:pPr lvl="1"/>
            <a:endParaRPr lang="fr-FR" smtClean="0"/>
          </a:p>
          <a:p>
            <a:endParaRPr lang="fr-FR" smtClean="0"/>
          </a:p>
          <a:p>
            <a:r>
              <a:rPr lang="fr-FR" smtClean="0"/>
              <a:t>PROCESSUS NON LINEAIRES</a:t>
            </a:r>
          </a:p>
          <a:p>
            <a:pPr lvl="1"/>
            <a:r>
              <a:rPr lang="fr-FR" smtClean="0"/>
              <a:t>Obtention de l’équilibre par ajustement progressif dans le temps plutôt qu’instantanément</a:t>
            </a:r>
          </a:p>
          <a:p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  <a:p>
            <a:pPr lvl="1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FACTEURS de la D.S.C.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11510"/>
            <a:ext cx="8858312" cy="4536504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1  /  L’existence de multiples « </a:t>
            </a:r>
            <a:r>
              <a:rPr lang="fr-FR" smtClean="0">
                <a:solidFill>
                  <a:srgbClr val="C00000"/>
                </a:solidFill>
              </a:rPr>
              <a:t>PROCESSUS</a:t>
            </a:r>
            <a:r>
              <a:rPr lang="fr-FR" smtClean="0"/>
              <a:t> » 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Succession de </a:t>
            </a:r>
            <a:r>
              <a:rPr lang="fr-FR" smtClean="0"/>
              <a:t>FLUX entre 2 instants t et t+n </a:t>
            </a:r>
            <a:r>
              <a:rPr lang="fr-FR" smtClean="0"/>
              <a:t>et d’accumulations  (</a:t>
            </a:r>
            <a:r>
              <a:rPr lang="fr-FR" smtClean="0"/>
              <a:t>STOCKS)  à l’instant t</a:t>
            </a:r>
            <a:endParaRPr lang="fr-FR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La dynamique de tout système découle du déroulement de « processus », fréquemment en interaction, 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Exemples :</a:t>
            </a:r>
          </a:p>
          <a:p>
            <a:pPr lvl="3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les processus de production et de gestion traduisent la dynamique d’une Organisation </a:t>
            </a:r>
          </a:p>
          <a:p>
            <a:pPr lvl="3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Le processus d’apprentissage traduit la dynamique de la connaissance  chez un individu</a:t>
            </a:r>
          </a:p>
          <a:p>
            <a:pPr lvl="3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Les processus physiologiques dans le corps humain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Le </a:t>
            </a:r>
            <a:r>
              <a:rPr lang="fr-FR" smtClean="0"/>
              <a:t>« débit » des flux </a:t>
            </a:r>
            <a:r>
              <a:rPr lang="fr-FR" smtClean="0"/>
              <a:t>peut dépendre du niveau de stocks </a:t>
            </a:r>
            <a:r>
              <a:rPr lang="fr-FR" smtClean="0">
                <a:sym typeface="Wingdings" pitchFamily="2" charset="2"/>
              </a:rPr>
              <a:t>ou/et </a:t>
            </a:r>
            <a:r>
              <a:rPr lang="fr-FR" smtClean="0">
                <a:sym typeface="Wingdings" pitchFamily="2" charset="2"/>
              </a:rPr>
              <a:t>de flux</a:t>
            </a:r>
            <a:endParaRPr lang="fr-FR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Ex. :  Le flux de recrutement  dépend  du niveau des effectifs et conditionne  le flux d’achat  des  moyens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Le niveau d’un stock ne dépend que de la résultante des flux E/S qui l’influencent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None/>
            </a:pPr>
            <a:r>
              <a:rPr lang="fr-FR" smtClean="0"/>
              <a:t>	</a:t>
            </a:r>
          </a:p>
          <a:p>
            <a:pPr lvl="1"/>
            <a:endParaRPr lang="fr-FR" smtClean="0"/>
          </a:p>
          <a:p>
            <a:pPr lvl="1"/>
            <a:endParaRPr lang="fr-FR" smtClean="0">
              <a:solidFill>
                <a:srgbClr val="C00000"/>
              </a:solidFill>
              <a:sym typeface="Wingdings" pitchFamily="2" charset="2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347864" y="4443958"/>
            <a:ext cx="936104" cy="28814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MOYENS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1043608" y="3795886"/>
            <a:ext cx="1152128" cy="28814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EFFECTIFS</a:t>
            </a:r>
          </a:p>
        </p:txBody>
      </p:sp>
      <p:cxnSp>
        <p:nvCxnSpPr>
          <p:cNvPr id="41" name="Forme 14"/>
          <p:cNvCxnSpPr>
            <a:stCxn id="39" idx="0"/>
            <a:endCxn id="30" idx="3"/>
          </p:cNvCxnSpPr>
          <p:nvPr/>
        </p:nvCxnSpPr>
        <p:spPr>
          <a:xfrm rot="5400000" flipH="1" flipV="1">
            <a:off x="2015716" y="3327834"/>
            <a:ext cx="72008" cy="864096"/>
          </a:xfrm>
          <a:prstGeom prst="curvedConnector3">
            <a:avLst>
              <a:gd name="adj1" fmla="val 226455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Forme 14"/>
          <p:cNvCxnSpPr>
            <a:stCxn id="39" idx="2"/>
            <a:endCxn id="35" idx="2"/>
          </p:cNvCxnSpPr>
          <p:nvPr/>
        </p:nvCxnSpPr>
        <p:spPr>
          <a:xfrm rot="16200000" flipH="1">
            <a:off x="1871758" y="3831947"/>
            <a:ext cx="503941" cy="100811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580112" y="3795886"/>
            <a:ext cx="792088" cy="28814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PROFIT</a:t>
            </a:r>
          </a:p>
        </p:txBody>
      </p:sp>
      <p:sp>
        <p:nvSpPr>
          <p:cNvPr id="28" name="Flèche vers le haut 27"/>
          <p:cNvSpPr/>
          <p:nvPr/>
        </p:nvSpPr>
        <p:spPr>
          <a:xfrm rot="16200000">
            <a:off x="4968044" y="3615866"/>
            <a:ext cx="432048" cy="648072"/>
          </a:xfrm>
          <a:prstGeom prst="up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 vers le haut 29"/>
          <p:cNvSpPr/>
          <p:nvPr/>
        </p:nvSpPr>
        <p:spPr>
          <a:xfrm rot="16200000">
            <a:off x="2339752" y="3651870"/>
            <a:ext cx="432048" cy="576064"/>
          </a:xfrm>
          <a:prstGeom prst="up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 vers le haut 34"/>
          <p:cNvSpPr/>
          <p:nvPr/>
        </p:nvSpPr>
        <p:spPr>
          <a:xfrm rot="5400000">
            <a:off x="2735796" y="4263938"/>
            <a:ext cx="432048" cy="648072"/>
          </a:xfrm>
          <a:prstGeom prst="up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lèche vers le haut 35"/>
          <p:cNvSpPr/>
          <p:nvPr/>
        </p:nvSpPr>
        <p:spPr>
          <a:xfrm rot="16200000">
            <a:off x="503548" y="3687874"/>
            <a:ext cx="432048" cy="504056"/>
          </a:xfrm>
          <a:prstGeom prst="up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Flèche vers le haut 42"/>
          <p:cNvSpPr/>
          <p:nvPr/>
        </p:nvSpPr>
        <p:spPr>
          <a:xfrm rot="16200000">
            <a:off x="6552220" y="3615866"/>
            <a:ext cx="432048" cy="648072"/>
          </a:xfrm>
          <a:prstGeom prst="upArrow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Forme 14"/>
          <p:cNvCxnSpPr>
            <a:stCxn id="39" idx="0"/>
            <a:endCxn id="28" idx="3"/>
          </p:cNvCxnSpPr>
          <p:nvPr/>
        </p:nvCxnSpPr>
        <p:spPr>
          <a:xfrm rot="5400000" flipH="1" flipV="1">
            <a:off x="3311860" y="2031690"/>
            <a:ext cx="72008" cy="3456384"/>
          </a:xfrm>
          <a:prstGeom prst="curvedConnector3">
            <a:avLst>
              <a:gd name="adj1" fmla="val 567465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Forme 14"/>
          <p:cNvCxnSpPr>
            <a:stCxn id="6" idx="3"/>
            <a:endCxn id="28" idx="1"/>
          </p:cNvCxnSpPr>
          <p:nvPr/>
        </p:nvCxnSpPr>
        <p:spPr>
          <a:xfrm flipV="1">
            <a:off x="4283968" y="4155926"/>
            <a:ext cx="792088" cy="43210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Forme 14"/>
          <p:cNvCxnSpPr>
            <a:stCxn id="39" idx="0"/>
            <a:endCxn id="43" idx="3"/>
          </p:cNvCxnSpPr>
          <p:nvPr/>
        </p:nvCxnSpPr>
        <p:spPr>
          <a:xfrm rot="5400000" flipH="1" flipV="1">
            <a:off x="4103948" y="1239602"/>
            <a:ext cx="72008" cy="5040560"/>
          </a:xfrm>
          <a:prstGeom prst="curvedConnector3">
            <a:avLst>
              <a:gd name="adj1" fmla="val 699742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Forme 14"/>
          <p:cNvCxnSpPr>
            <a:stCxn id="27" idx="2"/>
            <a:endCxn id="35" idx="3"/>
          </p:cNvCxnSpPr>
          <p:nvPr/>
        </p:nvCxnSpPr>
        <p:spPr>
          <a:xfrm rot="5400000">
            <a:off x="4158012" y="2985853"/>
            <a:ext cx="719965" cy="2916324"/>
          </a:xfrm>
          <a:prstGeom prst="curvedConnector3">
            <a:avLst>
              <a:gd name="adj1" fmla="val 128232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8"/>
            <a:ext cx="8858312" cy="4464496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2  / L’établissement de Multiples </a:t>
            </a:r>
            <a:r>
              <a:rPr lang="fr-FR" smtClean="0">
                <a:solidFill>
                  <a:srgbClr val="C00000"/>
                </a:solidFill>
              </a:rPr>
              <a:t>RELATIONS CAUSALES</a:t>
            </a:r>
            <a:r>
              <a:rPr lang="fr-FR" smtClean="0"/>
              <a:t>  entre  les variables du S.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/>
              <a:t>Elles régissent l’évolution des variables à partir d’un changement initial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>
                <a:sym typeface="Wingdings" pitchFamily="2" charset="2"/>
              </a:rPr>
              <a:t>Ensemble d’influences directes (+) ou inverses (-)  =  </a:t>
            </a:r>
            <a:r>
              <a:rPr lang="fr-FR" smtClean="0"/>
              <a:t>STRUCTURE DYNAMIQUE d’un Système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FR" smtClean="0">
                <a:sym typeface="Wingdings" pitchFamily="2" charset="2"/>
              </a:rPr>
              <a:t>La structure dynamique d’un S.C. est « bouclée » (causalité circulaire)   Processus non linéaires</a:t>
            </a:r>
            <a:endParaRPr lang="fr-FR" smtClean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fr-FR" smtClean="0">
                <a:sym typeface="Wingdings" pitchFamily="2" charset="2"/>
              </a:rPr>
              <a:t>Existence de BOUCLES de RETROACTIONS conditionnent un comportement difficilement prévisible</a:t>
            </a:r>
          </a:p>
          <a:p>
            <a:pPr lvl="3">
              <a:spcBef>
                <a:spcPts val="300"/>
              </a:spcBef>
              <a:spcAft>
                <a:spcPts val="300"/>
              </a:spcAft>
            </a:pPr>
            <a:r>
              <a:rPr lang="fr-FR" smtClean="0">
                <a:sym typeface="Wingdings" pitchFamily="2" charset="2"/>
              </a:rPr>
              <a:t>L’effet peut AMPLIFIER ou REGULER la cause initiale.</a:t>
            </a:r>
          </a:p>
          <a:p>
            <a:pPr lvl="3">
              <a:spcBef>
                <a:spcPts val="300"/>
              </a:spcBef>
              <a:spcAft>
                <a:spcPts val="300"/>
              </a:spcAft>
            </a:pPr>
            <a:r>
              <a:rPr lang="fr-FR" smtClean="0">
                <a:sym typeface="Wingdings" pitchFamily="2" charset="2"/>
              </a:rPr>
              <a:t>La multiplicité des boucles « A » et « R » </a:t>
            </a:r>
          </a:p>
          <a:p>
            <a:pPr lvl="4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mtClean="0">
                <a:sym typeface="Wingdings" pitchFamily="2" charset="2"/>
              </a:rPr>
              <a:t> difficulté d’anticiper le comportement  : Quelle est la cause, quel est l’effet ?</a:t>
            </a:r>
          </a:p>
          <a:p>
            <a:pPr lvl="4"/>
            <a:endParaRPr lang="fr-FR" smtClean="0">
              <a:sym typeface="Wingdings" pitchFamily="2" charset="2"/>
            </a:endParaRPr>
          </a:p>
          <a:p>
            <a:pPr lvl="2"/>
            <a:endParaRPr lang="fr-FR" smtClean="0">
              <a:sym typeface="Wingdings" pitchFamily="2" charset="2"/>
            </a:endParaRPr>
          </a:p>
          <a:p>
            <a:pPr lvl="2"/>
            <a:endParaRPr lang="fr-FR" smtClean="0">
              <a:sym typeface="Wingdings" pitchFamily="2" charset="2"/>
            </a:endParaRPr>
          </a:p>
          <a:p>
            <a:pPr lvl="2"/>
            <a:r>
              <a:rPr lang="fr-FR" smtClean="0">
                <a:sym typeface="Wingdings" pitchFamily="2" charset="2"/>
              </a:rPr>
              <a:t>Boucle « A » :  Nombre </a:t>
            </a:r>
            <a:r>
              <a:rPr lang="fr-FR" b="1" smtClean="0">
                <a:sym typeface="Wingdings" pitchFamily="2" charset="2"/>
              </a:rPr>
              <a:t>PAIR</a:t>
            </a:r>
            <a:r>
              <a:rPr lang="fr-FR" smtClean="0">
                <a:sym typeface="Wingdings" pitchFamily="2" charset="2"/>
              </a:rPr>
              <a:t> de </a:t>
            </a:r>
            <a:r>
              <a:rPr lang="fr-FR" b="1" smtClean="0">
                <a:sym typeface="Wingdings" pitchFamily="2" charset="2"/>
              </a:rPr>
              <a:t>relations </a:t>
            </a:r>
            <a:r>
              <a:rPr lang="fr-FR" b="1" smtClean="0">
                <a:solidFill>
                  <a:srgbClr val="C00000"/>
                </a:solidFill>
                <a:sym typeface="Wingdings" pitchFamily="2" charset="2"/>
              </a:rPr>
              <a:t>inverses</a:t>
            </a:r>
            <a:r>
              <a:rPr lang="fr-FR" b="1" smtClean="0">
                <a:sym typeface="Wingdings" pitchFamily="2" charset="2"/>
              </a:rPr>
              <a:t> :</a:t>
            </a:r>
          </a:p>
          <a:p>
            <a:pPr lvl="3"/>
            <a:r>
              <a:rPr lang="fr-FR" smtClean="0">
                <a:sym typeface="Wingdings" pitchFamily="2" charset="2"/>
              </a:rPr>
              <a:t>Traduit une dynamique de CROISSANCE</a:t>
            </a:r>
          </a:p>
          <a:p>
            <a:pPr lvl="3"/>
            <a:endParaRPr lang="fr-FR" b="1" smtClean="0">
              <a:sym typeface="Wingdings" pitchFamily="2" charset="2"/>
            </a:endParaRPr>
          </a:p>
          <a:p>
            <a:pPr lvl="4"/>
            <a:endParaRPr lang="fr-FR" smtClean="0">
              <a:sym typeface="Wingdings" pitchFamily="2" charset="2"/>
            </a:endParaRPr>
          </a:p>
          <a:p>
            <a:pPr lvl="2"/>
            <a:r>
              <a:rPr lang="fr-FR" smtClean="0">
                <a:sym typeface="Wingdings" pitchFamily="2" charset="2"/>
              </a:rPr>
              <a:t>Boucle « R » :  Nombre </a:t>
            </a:r>
            <a:r>
              <a:rPr lang="fr-FR" b="1" smtClean="0">
                <a:sym typeface="Wingdings" pitchFamily="2" charset="2"/>
              </a:rPr>
              <a:t>IMPAIR</a:t>
            </a:r>
            <a:r>
              <a:rPr lang="fr-FR" smtClean="0">
                <a:sym typeface="Wingdings" pitchFamily="2" charset="2"/>
              </a:rPr>
              <a:t> de </a:t>
            </a:r>
            <a:r>
              <a:rPr lang="fr-FR" b="1" smtClean="0">
                <a:sym typeface="Wingdings" pitchFamily="2" charset="2"/>
              </a:rPr>
              <a:t>relations </a:t>
            </a:r>
            <a:r>
              <a:rPr lang="fr-FR" b="1" smtClean="0">
                <a:solidFill>
                  <a:srgbClr val="C00000"/>
                </a:solidFill>
                <a:sym typeface="Wingdings" pitchFamily="2" charset="2"/>
              </a:rPr>
              <a:t>inverses</a:t>
            </a:r>
            <a:r>
              <a:rPr lang="fr-FR" b="1" smtClean="0">
                <a:sym typeface="Wingdings" pitchFamily="2" charset="2"/>
              </a:rPr>
              <a:t> :</a:t>
            </a:r>
            <a:endParaRPr lang="fr-FR" smtClean="0"/>
          </a:p>
          <a:p>
            <a:pPr lvl="3"/>
            <a:r>
              <a:rPr lang="fr-FR" smtClean="0">
                <a:sym typeface="Wingdings" pitchFamily="2" charset="2"/>
              </a:rPr>
              <a:t>Traduit une dynamique de  STABILISATION  (« Stabilité dynamique »)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532440" y="4978020"/>
            <a:ext cx="428628" cy="165481"/>
          </a:xfrm>
        </p:spPr>
        <p:txBody>
          <a:bodyPr/>
          <a:lstStyle/>
          <a:p>
            <a:fld id="{CEC38EA0-BFF7-4136-BE39-CED3B38AFDA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400092" y="2931676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80012" y="3291716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64188" y="3363724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Forme 14"/>
          <p:cNvCxnSpPr>
            <a:stCxn id="8" idx="0"/>
            <a:endCxn id="6" idx="3"/>
          </p:cNvCxnSpPr>
          <p:nvPr/>
        </p:nvCxnSpPr>
        <p:spPr>
          <a:xfrm rot="16200000" flipV="1">
            <a:off x="5850171" y="2841695"/>
            <a:ext cx="287974" cy="756084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5580112" y="3939902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Forme 14"/>
          <p:cNvCxnSpPr>
            <a:stCxn id="10" idx="3"/>
            <a:endCxn id="8" idx="2"/>
          </p:cNvCxnSpPr>
          <p:nvPr/>
        </p:nvCxnSpPr>
        <p:spPr>
          <a:xfrm flipV="1">
            <a:off x="5796136" y="3651871"/>
            <a:ext cx="576064" cy="432105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Forme 134"/>
          <p:cNvCxnSpPr>
            <a:stCxn id="7" idx="2"/>
            <a:endCxn id="10" idx="1"/>
          </p:cNvCxnSpPr>
          <p:nvPr/>
        </p:nvCxnSpPr>
        <p:spPr>
          <a:xfrm rot="16200000" flipH="1">
            <a:off x="4932012" y="3435875"/>
            <a:ext cx="504113" cy="792088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Forme 14"/>
          <p:cNvCxnSpPr>
            <a:stCxn id="6" idx="1"/>
            <a:endCxn id="7" idx="0"/>
          </p:cNvCxnSpPr>
          <p:nvPr/>
        </p:nvCxnSpPr>
        <p:spPr>
          <a:xfrm rot="10800000" flipV="1">
            <a:off x="4788024" y="3075750"/>
            <a:ext cx="612068" cy="21596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308304" y="3651870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624228" y="4155812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208404" y="4227820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488324" y="4587860"/>
            <a:ext cx="216024" cy="288147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Forme 14"/>
          <p:cNvCxnSpPr>
            <a:stCxn id="17" idx="3"/>
            <a:endCxn id="16" idx="2"/>
          </p:cNvCxnSpPr>
          <p:nvPr/>
        </p:nvCxnSpPr>
        <p:spPr>
          <a:xfrm flipV="1">
            <a:off x="7704348" y="4515967"/>
            <a:ext cx="612068" cy="215967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Forme 134"/>
          <p:cNvCxnSpPr>
            <a:stCxn id="15" idx="2"/>
            <a:endCxn id="17" idx="1"/>
          </p:cNvCxnSpPr>
          <p:nvPr/>
        </p:nvCxnSpPr>
        <p:spPr>
          <a:xfrm rot="16200000" flipH="1">
            <a:off x="6966295" y="4209904"/>
            <a:ext cx="287975" cy="756084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Forme 14"/>
          <p:cNvCxnSpPr>
            <a:stCxn id="14" idx="1"/>
            <a:endCxn id="15" idx="0"/>
          </p:cNvCxnSpPr>
          <p:nvPr/>
        </p:nvCxnSpPr>
        <p:spPr>
          <a:xfrm rot="10800000" flipV="1">
            <a:off x="6732240" y="3795944"/>
            <a:ext cx="576064" cy="35986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Forme 14"/>
          <p:cNvCxnSpPr>
            <a:stCxn id="16" idx="0"/>
            <a:endCxn id="14" idx="3"/>
          </p:cNvCxnSpPr>
          <p:nvPr/>
        </p:nvCxnSpPr>
        <p:spPr>
          <a:xfrm rot="16200000" flipV="1">
            <a:off x="7704434" y="3615838"/>
            <a:ext cx="431876" cy="79208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èche courbée vers la gauche 21"/>
          <p:cNvSpPr/>
          <p:nvPr/>
        </p:nvSpPr>
        <p:spPr>
          <a:xfrm rot="10402457" flipH="1">
            <a:off x="5678657" y="3305977"/>
            <a:ext cx="272741" cy="475765"/>
          </a:xfrm>
          <a:prstGeom prst="curvedLeftArrow">
            <a:avLst>
              <a:gd name="adj1" fmla="val 1635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80112" y="3435846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fr-FR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452320" y="4155926"/>
            <a:ext cx="31451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14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lèche courbée vers la gauche 24"/>
          <p:cNvSpPr/>
          <p:nvPr/>
        </p:nvSpPr>
        <p:spPr>
          <a:xfrm rot="10228026" flipH="1">
            <a:off x="7635440" y="4027462"/>
            <a:ext cx="228776" cy="49131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Titr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858312" cy="250793"/>
          </a:xfrm>
        </p:spPr>
        <p:txBody>
          <a:bodyPr/>
          <a:lstStyle/>
          <a:p>
            <a:r>
              <a:rPr lang="fr-FR" smtClean="0"/>
              <a:t>Les FACTEURS de la D.S.C.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8"/>
            <a:ext cx="8858312" cy="4464496"/>
          </a:xfrm>
        </p:spPr>
        <p:txBody>
          <a:bodyPr/>
          <a:lstStyle/>
          <a:p>
            <a:r>
              <a:rPr lang="fr-FR" smtClean="0"/>
              <a:t>3  /  La présence de </a:t>
            </a:r>
            <a:r>
              <a:rPr lang="fr-FR" smtClean="0">
                <a:solidFill>
                  <a:srgbClr val="C00000"/>
                </a:solidFill>
              </a:rPr>
              <a:t>DELAIS</a:t>
            </a:r>
            <a:r>
              <a:rPr lang="fr-FR" smtClean="0"/>
              <a:t> entre cause et un effet :</a:t>
            </a:r>
          </a:p>
          <a:p>
            <a:pPr lvl="1"/>
            <a:endParaRPr lang="fr-FR" smtClean="0"/>
          </a:p>
          <a:p>
            <a:pPr lvl="1"/>
            <a:r>
              <a:rPr lang="fr-FR" smtClean="0"/>
              <a:t>Une cause génère un effet avec RETARD  </a:t>
            </a:r>
            <a:r>
              <a:rPr lang="fr-FR" smtClean="0">
                <a:sym typeface="Wingdings" pitchFamily="2" charset="2"/>
              </a:rPr>
              <a:t>  quand l’effet se produit, le contexte a changé</a:t>
            </a:r>
          </a:p>
          <a:p>
            <a:pPr lvl="2"/>
            <a:endParaRPr lang="fr-FR" smtClean="0">
              <a:sym typeface="Wingdings" pitchFamily="2" charset="2"/>
            </a:endParaRPr>
          </a:p>
          <a:p>
            <a:pPr lvl="2"/>
            <a:r>
              <a:rPr lang="fr-FR" smtClean="0">
                <a:sym typeface="Wingdings" pitchFamily="2" charset="2"/>
              </a:rPr>
              <a:t>Retard = D1 + D2 :</a:t>
            </a:r>
          </a:p>
          <a:p>
            <a:pPr lvl="3"/>
            <a:r>
              <a:rPr lang="fr-FR" smtClean="0">
                <a:sym typeface="Wingdings" pitchFamily="2" charset="2"/>
              </a:rPr>
              <a:t> D1 =  Un « </a:t>
            </a:r>
            <a:r>
              <a:rPr lang="fr-FR" b="1" smtClean="0">
                <a:sym typeface="Wingdings" pitchFamily="2" charset="2"/>
              </a:rPr>
              <a:t>temps de réponse </a:t>
            </a:r>
            <a:r>
              <a:rPr lang="fr-FR" smtClean="0">
                <a:sym typeface="Wingdings" pitchFamily="2" charset="2"/>
              </a:rPr>
              <a:t>» +/- long  (Ex. : une prise de décision tardive pour corriger une trajectoire)</a:t>
            </a:r>
          </a:p>
          <a:p>
            <a:pPr lvl="2"/>
            <a:endParaRPr lang="fr-FR" smtClean="0">
              <a:sym typeface="Wingdings" pitchFamily="2" charset="2"/>
            </a:endParaRPr>
          </a:p>
          <a:p>
            <a:pPr lvl="3"/>
            <a:r>
              <a:rPr lang="fr-FR" smtClean="0">
                <a:sym typeface="Wingdings" pitchFamily="2" charset="2"/>
              </a:rPr>
              <a:t>D2 =  Un « </a:t>
            </a:r>
            <a:r>
              <a:rPr lang="fr-FR" b="1" smtClean="0">
                <a:sym typeface="Wingdings" pitchFamily="2" charset="2"/>
              </a:rPr>
              <a:t>temps d’ajustement</a:t>
            </a:r>
            <a:r>
              <a:rPr lang="fr-FR" smtClean="0">
                <a:sym typeface="Wingdings" pitchFamily="2" charset="2"/>
              </a:rPr>
              <a:t> » +/- long de l’état du S.</a:t>
            </a:r>
          </a:p>
          <a:p>
            <a:pPr lvl="2"/>
            <a:endParaRPr lang="fr-FR" smtClean="0">
              <a:sym typeface="Wingdings" pitchFamily="2" charset="2"/>
            </a:endParaRPr>
          </a:p>
          <a:p>
            <a:pPr lvl="3"/>
            <a:r>
              <a:rPr lang="fr-FR" smtClean="0">
                <a:sym typeface="Wingdings" pitchFamily="2" charset="2"/>
              </a:rPr>
              <a:t>Exemple d’un S. REGULE avec RETARD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851920" y="2715766"/>
            <a:ext cx="1728192" cy="50359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     ETAT</a:t>
            </a:r>
          </a:p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du  SYSTEME</a:t>
            </a:r>
          </a:p>
        </p:txBody>
      </p:sp>
      <p:sp>
        <p:nvSpPr>
          <p:cNvPr id="7" name="Flèche vers le haut 6"/>
          <p:cNvSpPr/>
          <p:nvPr/>
        </p:nvSpPr>
        <p:spPr>
          <a:xfrm rot="5400000">
            <a:off x="2879812" y="2463738"/>
            <a:ext cx="720080" cy="1080120"/>
          </a:xfrm>
          <a:prstGeom prst="upArrow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Forme 14"/>
          <p:cNvCxnSpPr>
            <a:stCxn id="6" idx="2"/>
            <a:endCxn id="70" idx="3"/>
          </p:cNvCxnSpPr>
          <p:nvPr/>
        </p:nvCxnSpPr>
        <p:spPr>
          <a:xfrm rot="5400000">
            <a:off x="4193725" y="3381607"/>
            <a:ext cx="684542" cy="36004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2267744" y="4083918"/>
            <a:ext cx="936104" cy="708143"/>
          </a:xfrm>
          <a:prstGeom prst="ellipse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Valeur</a:t>
            </a:r>
          </a:p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CIBLE</a:t>
            </a:r>
          </a:p>
        </p:txBody>
      </p:sp>
      <p:cxnSp>
        <p:nvCxnSpPr>
          <p:cNvPr id="13" name="Forme 14"/>
          <p:cNvCxnSpPr>
            <a:stCxn id="12" idx="6"/>
            <a:endCxn id="70" idx="2"/>
          </p:cNvCxnSpPr>
          <p:nvPr/>
        </p:nvCxnSpPr>
        <p:spPr>
          <a:xfrm flipV="1">
            <a:off x="3203848" y="4083918"/>
            <a:ext cx="900100" cy="35407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Forme 14"/>
          <p:cNvCxnSpPr>
            <a:stCxn id="70" idx="1"/>
            <a:endCxn id="7" idx="3"/>
          </p:cNvCxnSpPr>
          <p:nvPr/>
        </p:nvCxnSpPr>
        <p:spPr>
          <a:xfrm rot="10800000">
            <a:off x="3419872" y="3363838"/>
            <a:ext cx="432048" cy="54006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rganigramme : Délai 17"/>
          <p:cNvSpPr/>
          <p:nvPr/>
        </p:nvSpPr>
        <p:spPr>
          <a:xfrm>
            <a:off x="5004048" y="4227934"/>
            <a:ext cx="360040" cy="302955"/>
          </a:xfrm>
          <a:prstGeom prst="flowChartDelay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D1</a:t>
            </a:r>
            <a:endParaRPr lang="fr-FR" sz="1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Forme 14"/>
          <p:cNvCxnSpPr>
            <a:stCxn id="18" idx="1"/>
            <a:endCxn id="70" idx="2"/>
          </p:cNvCxnSpPr>
          <p:nvPr/>
        </p:nvCxnSpPr>
        <p:spPr>
          <a:xfrm rot="10800000">
            <a:off x="4103948" y="4083918"/>
            <a:ext cx="900100" cy="29549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rganigramme : Délai 34"/>
          <p:cNvSpPr/>
          <p:nvPr/>
        </p:nvSpPr>
        <p:spPr>
          <a:xfrm>
            <a:off x="2987824" y="2859782"/>
            <a:ext cx="360040" cy="302955"/>
          </a:xfrm>
          <a:prstGeom prst="flowChartDelay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D2</a:t>
            </a:r>
            <a:endParaRPr lang="fr-FR" sz="1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Organigramme : Délai 40"/>
          <p:cNvSpPr/>
          <p:nvPr/>
        </p:nvSpPr>
        <p:spPr>
          <a:xfrm>
            <a:off x="6660232" y="3795886"/>
            <a:ext cx="1224136" cy="302955"/>
          </a:xfrm>
          <a:prstGeom prst="flowChartDelay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= f(D1, D2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Forme 14"/>
          <p:cNvCxnSpPr>
            <a:stCxn id="41" idx="1"/>
            <a:endCxn id="89" idx="3"/>
          </p:cNvCxnSpPr>
          <p:nvPr/>
        </p:nvCxnSpPr>
        <p:spPr>
          <a:xfrm rot="10800000">
            <a:off x="6156176" y="3363838"/>
            <a:ext cx="504056" cy="583526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Losange 69"/>
          <p:cNvSpPr/>
          <p:nvPr/>
        </p:nvSpPr>
        <p:spPr>
          <a:xfrm>
            <a:off x="3851920" y="3723878"/>
            <a:ext cx="504056" cy="360040"/>
          </a:xfrm>
          <a:prstGeom prst="diamond">
            <a:avLst/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fr-FR" sz="2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endParaRPr lang="fr-FR" sz="20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Flèche vers le haut 88"/>
          <p:cNvSpPr/>
          <p:nvPr/>
        </p:nvSpPr>
        <p:spPr>
          <a:xfrm rot="5400000">
            <a:off x="5724128" y="2571750"/>
            <a:ext cx="720080" cy="864096"/>
          </a:xfrm>
          <a:prstGeom prst="upArrow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858312" cy="250793"/>
          </a:xfrm>
        </p:spPr>
        <p:txBody>
          <a:bodyPr/>
          <a:lstStyle/>
          <a:p>
            <a:r>
              <a:rPr lang="fr-FR" smtClean="0"/>
              <a:t>Les FACTEURS de la D.S.C.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OBJET de la SIMULATION de la D.S.C.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Etudier le COMPORTEMENT d’un S.,  </a:t>
            </a:r>
            <a:r>
              <a:rPr lang="fr-FR" smtClean="0">
                <a:solidFill>
                  <a:srgbClr val="C00000"/>
                </a:solidFill>
              </a:rPr>
              <a:t>à +/- long terme</a:t>
            </a:r>
            <a:r>
              <a:rPr lang="fr-FR" smtClean="0"/>
              <a:t> :</a:t>
            </a:r>
          </a:p>
          <a:p>
            <a:pPr lvl="1"/>
            <a:endParaRPr lang="fr-FR" smtClean="0"/>
          </a:p>
          <a:p>
            <a:pPr lvl="1"/>
            <a:r>
              <a:rPr lang="fr-FR" smtClean="0"/>
              <a:t>Identifier les comportements préjudiciables :</a:t>
            </a:r>
          </a:p>
          <a:p>
            <a:pPr lvl="2"/>
            <a:r>
              <a:rPr lang="fr-FR" smtClean="0"/>
              <a:t>Ex. :  forte instabilité d’une variable  </a:t>
            </a:r>
            <a:r>
              <a:rPr lang="fr-FR" smtClean="0">
                <a:sym typeface="Wingdings" pitchFamily="2" charset="2"/>
              </a:rPr>
              <a:t>   difficulté d »anticipation</a:t>
            </a:r>
            <a:endParaRPr lang="fr-FR" smtClean="0"/>
          </a:p>
          <a:p>
            <a:pPr lvl="2"/>
            <a:endParaRPr lang="fr-FR" smtClean="0"/>
          </a:p>
          <a:p>
            <a:pPr lvl="1"/>
            <a:r>
              <a:rPr lang="fr-FR" smtClean="0"/>
              <a:t>Constater les effets des décisions et des stratégies de changement</a:t>
            </a:r>
          </a:p>
          <a:p>
            <a:pPr lvl="2"/>
            <a:r>
              <a:rPr lang="fr-FR" smtClean="0"/>
              <a:t>Ex. :  A court terme, effets souhaités mais à + long terme, effets contre productifs</a:t>
            </a:r>
          </a:p>
          <a:p>
            <a:pPr lvl="2"/>
            <a:endParaRPr lang="fr-FR" smtClean="0"/>
          </a:p>
          <a:p>
            <a:pPr lvl="1"/>
            <a:r>
              <a:rPr lang="fr-FR" smtClean="0"/>
              <a:t>Observer les effets de « perturbations » de l’Environnement sur le S.</a:t>
            </a:r>
          </a:p>
          <a:p>
            <a:pPr lvl="2"/>
            <a:r>
              <a:rPr lang="fr-FR" smtClean="0"/>
              <a:t>Ex. :  tester les effets d’une nouvelle règlementation</a:t>
            </a:r>
          </a:p>
          <a:p>
            <a:pPr lvl="2"/>
            <a:endParaRPr lang="fr-FR" smtClean="0"/>
          </a:p>
          <a:p>
            <a:pPr lvl="1"/>
            <a:r>
              <a:rPr lang="fr-FR" smtClean="0"/>
              <a:t>Etudier les conditions de réalisation d’un risque et les effets d’une stratégie de correction</a:t>
            </a:r>
          </a:p>
          <a:p>
            <a:pPr lvl="2"/>
            <a:r>
              <a:rPr lang="fr-FR" smtClean="0"/>
              <a:t>Ex. :  effets d’une rupture de stock sur l’évolution du C.A.</a:t>
            </a:r>
          </a:p>
          <a:p>
            <a:pPr lvl="2"/>
            <a:endParaRPr lang="fr-FR" smtClean="0"/>
          </a:p>
          <a:p>
            <a:endParaRPr lang="fr-FR" smtClean="0"/>
          </a:p>
          <a:p>
            <a:endParaRPr lang="fr-FR" smtClean="0"/>
          </a:p>
          <a:p>
            <a:r>
              <a:rPr lang="fr-FR" smtClean="0"/>
              <a:t>La simulation permet de reproduire les comportements en fonction de la structure dynamique du S. :</a:t>
            </a:r>
          </a:p>
          <a:p>
            <a:pPr lvl="1"/>
            <a:r>
              <a:rPr lang="fr-FR" smtClean="0"/>
              <a:t>L’architecture des processus et des relations causales  </a:t>
            </a:r>
            <a:r>
              <a:rPr lang="fr-FR" smtClean="0">
                <a:sym typeface="Wingdings" pitchFamily="2" charset="2"/>
              </a:rPr>
              <a:t>  le comportement des variables du S.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951820" y="3986126"/>
            <a:ext cx="3528392" cy="595923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ESULTAT  </a:t>
            </a:r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( =  Modification de l’ETAT du SYSTÈME 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51920" y="987574"/>
            <a:ext cx="1368152" cy="38048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ECISION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696236" y="2617974"/>
            <a:ext cx="1152128" cy="38048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CTION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67644" y="2545966"/>
            <a:ext cx="1656184" cy="380480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NFORMATION</a:t>
            </a:r>
          </a:p>
        </p:txBody>
      </p:sp>
      <p:cxnSp>
        <p:nvCxnSpPr>
          <p:cNvPr id="9" name="Forme 14"/>
          <p:cNvCxnSpPr>
            <a:stCxn id="6" idx="3"/>
            <a:endCxn id="7" idx="0"/>
          </p:cNvCxnSpPr>
          <p:nvPr/>
        </p:nvCxnSpPr>
        <p:spPr>
          <a:xfrm>
            <a:off x="5220072" y="1177814"/>
            <a:ext cx="2052228" cy="144016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Forme 14"/>
          <p:cNvCxnSpPr>
            <a:stCxn id="7" idx="2"/>
            <a:endCxn id="5" idx="3"/>
          </p:cNvCxnSpPr>
          <p:nvPr/>
        </p:nvCxnSpPr>
        <p:spPr>
          <a:xfrm rot="5400000">
            <a:off x="6233439" y="3245227"/>
            <a:ext cx="1285634" cy="79208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Forme 14"/>
          <p:cNvCxnSpPr>
            <a:stCxn id="5" idx="1"/>
            <a:endCxn id="8" idx="2"/>
          </p:cNvCxnSpPr>
          <p:nvPr/>
        </p:nvCxnSpPr>
        <p:spPr>
          <a:xfrm rot="10800000">
            <a:off x="2195736" y="2926446"/>
            <a:ext cx="756084" cy="135764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Forme 14"/>
          <p:cNvCxnSpPr>
            <a:stCxn id="8" idx="0"/>
            <a:endCxn id="6" idx="1"/>
          </p:cNvCxnSpPr>
          <p:nvPr/>
        </p:nvCxnSpPr>
        <p:spPr>
          <a:xfrm rot="5400000" flipH="1" flipV="1">
            <a:off x="2339752" y="1033798"/>
            <a:ext cx="1368152" cy="165618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923928" y="2355726"/>
            <a:ext cx="1269899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BOUCLE</a:t>
            </a:r>
          </a:p>
          <a:p>
            <a:pPr algn="ctr"/>
            <a:r>
              <a:rPr lang="fr-FR" sz="2000" b="1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I.D.A.R.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Flèche courbée vers la gauche 24"/>
          <p:cNvSpPr/>
          <p:nvPr/>
        </p:nvSpPr>
        <p:spPr>
          <a:xfrm rot="10800000" flipH="1" flipV="1">
            <a:off x="4554525" y="1773610"/>
            <a:ext cx="1280440" cy="206970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8" name="Égal 37"/>
          <p:cNvSpPr/>
          <p:nvPr/>
        </p:nvSpPr>
        <p:spPr>
          <a:xfrm rot="19020008">
            <a:off x="6556564" y="1531269"/>
            <a:ext cx="633888" cy="514562"/>
          </a:xfrm>
          <a:prstGeom prst="mathEqual">
            <a:avLst>
              <a:gd name="adj1" fmla="val 5465"/>
              <a:gd name="adj2" fmla="val 20579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7128284" y="1321830"/>
            <a:ext cx="432048" cy="318924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1</a:t>
            </a:r>
            <a:endParaRPr lang="fr-FR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Égal 39"/>
          <p:cNvSpPr/>
          <p:nvPr/>
        </p:nvSpPr>
        <p:spPr>
          <a:xfrm rot="1870863">
            <a:off x="6931585" y="3391882"/>
            <a:ext cx="633888" cy="529682"/>
          </a:xfrm>
          <a:prstGeom prst="mathEqual">
            <a:avLst>
              <a:gd name="adj1" fmla="val 5465"/>
              <a:gd name="adj2" fmla="val 20579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416316" y="3770102"/>
            <a:ext cx="432048" cy="318924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2</a:t>
            </a:r>
            <a:endParaRPr lang="fr-FR" sz="160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Forme 14"/>
          <p:cNvCxnSpPr>
            <a:stCxn id="39" idx="3"/>
            <a:endCxn id="41" idx="3"/>
          </p:cNvCxnSpPr>
          <p:nvPr/>
        </p:nvCxnSpPr>
        <p:spPr>
          <a:xfrm>
            <a:off x="7560332" y="1481292"/>
            <a:ext cx="288032" cy="2448272"/>
          </a:xfrm>
          <a:prstGeom prst="curvedConnector3">
            <a:avLst>
              <a:gd name="adj1" fmla="val 179366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Égal 45"/>
          <p:cNvSpPr/>
          <p:nvPr/>
        </p:nvSpPr>
        <p:spPr>
          <a:xfrm rot="19811830">
            <a:off x="1957217" y="3389662"/>
            <a:ext cx="633888" cy="512803"/>
          </a:xfrm>
          <a:prstGeom prst="mathEqual">
            <a:avLst>
              <a:gd name="adj1" fmla="val 5465"/>
              <a:gd name="adj2" fmla="val 20579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583668" y="3626086"/>
            <a:ext cx="432048" cy="318924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3</a:t>
            </a:r>
            <a:endParaRPr lang="fr-FR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Égal 47"/>
          <p:cNvSpPr/>
          <p:nvPr/>
        </p:nvSpPr>
        <p:spPr>
          <a:xfrm rot="1870863">
            <a:off x="6776184" y="3611083"/>
            <a:ext cx="633888" cy="485702"/>
          </a:xfrm>
          <a:prstGeom prst="mathEqual">
            <a:avLst>
              <a:gd name="adj1" fmla="val 5465"/>
              <a:gd name="adj2" fmla="val 20579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49" name="Forme 14"/>
          <p:cNvCxnSpPr>
            <a:stCxn id="41" idx="2"/>
            <a:endCxn id="47" idx="2"/>
          </p:cNvCxnSpPr>
          <p:nvPr/>
        </p:nvCxnSpPr>
        <p:spPr>
          <a:xfrm rot="5400000" flipH="1">
            <a:off x="4644008" y="1100694"/>
            <a:ext cx="144016" cy="5832648"/>
          </a:xfrm>
          <a:prstGeom prst="curvedConnector3">
            <a:avLst>
              <a:gd name="adj1" fmla="val -628315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2159732" y="1177814"/>
            <a:ext cx="432048" cy="318924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 4</a:t>
            </a:r>
            <a:endParaRPr lang="fr-FR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Égal 57"/>
          <p:cNvSpPr/>
          <p:nvPr/>
        </p:nvSpPr>
        <p:spPr>
          <a:xfrm rot="15091488">
            <a:off x="2258420" y="1519298"/>
            <a:ext cx="633888" cy="512803"/>
          </a:xfrm>
          <a:prstGeom prst="mathEqual">
            <a:avLst>
              <a:gd name="adj1" fmla="val 5465"/>
              <a:gd name="adj2" fmla="val 20579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59" name="Forme 14"/>
          <p:cNvCxnSpPr>
            <a:stCxn id="47" idx="1"/>
            <a:endCxn id="57" idx="1"/>
          </p:cNvCxnSpPr>
          <p:nvPr/>
        </p:nvCxnSpPr>
        <p:spPr>
          <a:xfrm rot="10800000" flipH="1">
            <a:off x="1583668" y="1337276"/>
            <a:ext cx="576064" cy="2448272"/>
          </a:xfrm>
          <a:prstGeom prst="curvedConnector3">
            <a:avLst>
              <a:gd name="adj1" fmla="val -97554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Forme 14"/>
          <p:cNvCxnSpPr>
            <a:stCxn id="57" idx="0"/>
            <a:endCxn id="39" idx="0"/>
          </p:cNvCxnSpPr>
          <p:nvPr/>
        </p:nvCxnSpPr>
        <p:spPr>
          <a:xfrm rot="16200000" flipH="1">
            <a:off x="4788024" y="-1234454"/>
            <a:ext cx="144016" cy="4968552"/>
          </a:xfrm>
          <a:prstGeom prst="curvedConnector3">
            <a:avLst>
              <a:gd name="adj1" fmla="val -277781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itre 1"/>
          <p:cNvSpPr>
            <a:spLocks noGrp="1"/>
          </p:cNvSpPr>
          <p:nvPr>
            <p:ph type="title"/>
          </p:nvPr>
        </p:nvSpPr>
        <p:spPr>
          <a:xfrm>
            <a:off x="179512" y="123478"/>
            <a:ext cx="8858312" cy="250793"/>
          </a:xfrm>
        </p:spPr>
        <p:txBody>
          <a:bodyPr/>
          <a:lstStyle/>
          <a:p>
            <a:r>
              <a:rPr lang="fr-FR" smtClean="0"/>
              <a:t>Un modèle de DSC : la STRATEGIE </a:t>
            </a:r>
            <a:r>
              <a:rPr lang="fr-FR" smtClean="0"/>
              <a:t>de CHANGEMENT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4" grpId="0"/>
      <p:bldP spid="25" grpId="0" animBg="1"/>
      <p:bldP spid="38" grpId="0" animBg="1"/>
      <p:bldP spid="39" grpId="0"/>
      <p:bldP spid="40" grpId="0" animBg="1"/>
      <p:bldP spid="41" grpId="0"/>
      <p:bldP spid="46" grpId="0" animBg="1"/>
      <p:bldP spid="47" grpId="0"/>
      <p:bldP spid="48" grpId="0" animBg="1"/>
      <p:bldP spid="57" grpId="0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TYPOLOGIE des COMPORTEMENTS d’un S.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Tout système a 2 préoccupations </a:t>
            </a:r>
            <a:r>
              <a:rPr lang="fr-FR" smtClean="0"/>
              <a:t>ANTINOMIQUES </a:t>
            </a:r>
            <a:r>
              <a:rPr lang="fr-FR" smtClean="0"/>
              <a:t>:</a:t>
            </a:r>
          </a:p>
          <a:p>
            <a:pPr lvl="1"/>
            <a:endParaRPr lang="fr-FR" smtClean="0"/>
          </a:p>
          <a:p>
            <a:pPr lvl="1"/>
            <a:r>
              <a:rPr lang="fr-FR" smtClean="0"/>
              <a:t>CROISSANCE</a:t>
            </a:r>
          </a:p>
          <a:p>
            <a:pPr lvl="2"/>
            <a:r>
              <a:rPr lang="fr-FR" smtClean="0"/>
              <a:t>Structures dynamiques AMPLIFICATRICES  (Boucles de type « A »)</a:t>
            </a:r>
          </a:p>
          <a:p>
            <a:pPr lvl="2"/>
            <a:endParaRPr lang="fr-FR" smtClean="0"/>
          </a:p>
          <a:p>
            <a:pPr lvl="1"/>
            <a:r>
              <a:rPr lang="fr-FR" smtClean="0"/>
              <a:t>STABILITE</a:t>
            </a:r>
          </a:p>
          <a:p>
            <a:pPr lvl="2"/>
            <a:r>
              <a:rPr lang="fr-FR" smtClean="0"/>
              <a:t>Structures </a:t>
            </a:r>
            <a:r>
              <a:rPr lang="fr-FR" smtClean="0"/>
              <a:t>dynamiques </a:t>
            </a:r>
            <a:r>
              <a:rPr lang="fr-FR" smtClean="0"/>
              <a:t> REGULATRICES  (</a:t>
            </a:r>
            <a:r>
              <a:rPr lang="fr-FR" smtClean="0"/>
              <a:t>Boucles de type «</a:t>
            </a:r>
            <a:r>
              <a:rPr lang="fr-FR" smtClean="0"/>
              <a:t> </a:t>
            </a:r>
            <a:r>
              <a:rPr lang="fr-FR" smtClean="0"/>
              <a:t>R</a:t>
            </a:r>
            <a:r>
              <a:rPr lang="fr-FR" smtClean="0"/>
              <a:t> »)</a:t>
            </a:r>
          </a:p>
          <a:p>
            <a:pPr lvl="2"/>
            <a:endParaRPr lang="fr-FR" smtClean="0"/>
          </a:p>
          <a:p>
            <a:pPr lvl="3"/>
            <a:r>
              <a:rPr lang="fr-FR" smtClean="0"/>
              <a:t>CROISSANCE   </a:t>
            </a:r>
            <a:r>
              <a:rPr lang="fr-FR" smtClean="0">
                <a:sym typeface="Wingdings" pitchFamily="2" charset="2"/>
              </a:rPr>
              <a:t>   INSTABILITE  +/-  PARTIELLE</a:t>
            </a:r>
          </a:p>
          <a:p>
            <a:pPr lvl="2"/>
            <a:endParaRPr lang="fr-FR" smtClean="0">
              <a:sym typeface="Wingdings" pitchFamily="2" charset="2"/>
            </a:endParaRPr>
          </a:p>
          <a:p>
            <a:r>
              <a:rPr lang="fr-FR" smtClean="0"/>
              <a:t>Tous les comportements combinent ces deux comportements fondamentaux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STRUCTURE et COMPORTEMENT d’un S.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9"/>
            <a:ext cx="8858312" cy="288032"/>
          </a:xfrm>
        </p:spPr>
        <p:txBody>
          <a:bodyPr>
            <a:normAutofit lnSpcReduction="10000"/>
          </a:bodyPr>
          <a:lstStyle/>
          <a:p>
            <a:r>
              <a:rPr lang="fr-FR" smtClean="0">
                <a:sym typeface="Wingdings" pitchFamily="2" charset="2"/>
              </a:rPr>
              <a:t> 1 /  AMPLIFICATION :    Ex. :  Tendances  infla (défla) tionniste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835696" y="1131532"/>
            <a:ext cx="100811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23728" y="2499684"/>
            <a:ext cx="75608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COÛTS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635896" y="3363780"/>
            <a:ext cx="50405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PRIX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67544" y="3435788"/>
            <a:ext cx="93610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SALAIRES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19672" y="4299884"/>
            <a:ext cx="1656184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REVENDICATIONS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Forme 14"/>
          <p:cNvCxnSpPr>
            <a:stCxn id="8" idx="3"/>
            <a:endCxn id="10" idx="0"/>
          </p:cNvCxnSpPr>
          <p:nvPr/>
        </p:nvCxnSpPr>
        <p:spPr>
          <a:xfrm>
            <a:off x="2843808" y="1275606"/>
            <a:ext cx="1044116" cy="2088174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Forme 14"/>
          <p:cNvCxnSpPr>
            <a:stCxn id="10" idx="2"/>
            <a:endCxn id="12" idx="3"/>
          </p:cNvCxnSpPr>
          <p:nvPr/>
        </p:nvCxnSpPr>
        <p:spPr>
          <a:xfrm rot="5400000">
            <a:off x="3185875" y="3741908"/>
            <a:ext cx="792031" cy="612068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rme 14"/>
          <p:cNvCxnSpPr>
            <a:stCxn id="12" idx="1"/>
            <a:endCxn id="11" idx="2"/>
          </p:cNvCxnSpPr>
          <p:nvPr/>
        </p:nvCxnSpPr>
        <p:spPr>
          <a:xfrm rot="10800000">
            <a:off x="935596" y="3723936"/>
            <a:ext cx="684076" cy="720023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rme 14"/>
          <p:cNvCxnSpPr>
            <a:stCxn id="11" idx="0"/>
            <a:endCxn id="8" idx="1"/>
          </p:cNvCxnSpPr>
          <p:nvPr/>
        </p:nvCxnSpPr>
        <p:spPr>
          <a:xfrm rot="5400000" flipH="1" flipV="1">
            <a:off x="305555" y="1905647"/>
            <a:ext cx="2160182" cy="90010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Forme 14"/>
          <p:cNvCxnSpPr>
            <a:stCxn id="11" idx="0"/>
            <a:endCxn id="9" idx="1"/>
          </p:cNvCxnSpPr>
          <p:nvPr/>
        </p:nvCxnSpPr>
        <p:spPr>
          <a:xfrm rot="5400000" flipH="1" flipV="1">
            <a:off x="1133647" y="2445707"/>
            <a:ext cx="792030" cy="118813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èche courbée vers la gauche 42"/>
          <p:cNvSpPr/>
          <p:nvPr/>
        </p:nvSpPr>
        <p:spPr>
          <a:xfrm rot="1647623" flipH="1" flipV="1">
            <a:off x="2210758" y="1486005"/>
            <a:ext cx="444842" cy="642306"/>
          </a:xfrm>
          <a:prstGeom prst="curvedLeftArrow">
            <a:avLst>
              <a:gd name="adj1" fmla="val 1635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2303746" y="1707657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fr-FR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Flèche courbée vers la gauche 44"/>
          <p:cNvSpPr/>
          <p:nvPr/>
        </p:nvSpPr>
        <p:spPr>
          <a:xfrm rot="1647623" flipH="1" flipV="1">
            <a:off x="2030739" y="3214138"/>
            <a:ext cx="444842" cy="642306"/>
          </a:xfrm>
          <a:prstGeom prst="curvedLeftArrow">
            <a:avLst>
              <a:gd name="adj1" fmla="val 16357"/>
              <a:gd name="adj2" fmla="val 49788"/>
              <a:gd name="adj3" fmla="val 25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132337" y="3402386"/>
            <a:ext cx="2880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fr-FR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Forme 14"/>
          <p:cNvCxnSpPr/>
          <p:nvPr/>
        </p:nvCxnSpPr>
        <p:spPr>
          <a:xfrm flipV="1">
            <a:off x="4716016" y="1275606"/>
            <a:ext cx="0" cy="2146812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Forme 14"/>
          <p:cNvCxnSpPr/>
          <p:nvPr/>
        </p:nvCxnSpPr>
        <p:spPr>
          <a:xfrm>
            <a:off x="4716016" y="3435846"/>
            <a:ext cx="3384376" cy="0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 flipH="1">
            <a:off x="7956376" y="3507854"/>
            <a:ext cx="648072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 flipH="1">
            <a:off x="3707904" y="1059582"/>
            <a:ext cx="792088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Quantités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1835696" y="-812626"/>
            <a:ext cx="5904656" cy="3960440"/>
          </a:xfrm>
          <a:prstGeom prst="arc">
            <a:avLst>
              <a:gd name="adj1" fmla="val 17370355"/>
              <a:gd name="adj2" fmla="val 23007"/>
            </a:avLst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Arc 29"/>
          <p:cNvSpPr/>
          <p:nvPr/>
        </p:nvSpPr>
        <p:spPr>
          <a:xfrm>
            <a:off x="1331640" y="915566"/>
            <a:ext cx="6480720" cy="3744416"/>
          </a:xfrm>
          <a:prstGeom prst="arc">
            <a:avLst>
              <a:gd name="adj1" fmla="val 17370355"/>
              <a:gd name="adj2" fmla="val 23007"/>
            </a:avLst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Forme 14"/>
          <p:cNvCxnSpPr>
            <a:stCxn id="9" idx="3"/>
            <a:endCxn id="10" idx="0"/>
          </p:cNvCxnSpPr>
          <p:nvPr/>
        </p:nvCxnSpPr>
        <p:spPr>
          <a:xfrm>
            <a:off x="2879812" y="2643758"/>
            <a:ext cx="1008112" cy="72002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5364088" y="1347614"/>
            <a:ext cx="115212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DEFLATION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292080" y="2499742"/>
            <a:ext cx="115212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INFLATION</a:t>
            </a:r>
            <a:endParaRPr lang="fr-FR" sz="1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55576" y="4731990"/>
            <a:ext cx="86409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i="1" smtClean="0">
                <a:latin typeface="Times New Roman" pitchFamily="18" charset="0"/>
                <a:cs typeface="Times New Roman" pitchFamily="18" charset="0"/>
              </a:rPr>
              <a:t>Réduction</a:t>
            </a:r>
            <a:endParaRPr lang="fr-FR" sz="1400" b="1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Forme 14"/>
          <p:cNvCxnSpPr>
            <a:stCxn id="41" idx="1"/>
            <a:endCxn id="11" idx="1"/>
          </p:cNvCxnSpPr>
          <p:nvPr/>
        </p:nvCxnSpPr>
        <p:spPr>
          <a:xfrm rot="10800000">
            <a:off x="467544" y="3579862"/>
            <a:ext cx="288032" cy="1296202"/>
          </a:xfrm>
          <a:prstGeom prst="curvedConnector3">
            <a:avLst>
              <a:gd name="adj1" fmla="val 179366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43" grpId="0" animBg="1"/>
      <p:bldP spid="44" grpId="0"/>
      <p:bldP spid="45" grpId="0" animBg="1"/>
      <p:bldP spid="46" grpId="0"/>
      <p:bldP spid="26" grpId="0"/>
      <p:bldP spid="27" grpId="0"/>
      <p:bldP spid="29" grpId="0" animBg="1"/>
      <p:bldP spid="30" grpId="0" animBg="1"/>
      <p:bldP spid="39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STRUCTURE et COMPORTEMENT d’un S.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483518"/>
            <a:ext cx="8858312" cy="4464496"/>
          </a:xfrm>
        </p:spPr>
        <p:txBody>
          <a:bodyPr>
            <a:normAutofit/>
          </a:bodyPr>
          <a:lstStyle/>
          <a:p>
            <a:r>
              <a:rPr lang="fr-FR" smtClean="0"/>
              <a:t>2 /  REGULATION IMMEDIATE</a:t>
            </a:r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8EA0-BFF7-4136-BE39-CED3B38AFDAF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195736" y="1779662"/>
            <a:ext cx="100811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DEMANDE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2931790"/>
            <a:ext cx="1368152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SATISFACTION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39952" y="3003798"/>
            <a:ext cx="79208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VENTES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31640" y="3939902"/>
            <a:ext cx="1080120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DELAIS LIVRAISON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03848" y="4083918"/>
            <a:ext cx="792088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STOCKS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Forme 14"/>
          <p:cNvCxnSpPr>
            <a:stCxn id="7" idx="3"/>
            <a:endCxn id="9" idx="0"/>
          </p:cNvCxnSpPr>
          <p:nvPr/>
        </p:nvCxnSpPr>
        <p:spPr>
          <a:xfrm>
            <a:off x="3203848" y="1923736"/>
            <a:ext cx="1332148" cy="1080062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Forme 14"/>
          <p:cNvCxnSpPr>
            <a:stCxn id="9" idx="2"/>
            <a:endCxn id="11" idx="3"/>
          </p:cNvCxnSpPr>
          <p:nvPr/>
        </p:nvCxnSpPr>
        <p:spPr>
          <a:xfrm rot="5400000">
            <a:off x="3797943" y="3489938"/>
            <a:ext cx="936047" cy="540060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Forme 49"/>
          <p:cNvCxnSpPr>
            <a:stCxn id="8" idx="0"/>
            <a:endCxn id="7" idx="1"/>
          </p:cNvCxnSpPr>
          <p:nvPr/>
        </p:nvCxnSpPr>
        <p:spPr>
          <a:xfrm rot="5400000" flipH="1" flipV="1">
            <a:off x="1061639" y="1797693"/>
            <a:ext cx="1008054" cy="1260140"/>
          </a:xfrm>
          <a:prstGeom prst="curvedConnector2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Forme 14"/>
          <p:cNvCxnSpPr>
            <a:stCxn id="11" idx="2"/>
            <a:endCxn id="10" idx="2"/>
          </p:cNvCxnSpPr>
          <p:nvPr/>
        </p:nvCxnSpPr>
        <p:spPr>
          <a:xfrm rot="5400000">
            <a:off x="2700083" y="3543682"/>
            <a:ext cx="71427" cy="1728192"/>
          </a:xfrm>
          <a:prstGeom prst="curvedConnector3">
            <a:avLst>
              <a:gd name="adj1" fmla="val 420047"/>
            </a:avLst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Forme 14"/>
          <p:cNvCxnSpPr>
            <a:stCxn id="10" idx="1"/>
            <a:endCxn id="8" idx="2"/>
          </p:cNvCxnSpPr>
          <p:nvPr/>
        </p:nvCxnSpPr>
        <p:spPr>
          <a:xfrm rot="10800000">
            <a:off x="935596" y="3219937"/>
            <a:ext cx="396044" cy="971760"/>
          </a:xfrm>
          <a:prstGeom prst="curvedConnector2">
            <a:avLst/>
          </a:prstGeom>
          <a:ln w="127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2411190" y="2966939"/>
            <a:ext cx="3706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1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fr-FR" sz="2000" b="1" dirty="0">
              <a:solidFill>
                <a:srgbClr val="E1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Flèche courbée vers la gauche 73"/>
          <p:cNvSpPr/>
          <p:nvPr/>
        </p:nvSpPr>
        <p:spPr>
          <a:xfrm flipH="1" flipV="1">
            <a:off x="2339752" y="2787774"/>
            <a:ext cx="357190" cy="648072"/>
          </a:xfrm>
          <a:prstGeom prst="curvedLeftArrow">
            <a:avLst/>
          </a:prstGeom>
          <a:solidFill>
            <a:srgbClr val="E10000"/>
          </a:solidFill>
          <a:ln>
            <a:solidFill>
              <a:srgbClr val="E1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37" name="Forme 14"/>
          <p:cNvCxnSpPr/>
          <p:nvPr/>
        </p:nvCxnSpPr>
        <p:spPr>
          <a:xfrm flipV="1">
            <a:off x="5508104" y="870611"/>
            <a:ext cx="0" cy="1872208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Forme 14"/>
          <p:cNvCxnSpPr/>
          <p:nvPr/>
        </p:nvCxnSpPr>
        <p:spPr>
          <a:xfrm>
            <a:off x="5508104" y="2742819"/>
            <a:ext cx="3384376" cy="0"/>
          </a:xfrm>
          <a:prstGeom prst="straightConnector1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 flipH="1">
            <a:off x="8172400" y="2859782"/>
            <a:ext cx="648072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Temps</a:t>
            </a: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 flipH="1">
            <a:off x="4572000" y="771550"/>
            <a:ext cx="792088" cy="288147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smtClean="0">
                <a:latin typeface="Times New Roman" pitchFamily="18" charset="0"/>
                <a:cs typeface="Times New Roman" pitchFamily="18" charset="0"/>
              </a:rPr>
              <a:t>Quantités</a:t>
            </a:r>
            <a:endParaRPr lang="fr-FR" sz="1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rc 41"/>
          <p:cNvSpPr/>
          <p:nvPr/>
        </p:nvSpPr>
        <p:spPr>
          <a:xfrm rot="15874717">
            <a:off x="5566169" y="1422203"/>
            <a:ext cx="3832938" cy="3313722"/>
          </a:xfrm>
          <a:prstGeom prst="arc">
            <a:avLst>
              <a:gd name="adj1" fmla="val 17370355"/>
              <a:gd name="adj2" fmla="val 23007"/>
            </a:avLst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73" grpId="0"/>
      <p:bldP spid="74" grpId="0" animBg="1"/>
      <p:bldP spid="39" grpId="0"/>
      <p:bldP spid="40" grpId="0"/>
      <p:bldP spid="42" grpId="0" animBg="1"/>
    </p:bldLst>
  </p:timing>
</p:sld>
</file>

<file path=ppt/theme/theme1.xml><?xml version="1.0" encoding="utf-8"?>
<a:theme xmlns:a="http://schemas.openxmlformats.org/drawingml/2006/main" name="masq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</Template>
  <TotalTime>22198</TotalTime>
  <Words>669</Words>
  <Application>Microsoft Office PowerPoint</Application>
  <PresentationFormat>Affichage à l'écran (16:9)</PresentationFormat>
  <Paragraphs>319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masque</vt:lpstr>
      <vt:lpstr>INTRODUCTION À LA DYNAMIQUE DES  SYSTÈMES  COMPLEXES (DSC)</vt:lpstr>
      <vt:lpstr>Les FACTEURS de la D.S.C.</vt:lpstr>
      <vt:lpstr>Les FACTEURS de la D.S.C.</vt:lpstr>
      <vt:lpstr>Les FACTEURS de la D.S.C.</vt:lpstr>
      <vt:lpstr>OBJET de la SIMULATION de la D.S.C.</vt:lpstr>
      <vt:lpstr>Un modèle de DSC : la STRATEGIE de CHANGEMENT</vt:lpstr>
      <vt:lpstr>TYPOLOGIE des COMPORTEMENTS d’un S.</vt:lpstr>
      <vt:lpstr>STRUCTURE et COMPORTEMENT d’un S.</vt:lpstr>
      <vt:lpstr>STRUCTURE et COMPORTEMENT d’un S.</vt:lpstr>
      <vt:lpstr>STRUCTURE et COMPORTEMENT d’un S.</vt:lpstr>
      <vt:lpstr>STRUCTURE et COMPORTEMENT d’un S.</vt:lpstr>
      <vt:lpstr>QUESTIONS ?</vt:lpstr>
      <vt:lpstr>APPORT de la D.S. à l’étude d’un SYSTÈME ECONOMIQUE</vt:lpstr>
      <vt:lpstr>APPORT de la D.S. à l’étude d’un SYSTÈME ECONOMIQUE</vt:lpstr>
      <vt:lpstr>APPORT de la D.S. à l’étude d’un SYSTÈME ECONOMIQUE</vt:lpstr>
      <vt:lpstr>APPORT de la D.S. à l’étude d’un SYSTÈME ECONOMIQUE</vt:lpstr>
      <vt:lpstr>Apport de la D.S. à l’étude d’un SYSTÈME ECONOMIQUE</vt:lpstr>
      <vt:lpstr>APPORT de la D.S.C. à l’étude d’un SYSTÈME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paul</dc:creator>
  <cp:lastModifiedBy>paul</cp:lastModifiedBy>
  <cp:revision>61</cp:revision>
  <dcterms:created xsi:type="dcterms:W3CDTF">2015-04-06T07:36:40Z</dcterms:created>
  <dcterms:modified xsi:type="dcterms:W3CDTF">2015-10-16T05:46:03Z</dcterms:modified>
</cp:coreProperties>
</file>