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66" r:id="rId4"/>
    <p:sldId id="267" r:id="rId5"/>
    <p:sldId id="268" r:id="rId6"/>
    <p:sldId id="269" r:id="rId7"/>
    <p:sldId id="259" r:id="rId8"/>
    <p:sldId id="279" r:id="rId9"/>
    <p:sldId id="278" r:id="rId10"/>
    <p:sldId id="272" r:id="rId11"/>
    <p:sldId id="273" r:id="rId12"/>
    <p:sldId id="275" r:id="rId13"/>
    <p:sldId id="277" r:id="rId14"/>
    <p:sldId id="276"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B6080-9BB2-451E-B848-B736C345AC0A}" type="datetimeFigureOut">
              <a:rPr lang="fr-FR" smtClean="0"/>
              <a:t>16/04/2015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1E946-5824-4491-A6EF-CF570705DBE8}" type="slidenum">
              <a:rPr lang="fr-FR" smtClean="0"/>
              <a:t>‹N°›</a:t>
            </a:fld>
            <a:endParaRPr lang="fr-FR"/>
          </a:p>
        </p:txBody>
      </p:sp>
    </p:spTree>
    <p:extLst>
      <p:ext uri="{BB962C8B-B14F-4D97-AF65-F5344CB8AC3E}">
        <p14:creationId xmlns:p14="http://schemas.microsoft.com/office/powerpoint/2010/main" val="164289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B1E946-5824-4491-A6EF-CF570705DBE8}" type="slidenum">
              <a:rPr lang="fr-FR" smtClean="0"/>
              <a:t>13</a:t>
            </a:fld>
            <a:endParaRPr lang="fr-FR"/>
          </a:p>
        </p:txBody>
      </p:sp>
    </p:spTree>
    <p:extLst>
      <p:ext uri="{BB962C8B-B14F-4D97-AF65-F5344CB8AC3E}">
        <p14:creationId xmlns:p14="http://schemas.microsoft.com/office/powerpoint/2010/main" val="212081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83B0200-79D1-4369-8035-FEC7F02CE3F9}" type="datetime1">
              <a:rPr lang="fr-FR" smtClean="0"/>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296486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99E3DA-C118-4B81-92E2-FD9A8E225DB6}" type="datetime1">
              <a:rPr lang="fr-FR" smtClean="0"/>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424319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8B97B8-3298-42FF-ACCE-23E367C801D3}" type="datetime1">
              <a:rPr lang="fr-FR" smtClean="0"/>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284076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CDADC4-2996-43A8-A167-1157A0FAC5C8}" type="datetime1">
              <a:rPr lang="fr-FR" smtClean="0"/>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339059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738747F-7EEE-4E78-9043-57F29F379632}" type="datetime1">
              <a:rPr lang="fr-FR" smtClean="0"/>
              <a:t>16/04/2015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368822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A2E11DF-C284-4E1C-AF90-608389CACADC}" type="datetime1">
              <a:rPr lang="fr-FR" smtClean="0"/>
              <a:t>16/04/2015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324953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7FDE594-39D9-458B-A4B9-6237C7F07CB5}" type="datetime1">
              <a:rPr lang="fr-FR" smtClean="0"/>
              <a:t>16/04/2015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9520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F76955F-DC5B-463D-A1DD-AE58FC9B791E}" type="datetime1">
              <a:rPr lang="fr-FR" smtClean="0"/>
              <a:t>16/04/2015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148463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0735A6-8D10-4A88-A5BB-613621537A89}" type="datetime1">
              <a:rPr lang="fr-FR" smtClean="0"/>
              <a:t>16/04/2015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264642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EBDA781-BAEE-4646-B9B7-90BF674EE823}" type="datetime1">
              <a:rPr lang="fr-FR" smtClean="0"/>
              <a:t>16/04/2015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148639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98645E-9677-4258-9FBE-8D2AAF9ECC88}" type="datetime1">
              <a:rPr lang="fr-FR" smtClean="0"/>
              <a:t>16/04/2015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375BB2-0835-4BC2-86F0-55EF5855A249}" type="slidenum">
              <a:rPr lang="fr-FR" smtClean="0"/>
              <a:t>‹N°›</a:t>
            </a:fld>
            <a:endParaRPr lang="fr-FR"/>
          </a:p>
        </p:txBody>
      </p:sp>
    </p:spTree>
    <p:extLst>
      <p:ext uri="{BB962C8B-B14F-4D97-AF65-F5344CB8AC3E}">
        <p14:creationId xmlns:p14="http://schemas.microsoft.com/office/powerpoint/2010/main" val="51760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89B4E-78E8-4F2D-A8EF-02A404204FC5}" type="datetime1">
              <a:rPr lang="fr-FR" smtClean="0"/>
              <a:t>16/04/2015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75BB2-0835-4BC2-86F0-55EF5855A249}" type="slidenum">
              <a:rPr lang="fr-FR" smtClean="0"/>
              <a:t>‹N°›</a:t>
            </a:fld>
            <a:endParaRPr lang="fr-FR"/>
          </a:p>
        </p:txBody>
      </p:sp>
    </p:spTree>
    <p:extLst>
      <p:ext uri="{BB962C8B-B14F-4D97-AF65-F5344CB8AC3E}">
        <p14:creationId xmlns:p14="http://schemas.microsoft.com/office/powerpoint/2010/main" val="1284155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9.xml"/><Relationship Id="rId7"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5.xml"/><Relationship Id="rId7"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s/_rels/slide1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s>
</file>

<file path=ppt/slides/_rels/slide13.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slideLayout" Target="../slideLayouts/slideLayout2.xml"/><Relationship Id="rId3" Type="http://schemas.openxmlformats.org/officeDocument/2006/relationships/tags" Target="../tags/tag130.xml"/><Relationship Id="rId21" Type="http://schemas.openxmlformats.org/officeDocument/2006/relationships/tags" Target="../tags/tag148.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33" Type="http://schemas.openxmlformats.org/officeDocument/2006/relationships/image" Target="../media/image12.wmf"/><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image" Target="../media/image16.pn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32" Type="http://schemas.openxmlformats.org/officeDocument/2006/relationships/image" Target="../media/image19.png"/><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image" Target="../media/image15.png"/><Relationship Id="rId10" Type="http://schemas.openxmlformats.org/officeDocument/2006/relationships/tags" Target="../tags/tag137.xml"/><Relationship Id="rId19" Type="http://schemas.openxmlformats.org/officeDocument/2006/relationships/tags" Target="../tags/tag146.xml"/><Relationship Id="rId31" Type="http://schemas.openxmlformats.org/officeDocument/2006/relationships/image" Target="../media/image18.png"/><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notesSlide" Target="../notesSlides/notesSlide1.xml"/><Relationship Id="rId30"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3.png"/><Relationship Id="rId5" Type="http://schemas.openxmlformats.org/officeDocument/2006/relationships/tags" Target="../tags/tag11.xml"/><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image" Target="../media/image7.wmf"/><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9.jpeg"/><Relationship Id="rId5" Type="http://schemas.openxmlformats.org/officeDocument/2006/relationships/tags" Target="../tags/tag51.xml"/><Relationship Id="rId10" Type="http://schemas.openxmlformats.org/officeDocument/2006/relationships/image" Target="../media/image8.png"/><Relationship Id="rId4" Type="http://schemas.openxmlformats.org/officeDocument/2006/relationships/tags" Target="../tags/tag50.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9" Type="http://schemas.openxmlformats.org/officeDocument/2006/relationships/tags" Target="../tags/tag93.xml"/><Relationship Id="rId3" Type="http://schemas.openxmlformats.org/officeDocument/2006/relationships/tags" Target="../tags/tag57.xml"/><Relationship Id="rId21" Type="http://schemas.openxmlformats.org/officeDocument/2006/relationships/tags" Target="../tags/tag75.xml"/><Relationship Id="rId34" Type="http://schemas.openxmlformats.org/officeDocument/2006/relationships/tags" Target="../tags/tag88.xml"/><Relationship Id="rId42" Type="http://schemas.openxmlformats.org/officeDocument/2006/relationships/tags" Target="../tags/tag96.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tags" Target="../tags/tag83.xml"/><Relationship Id="rId41" Type="http://schemas.openxmlformats.org/officeDocument/2006/relationships/tags" Target="../tags/tag95.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tags" Target="../tags/tag91.xml"/><Relationship Id="rId40" Type="http://schemas.openxmlformats.org/officeDocument/2006/relationships/tags" Target="../tags/tag94.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12.wmf"/><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11.png"/><Relationship Id="rId5" Type="http://schemas.openxmlformats.org/officeDocument/2006/relationships/tags" Target="../tags/tag102.xml"/><Relationship Id="rId10" Type="http://schemas.openxmlformats.org/officeDocument/2006/relationships/slideLayout" Target="../slideLayouts/slideLayout2.xml"/><Relationship Id="rId4" Type="http://schemas.openxmlformats.org/officeDocument/2006/relationships/tags" Target="../tags/tag101.xml"/><Relationship Id="rId9" Type="http://schemas.openxmlformats.org/officeDocument/2006/relationships/tags" Target="../tags/tag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270604" y="1"/>
            <a:ext cx="8856984" cy="1412776"/>
          </a:xfrm>
        </p:spPr>
        <p:txBody>
          <a:bodyPr>
            <a:normAutofit/>
          </a:bodyPr>
          <a:lstStyle/>
          <a:p>
            <a:r>
              <a:rPr lang="fr-FR" sz="3200" b="1" dirty="0"/>
              <a:t>Modéliser le processus décisionnel en Dynamique des Systèmes : </a:t>
            </a:r>
            <a:r>
              <a:rPr lang="fr-FR" sz="3200" b="1" dirty="0" smtClean="0"/>
              <a:t>la </a:t>
            </a:r>
            <a:r>
              <a:rPr lang="fr-FR" sz="3200" b="1" dirty="0"/>
              <a:t>machine peut-elle décider </a:t>
            </a:r>
            <a:r>
              <a:rPr lang="fr-FR" sz="3200" b="1" dirty="0" smtClean="0"/>
              <a:t>?</a:t>
            </a:r>
            <a:endParaRPr lang="fr-FR" sz="3200" dirty="0"/>
          </a:p>
        </p:txBody>
      </p:sp>
      <p:sp>
        <p:nvSpPr>
          <p:cNvPr id="3" name="Sous-titre 2"/>
          <p:cNvSpPr>
            <a:spLocks noGrp="1"/>
          </p:cNvSpPr>
          <p:nvPr>
            <p:ph type="subTitle" idx="1"/>
            <p:custDataLst>
              <p:tags r:id="rId2"/>
            </p:custDataLst>
          </p:nvPr>
        </p:nvSpPr>
        <p:spPr>
          <a:xfrm>
            <a:off x="1988702" y="1293912"/>
            <a:ext cx="4059375" cy="622920"/>
          </a:xfrm>
        </p:spPr>
        <p:txBody>
          <a:bodyPr>
            <a:normAutofit fontScale="55000" lnSpcReduction="20000"/>
          </a:bodyPr>
          <a:lstStyle/>
          <a:p>
            <a:r>
              <a:rPr lang="fr-FR" dirty="0" smtClean="0"/>
              <a:t>Groupe dynamique des Systèmes</a:t>
            </a:r>
          </a:p>
          <a:p>
            <a:pPr algn="r"/>
            <a:r>
              <a:rPr lang="fr-FR" dirty="0" smtClean="0"/>
              <a:t>Animateur : Didier </a:t>
            </a:r>
            <a:r>
              <a:rPr lang="fr-FR" dirty="0" err="1" smtClean="0"/>
              <a:t>Cuménal</a:t>
            </a:r>
            <a:endParaRPr lang="fr-FR" dirty="0"/>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627784" y="1916832"/>
            <a:ext cx="3637598" cy="4786789"/>
          </a:xfrm>
          <a:prstGeom prst="rect">
            <a:avLst/>
          </a:prstGeom>
          <a:ln>
            <a:noFill/>
          </a:ln>
          <a:effectLst>
            <a:softEdge rad="112500"/>
          </a:effectLst>
        </p:spPr>
      </p:pic>
      <p:sp>
        <p:nvSpPr>
          <p:cNvPr id="6" name="ZoneTexte 5"/>
          <p:cNvSpPr txBox="1"/>
          <p:nvPr>
            <p:custDataLst>
              <p:tags r:id="rId4"/>
            </p:custDataLst>
          </p:nvPr>
        </p:nvSpPr>
        <p:spPr>
          <a:xfrm>
            <a:off x="0" y="6488668"/>
            <a:ext cx="2040430" cy="307777"/>
          </a:xfrm>
          <a:prstGeom prst="rect">
            <a:avLst/>
          </a:prstGeom>
          <a:noFill/>
        </p:spPr>
        <p:txBody>
          <a:bodyPr wrap="none" rtlCol="0">
            <a:spAutoFit/>
          </a:bodyPr>
          <a:lstStyle/>
          <a:p>
            <a:r>
              <a:rPr lang="fr-FR" sz="1400" dirty="0" smtClean="0"/>
              <a:t>17 avril 2015, 2e réunion</a:t>
            </a:r>
            <a:endParaRPr lang="fr-FR" sz="1400" dirty="0"/>
          </a:p>
        </p:txBody>
      </p:sp>
      <p:pic>
        <p:nvPicPr>
          <p:cNvPr id="2050" name="Picture 2" descr="http://www.afscet.asso.fr/afscet_m.gif"/>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618762" y="1333637"/>
            <a:ext cx="914400" cy="19202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custDataLst>
              <p:tags r:id="rId6"/>
            </p:custDataLst>
          </p:nvPr>
        </p:nvSpPr>
        <p:spPr/>
        <p:txBody>
          <a:bodyPr/>
          <a:lstStyle/>
          <a:p>
            <a:fld id="{DE375BB2-0835-4BC2-86F0-55EF5855A249}" type="slidenum">
              <a:rPr lang="fr-FR" smtClean="0"/>
              <a:t>1</a:t>
            </a:fld>
            <a:endParaRPr lang="fr-FR"/>
          </a:p>
        </p:txBody>
      </p:sp>
    </p:spTree>
    <p:extLst>
      <p:ext uri="{BB962C8B-B14F-4D97-AF65-F5344CB8AC3E}">
        <p14:creationId xmlns:p14="http://schemas.microsoft.com/office/powerpoint/2010/main" val="60556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136" y="1772816"/>
            <a:ext cx="9099423" cy="388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custDataLst>
              <p:tags r:id="rId2"/>
            </p:custDataLst>
          </p:nvPr>
        </p:nvSpPr>
        <p:spPr>
          <a:xfrm>
            <a:off x="445770" y="0"/>
            <a:ext cx="8229600" cy="1143000"/>
          </a:xfrm>
        </p:spPr>
        <p:txBody>
          <a:bodyPr>
            <a:normAutofit/>
          </a:bodyPr>
          <a:lstStyle/>
          <a:p>
            <a:r>
              <a:rPr lang="fr-FR" sz="2800" dirty="0" smtClean="0">
                <a:solidFill>
                  <a:srgbClr val="FF0000"/>
                </a:solidFill>
              </a:rPr>
              <a:t>Simulation : Scénario 1</a:t>
            </a:r>
            <a:br>
              <a:rPr lang="fr-FR" sz="2800" dirty="0" smtClean="0">
                <a:solidFill>
                  <a:srgbClr val="FF0000"/>
                </a:solidFill>
              </a:rPr>
            </a:br>
            <a:r>
              <a:rPr lang="fr-FR" sz="2800" dirty="0" smtClean="0">
                <a:solidFill>
                  <a:srgbClr val="FF0000"/>
                </a:solidFill>
              </a:rPr>
              <a:t>tendance actuelle (50 km/h en ville)</a:t>
            </a:r>
            <a:endParaRPr lang="fr-FR" sz="2800" dirty="0">
              <a:solidFill>
                <a:srgbClr val="FF0000"/>
              </a:solidFill>
            </a:endParaRPr>
          </a:p>
        </p:txBody>
      </p:sp>
      <p:sp>
        <p:nvSpPr>
          <p:cNvPr id="3" name="ZoneTexte 2"/>
          <p:cNvSpPr txBox="1"/>
          <p:nvPr>
            <p:custDataLst>
              <p:tags r:id="rId3"/>
            </p:custDataLst>
          </p:nvPr>
        </p:nvSpPr>
        <p:spPr>
          <a:xfrm>
            <a:off x="1763688" y="3490691"/>
            <a:ext cx="591829" cy="246221"/>
          </a:xfrm>
          <a:prstGeom prst="rect">
            <a:avLst/>
          </a:prstGeom>
          <a:solidFill>
            <a:srgbClr val="FFFFCC"/>
          </a:solidFill>
        </p:spPr>
        <p:txBody>
          <a:bodyPr wrap="none" rtlCol="0">
            <a:spAutoFit/>
          </a:bodyPr>
          <a:lstStyle/>
          <a:p>
            <a:r>
              <a:rPr lang="fr-FR" sz="1000" dirty="0" smtClean="0"/>
              <a:t>En mois</a:t>
            </a:r>
            <a:endParaRPr lang="fr-FR" sz="1000" dirty="0"/>
          </a:p>
        </p:txBody>
      </p:sp>
      <p:sp>
        <p:nvSpPr>
          <p:cNvPr id="7" name="ZoneTexte 6"/>
          <p:cNvSpPr txBox="1"/>
          <p:nvPr>
            <p:custDataLst>
              <p:tags r:id="rId4"/>
            </p:custDataLst>
          </p:nvPr>
        </p:nvSpPr>
        <p:spPr>
          <a:xfrm>
            <a:off x="7380312" y="3494431"/>
            <a:ext cx="591829" cy="246221"/>
          </a:xfrm>
          <a:prstGeom prst="rect">
            <a:avLst/>
          </a:prstGeom>
          <a:solidFill>
            <a:srgbClr val="FFFFCC"/>
          </a:solidFill>
        </p:spPr>
        <p:txBody>
          <a:bodyPr wrap="none" rtlCol="0">
            <a:spAutoFit/>
          </a:bodyPr>
          <a:lstStyle/>
          <a:p>
            <a:r>
              <a:rPr lang="fr-FR" sz="1000" dirty="0" smtClean="0"/>
              <a:t>En mois</a:t>
            </a:r>
            <a:endParaRPr lang="fr-FR" sz="1000" dirty="0"/>
          </a:p>
        </p:txBody>
      </p:sp>
      <p:sp>
        <p:nvSpPr>
          <p:cNvPr id="4" name="ZoneTexte 3"/>
          <p:cNvSpPr txBox="1"/>
          <p:nvPr>
            <p:custDataLst>
              <p:tags r:id="rId5"/>
            </p:custDataLst>
          </p:nvPr>
        </p:nvSpPr>
        <p:spPr>
          <a:xfrm>
            <a:off x="2355517" y="1245242"/>
            <a:ext cx="4097340" cy="400110"/>
          </a:xfrm>
          <a:prstGeom prst="rect">
            <a:avLst/>
          </a:prstGeom>
          <a:noFill/>
        </p:spPr>
        <p:txBody>
          <a:bodyPr wrap="none" rtlCol="0">
            <a:spAutoFit/>
          </a:bodyPr>
          <a:lstStyle/>
          <a:p>
            <a:r>
              <a:rPr lang="fr-FR" sz="2000" dirty="0" smtClean="0"/>
              <a:t>Une interface pour simuler et décider</a:t>
            </a:r>
            <a:endParaRPr lang="fr-FR" sz="2000" dirty="0"/>
          </a:p>
        </p:txBody>
      </p:sp>
      <p:sp>
        <p:nvSpPr>
          <p:cNvPr id="5" name="Espace réservé du numéro de diapositive 4"/>
          <p:cNvSpPr>
            <a:spLocks noGrp="1"/>
          </p:cNvSpPr>
          <p:nvPr>
            <p:ph type="sldNum" sz="quarter" idx="12"/>
            <p:custDataLst>
              <p:tags r:id="rId6"/>
            </p:custDataLst>
          </p:nvPr>
        </p:nvSpPr>
        <p:spPr/>
        <p:txBody>
          <a:bodyPr/>
          <a:lstStyle/>
          <a:p>
            <a:fld id="{DE375BB2-0835-4BC2-86F0-55EF5855A249}" type="slidenum">
              <a:rPr lang="fr-FR" smtClean="0"/>
              <a:t>10</a:t>
            </a:fld>
            <a:endParaRPr lang="fr-FR"/>
          </a:p>
        </p:txBody>
      </p:sp>
    </p:spTree>
    <p:extLst>
      <p:ext uri="{BB962C8B-B14F-4D97-AF65-F5344CB8AC3E}">
        <p14:creationId xmlns:p14="http://schemas.microsoft.com/office/powerpoint/2010/main" val="23205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custDataLst>
              <p:tags r:id="rId1"/>
            </p:custDataLst>
          </p:nvPr>
        </p:nvSpPr>
        <p:spPr>
          <a:xfrm>
            <a:off x="422599" y="0"/>
            <a:ext cx="8229600" cy="1143000"/>
          </a:xfrm>
        </p:spPr>
        <p:txBody>
          <a:bodyPr>
            <a:normAutofit/>
          </a:bodyPr>
          <a:lstStyle/>
          <a:p>
            <a:r>
              <a:rPr lang="fr-FR" sz="2800" dirty="0" smtClean="0">
                <a:solidFill>
                  <a:srgbClr val="FF0000"/>
                </a:solidFill>
              </a:rPr>
              <a:t>Simulation : Scénario 2</a:t>
            </a:r>
            <a:br>
              <a:rPr lang="fr-FR" sz="2800" dirty="0" smtClean="0">
                <a:solidFill>
                  <a:srgbClr val="FF0000"/>
                </a:solidFill>
              </a:rPr>
            </a:br>
            <a:r>
              <a:rPr lang="fr-FR" sz="2800" dirty="0" smtClean="0">
                <a:solidFill>
                  <a:srgbClr val="FF0000"/>
                </a:solidFill>
              </a:rPr>
              <a:t>tendance vitesse réduite (30 km/h en ville)</a:t>
            </a:r>
            <a:endParaRPr lang="fr-FR" sz="2800" dirty="0">
              <a:solidFill>
                <a:srgbClr val="FF0000"/>
              </a:solidFill>
            </a:endParaRPr>
          </a:p>
        </p:txBody>
      </p:sp>
      <p:pic>
        <p:nvPicPr>
          <p:cNvPr id="2" name="Picture 2"/>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51816" y="1770257"/>
            <a:ext cx="9092184" cy="388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custDataLst>
              <p:tags r:id="rId3"/>
            </p:custDataLst>
          </p:nvPr>
        </p:nvSpPr>
        <p:spPr>
          <a:xfrm>
            <a:off x="1763688" y="3490691"/>
            <a:ext cx="591829" cy="246221"/>
          </a:xfrm>
          <a:prstGeom prst="rect">
            <a:avLst/>
          </a:prstGeom>
          <a:solidFill>
            <a:srgbClr val="FFFFCC"/>
          </a:solidFill>
        </p:spPr>
        <p:txBody>
          <a:bodyPr wrap="none" rtlCol="0">
            <a:spAutoFit/>
          </a:bodyPr>
          <a:lstStyle/>
          <a:p>
            <a:r>
              <a:rPr lang="fr-FR" sz="1000" dirty="0" smtClean="0"/>
              <a:t>En mois</a:t>
            </a:r>
            <a:endParaRPr lang="fr-FR" sz="1000" dirty="0"/>
          </a:p>
        </p:txBody>
      </p:sp>
      <p:sp>
        <p:nvSpPr>
          <p:cNvPr id="9" name="ZoneTexte 8"/>
          <p:cNvSpPr txBox="1"/>
          <p:nvPr>
            <p:custDataLst>
              <p:tags r:id="rId4"/>
            </p:custDataLst>
          </p:nvPr>
        </p:nvSpPr>
        <p:spPr>
          <a:xfrm>
            <a:off x="7380312" y="3494744"/>
            <a:ext cx="591829" cy="246221"/>
          </a:xfrm>
          <a:prstGeom prst="rect">
            <a:avLst/>
          </a:prstGeom>
          <a:solidFill>
            <a:srgbClr val="FFFFCC"/>
          </a:solidFill>
        </p:spPr>
        <p:txBody>
          <a:bodyPr wrap="none" rtlCol="0">
            <a:spAutoFit/>
          </a:bodyPr>
          <a:lstStyle/>
          <a:p>
            <a:r>
              <a:rPr lang="fr-FR" sz="1000" dirty="0" smtClean="0"/>
              <a:t>En mois</a:t>
            </a:r>
            <a:endParaRPr lang="fr-FR" sz="1000" dirty="0"/>
          </a:p>
        </p:txBody>
      </p:sp>
      <p:sp>
        <p:nvSpPr>
          <p:cNvPr id="6" name="ZoneTexte 5"/>
          <p:cNvSpPr txBox="1"/>
          <p:nvPr>
            <p:custDataLst>
              <p:tags r:id="rId5"/>
            </p:custDataLst>
          </p:nvPr>
        </p:nvSpPr>
        <p:spPr>
          <a:xfrm>
            <a:off x="3789161" y="1243575"/>
            <a:ext cx="1617494" cy="400110"/>
          </a:xfrm>
          <a:prstGeom prst="rect">
            <a:avLst/>
          </a:prstGeom>
          <a:noFill/>
        </p:spPr>
        <p:txBody>
          <a:bodyPr wrap="none" rtlCol="0">
            <a:spAutoFit/>
          </a:bodyPr>
          <a:lstStyle/>
          <a:p>
            <a:r>
              <a:rPr lang="fr-FR" sz="2000" dirty="0" smtClean="0"/>
              <a:t>C’est la crise !</a:t>
            </a:r>
            <a:endParaRPr lang="fr-FR" sz="2000" dirty="0"/>
          </a:p>
        </p:txBody>
      </p:sp>
      <p:sp>
        <p:nvSpPr>
          <p:cNvPr id="3" name="Espace réservé du numéro de diapositive 2"/>
          <p:cNvSpPr>
            <a:spLocks noGrp="1"/>
          </p:cNvSpPr>
          <p:nvPr>
            <p:ph type="sldNum" sz="quarter" idx="12"/>
            <p:custDataLst>
              <p:tags r:id="rId6"/>
            </p:custDataLst>
          </p:nvPr>
        </p:nvSpPr>
        <p:spPr/>
        <p:txBody>
          <a:bodyPr/>
          <a:lstStyle/>
          <a:p>
            <a:fld id="{DE375BB2-0835-4BC2-86F0-55EF5855A249}" type="slidenum">
              <a:rPr lang="fr-FR" smtClean="0"/>
              <a:t>11</a:t>
            </a:fld>
            <a:endParaRPr lang="fr-FR"/>
          </a:p>
        </p:txBody>
      </p:sp>
    </p:spTree>
    <p:extLst>
      <p:ext uri="{BB962C8B-B14F-4D97-AF65-F5344CB8AC3E}">
        <p14:creationId xmlns:p14="http://schemas.microsoft.com/office/powerpoint/2010/main" val="335243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0"/>
            <a:ext cx="9144000" cy="764704"/>
          </a:xfrm>
        </p:spPr>
        <p:txBody>
          <a:bodyPr>
            <a:normAutofit/>
          </a:bodyPr>
          <a:lstStyle/>
          <a:p>
            <a:r>
              <a:rPr lang="fr-FR" sz="2800" dirty="0" smtClean="0">
                <a:solidFill>
                  <a:srgbClr val="FF0000"/>
                </a:solidFill>
              </a:rPr>
              <a:t>Discussions : la machine peut-elle décider ?</a:t>
            </a:r>
            <a:endParaRPr lang="fr-FR" sz="2800" dirty="0">
              <a:solidFill>
                <a:srgbClr val="FF0000"/>
              </a:solidFill>
            </a:endParaRPr>
          </a:p>
        </p:txBody>
      </p:sp>
      <p:sp>
        <p:nvSpPr>
          <p:cNvPr id="3" name="Espace réservé du contenu 2"/>
          <p:cNvSpPr>
            <a:spLocks noGrp="1"/>
          </p:cNvSpPr>
          <p:nvPr>
            <p:ph idx="1"/>
            <p:custDataLst>
              <p:tags r:id="rId2"/>
            </p:custDataLst>
          </p:nvPr>
        </p:nvSpPr>
        <p:spPr>
          <a:xfrm>
            <a:off x="0" y="770143"/>
            <a:ext cx="9144000" cy="720080"/>
          </a:xfrm>
        </p:spPr>
        <p:txBody>
          <a:bodyPr>
            <a:normAutofit/>
          </a:bodyPr>
          <a:lstStyle/>
          <a:p>
            <a:r>
              <a:rPr lang="fr-FR" sz="2000" dirty="0" smtClean="0"/>
              <a:t>« La différence entre les machines et nous est que les machines résolvent leurs problèmes, mais pas les nôtres » Heinz Von </a:t>
            </a:r>
            <a:r>
              <a:rPr lang="fr-FR" sz="2000" dirty="0" err="1" smtClean="0"/>
              <a:t>Foerster</a:t>
            </a:r>
            <a:r>
              <a:rPr lang="fr-FR" sz="2000" dirty="0" smtClean="0"/>
              <a:t>.</a:t>
            </a:r>
          </a:p>
        </p:txBody>
      </p:sp>
      <p:sp>
        <p:nvSpPr>
          <p:cNvPr id="4" name="Rectangle 3"/>
          <p:cNvSpPr/>
          <p:nvPr>
            <p:custDataLst>
              <p:tags r:id="rId3"/>
            </p:custDataLst>
          </p:nvPr>
        </p:nvSpPr>
        <p:spPr>
          <a:xfrm>
            <a:off x="0" y="1484784"/>
            <a:ext cx="9144000" cy="923330"/>
          </a:xfrm>
          <a:prstGeom prst="rect">
            <a:avLst/>
          </a:prstGeom>
        </p:spPr>
        <p:txBody>
          <a:bodyPr wrap="square">
            <a:spAutoFit/>
          </a:bodyPr>
          <a:lstStyle/>
          <a:p>
            <a:pPr marL="285750" indent="-285750">
              <a:buFont typeface="Arial" panose="020B0604020202020204" pitchFamily="34" charset="0"/>
              <a:buChar char="•"/>
            </a:pPr>
            <a:r>
              <a:rPr lang="fr-FR" dirty="0"/>
              <a:t>« Le plus grand dérèglement de l’esprit, c’est de croire les choses qu’on veut qu’elles soient et non parce qu’on a vu qu’elles sont. C’est la faute où nos passions nous font tomber » Bossuet.</a:t>
            </a:r>
          </a:p>
        </p:txBody>
      </p:sp>
      <p:sp>
        <p:nvSpPr>
          <p:cNvPr id="5" name="Rectangle 4"/>
          <p:cNvSpPr/>
          <p:nvPr>
            <p:custDataLst>
              <p:tags r:id="rId4"/>
            </p:custDataLst>
          </p:nvPr>
        </p:nvSpPr>
        <p:spPr>
          <a:xfrm>
            <a:off x="0" y="2405537"/>
            <a:ext cx="9144000" cy="646331"/>
          </a:xfrm>
          <a:prstGeom prst="rect">
            <a:avLst/>
          </a:prstGeom>
        </p:spPr>
        <p:txBody>
          <a:bodyPr wrap="square">
            <a:spAutoFit/>
          </a:bodyPr>
          <a:lstStyle/>
          <a:p>
            <a:pPr marL="285750" indent="-285750">
              <a:buFont typeface="Arial" panose="020B0604020202020204" pitchFamily="34" charset="0"/>
              <a:buChar char="•"/>
            </a:pPr>
            <a:r>
              <a:rPr lang="fr-FR" dirty="0"/>
              <a:t>La machine n’ a pas, aujourd’hui, la capacité à supporter l’incertain ni à se remettre en cause, critiquer ses propres décisions et à les modifier (déconstruction).</a:t>
            </a:r>
          </a:p>
        </p:txBody>
      </p:sp>
      <p:sp>
        <p:nvSpPr>
          <p:cNvPr id="6" name="Rectangle 5"/>
          <p:cNvSpPr/>
          <p:nvPr>
            <p:custDataLst>
              <p:tags r:id="rId5"/>
            </p:custDataLst>
          </p:nvPr>
        </p:nvSpPr>
        <p:spPr>
          <a:xfrm>
            <a:off x="0" y="3035643"/>
            <a:ext cx="9144000" cy="646331"/>
          </a:xfrm>
          <a:prstGeom prst="rect">
            <a:avLst/>
          </a:prstGeom>
        </p:spPr>
        <p:txBody>
          <a:bodyPr wrap="square">
            <a:spAutoFit/>
          </a:bodyPr>
          <a:lstStyle/>
          <a:p>
            <a:pPr marL="285750" indent="-285750">
              <a:buFont typeface="Arial" panose="020B0604020202020204" pitchFamily="34" charset="0"/>
              <a:buChar char="•"/>
            </a:pPr>
            <a:r>
              <a:rPr lang="fr-FR" dirty="0"/>
              <a:t>La machine se soucie-t-elle d’acquérir les connaissances </a:t>
            </a:r>
            <a:r>
              <a:rPr lang="fr-FR" dirty="0" smtClean="0"/>
              <a:t>nouvelles et nécessaires </a:t>
            </a:r>
            <a:r>
              <a:rPr lang="fr-FR" dirty="0"/>
              <a:t>dans certains aspects de la décision ?</a:t>
            </a:r>
          </a:p>
        </p:txBody>
      </p:sp>
      <p:sp>
        <p:nvSpPr>
          <p:cNvPr id="7" name="Rectangle 6"/>
          <p:cNvSpPr/>
          <p:nvPr>
            <p:custDataLst>
              <p:tags r:id="rId6"/>
            </p:custDataLst>
          </p:nvPr>
        </p:nvSpPr>
        <p:spPr>
          <a:xfrm>
            <a:off x="0" y="3661830"/>
            <a:ext cx="9144000" cy="646331"/>
          </a:xfrm>
          <a:prstGeom prst="rect">
            <a:avLst/>
          </a:prstGeom>
        </p:spPr>
        <p:txBody>
          <a:bodyPr wrap="square">
            <a:spAutoFit/>
          </a:bodyPr>
          <a:lstStyle/>
          <a:p>
            <a:pPr marL="285750" indent="-285750">
              <a:buFont typeface="Arial" panose="020B0604020202020204" pitchFamily="34" charset="0"/>
              <a:buChar char="•"/>
            </a:pPr>
            <a:r>
              <a:rPr lang="fr-FR" dirty="0"/>
              <a:t>Comment une machine </a:t>
            </a:r>
            <a:r>
              <a:rPr lang="fr-FR" dirty="0" smtClean="0"/>
              <a:t>sait-elle </a:t>
            </a:r>
            <a:r>
              <a:rPr lang="fr-FR" dirty="0"/>
              <a:t>prioriser, hiérarchiser des problèmes, ne va-t-elle pas résoudre des faux problèmes ?</a:t>
            </a:r>
          </a:p>
        </p:txBody>
      </p:sp>
      <p:sp>
        <p:nvSpPr>
          <p:cNvPr id="8" name="Rectangle 7"/>
          <p:cNvSpPr/>
          <p:nvPr>
            <p:custDataLst>
              <p:tags r:id="rId7"/>
            </p:custDataLst>
          </p:nvPr>
        </p:nvSpPr>
        <p:spPr>
          <a:xfrm>
            <a:off x="0" y="4258103"/>
            <a:ext cx="9144000" cy="1200329"/>
          </a:xfrm>
          <a:prstGeom prst="rect">
            <a:avLst/>
          </a:prstGeom>
        </p:spPr>
        <p:txBody>
          <a:bodyPr wrap="square">
            <a:spAutoFit/>
          </a:bodyPr>
          <a:lstStyle/>
          <a:p>
            <a:pPr marL="285750" indent="-285750">
              <a:buFont typeface="Arial" panose="020B0604020202020204" pitchFamily="34" charset="0"/>
              <a:buChar char="•"/>
            </a:pPr>
            <a:r>
              <a:rPr lang="fr-FR" dirty="0"/>
              <a:t>Pour décider, certains phénomènes ont acquis du sens pour l’homme, mais comment la machine </a:t>
            </a:r>
            <a:r>
              <a:rPr lang="fr-FR" dirty="0" smtClean="0"/>
              <a:t>peut-elle </a:t>
            </a:r>
            <a:r>
              <a:rPr lang="fr-FR" dirty="0"/>
              <a:t>donner du sens à des évènements ? C’est le système intentionnel dont il est question </a:t>
            </a:r>
            <a:r>
              <a:rPr lang="fr-FR" dirty="0" smtClean="0"/>
              <a:t>ici (l’être </a:t>
            </a:r>
            <a:r>
              <a:rPr lang="fr-FR" dirty="0"/>
              <a:t>humain </a:t>
            </a:r>
            <a:r>
              <a:rPr lang="fr-FR" dirty="0" smtClean="0"/>
              <a:t>anticipe </a:t>
            </a:r>
            <a:r>
              <a:rPr lang="fr-FR" dirty="0"/>
              <a:t>les résultats à atteindre, dans ce cas l’effet précède les causes (</a:t>
            </a:r>
            <a:r>
              <a:rPr lang="fr-FR" dirty="0" smtClean="0"/>
              <a:t>ex. : </a:t>
            </a:r>
            <a:r>
              <a:rPr lang="fr-FR" dirty="0"/>
              <a:t>réunion </a:t>
            </a:r>
            <a:r>
              <a:rPr lang="fr-FR" dirty="0" smtClean="0"/>
              <a:t>programmée à </a:t>
            </a:r>
            <a:r>
              <a:rPr lang="fr-FR" dirty="0"/>
              <a:t>l’ECE </a:t>
            </a:r>
            <a:r>
              <a:rPr lang="fr-FR" dirty="0" smtClean="0"/>
              <a:t>Paris à 14h30).</a:t>
            </a:r>
            <a:endParaRPr lang="fr-FR" dirty="0"/>
          </a:p>
        </p:txBody>
      </p:sp>
      <p:sp>
        <p:nvSpPr>
          <p:cNvPr id="9" name="Rectangle 8"/>
          <p:cNvSpPr/>
          <p:nvPr>
            <p:custDataLst>
              <p:tags r:id="rId8"/>
            </p:custDataLst>
          </p:nvPr>
        </p:nvSpPr>
        <p:spPr>
          <a:xfrm>
            <a:off x="0" y="5458432"/>
            <a:ext cx="9144000" cy="646331"/>
          </a:xfrm>
          <a:prstGeom prst="rect">
            <a:avLst/>
          </a:prstGeom>
        </p:spPr>
        <p:txBody>
          <a:bodyPr wrap="square">
            <a:spAutoFit/>
          </a:bodyPr>
          <a:lstStyle/>
          <a:p>
            <a:pPr marL="285750" indent="-285750">
              <a:buFont typeface="Arial" panose="020B0604020202020204" pitchFamily="34" charset="0"/>
              <a:buChar char="•"/>
            </a:pPr>
            <a:r>
              <a:rPr lang="fr-FR" dirty="0"/>
              <a:t>La machine </a:t>
            </a:r>
            <a:r>
              <a:rPr lang="fr-FR" dirty="0" smtClean="0"/>
              <a:t>sait-elle </a:t>
            </a:r>
            <a:r>
              <a:rPr lang="fr-FR" dirty="0"/>
              <a:t>déléguer quand elle ne sait pas ? Encore </a:t>
            </a:r>
            <a:r>
              <a:rPr lang="fr-FR" dirty="0" smtClean="0"/>
              <a:t>faut-il </a:t>
            </a:r>
            <a:r>
              <a:rPr lang="fr-FR" dirty="0"/>
              <a:t>que les problèmes à traiter soient suffisamment indépendants les uns des autres.</a:t>
            </a:r>
          </a:p>
        </p:txBody>
      </p:sp>
      <p:sp>
        <p:nvSpPr>
          <p:cNvPr id="10" name="Espace réservé du numéro de diapositive 9"/>
          <p:cNvSpPr>
            <a:spLocks noGrp="1"/>
          </p:cNvSpPr>
          <p:nvPr>
            <p:ph type="sldNum" sz="quarter" idx="12"/>
            <p:custDataLst>
              <p:tags r:id="rId9"/>
            </p:custDataLst>
          </p:nvPr>
        </p:nvSpPr>
        <p:spPr/>
        <p:txBody>
          <a:bodyPr/>
          <a:lstStyle/>
          <a:p>
            <a:fld id="{DE375BB2-0835-4BC2-86F0-55EF5855A249}" type="slidenum">
              <a:rPr lang="fr-FR" smtClean="0"/>
              <a:t>12</a:t>
            </a:fld>
            <a:endParaRPr lang="fr-FR"/>
          </a:p>
        </p:txBody>
      </p:sp>
    </p:spTree>
    <p:extLst>
      <p:ext uri="{BB962C8B-B14F-4D97-AF65-F5344CB8AC3E}">
        <p14:creationId xmlns:p14="http://schemas.microsoft.com/office/powerpoint/2010/main" val="19048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9249" y="0"/>
            <a:ext cx="9035708" cy="1143000"/>
          </a:xfrm>
        </p:spPr>
        <p:txBody>
          <a:bodyPr>
            <a:normAutofit/>
          </a:bodyPr>
          <a:lstStyle/>
          <a:p>
            <a:r>
              <a:rPr lang="fr-FR" sz="2800" dirty="0" smtClean="0">
                <a:solidFill>
                  <a:srgbClr val="FF0000"/>
                </a:solidFill>
              </a:rPr>
              <a:t>Du modèle à simple boucle au modèle de comportement intentionnel ? (ex. : un sous-système)</a:t>
            </a:r>
            <a:endParaRPr lang="fr-FR" sz="2800" dirty="0">
              <a:solidFill>
                <a:srgbClr val="FF0000"/>
              </a:solidFill>
            </a:endParaRPr>
          </a:p>
        </p:txBody>
      </p:sp>
      <p:sp>
        <p:nvSpPr>
          <p:cNvPr id="24" name="ZoneTexte 23"/>
          <p:cNvSpPr txBox="1"/>
          <p:nvPr>
            <p:custDataLst>
              <p:tags r:id="rId2"/>
            </p:custDataLst>
          </p:nvPr>
        </p:nvSpPr>
        <p:spPr>
          <a:xfrm>
            <a:off x="1141721" y="1196752"/>
            <a:ext cx="6984775" cy="615553"/>
          </a:xfrm>
          <a:prstGeom prst="rect">
            <a:avLst/>
          </a:prstGeom>
          <a:noFill/>
        </p:spPr>
        <p:txBody>
          <a:bodyPr wrap="square" rtlCol="0">
            <a:spAutoFit/>
          </a:bodyPr>
          <a:lstStyle/>
          <a:p>
            <a:pPr algn="ctr"/>
            <a:r>
              <a:rPr lang="fr-FR" sz="2000" dirty="0" smtClean="0"/>
              <a:t>Le Modèle IDAR : Information Décision Action Résultat</a:t>
            </a:r>
          </a:p>
          <a:p>
            <a:pPr algn="ctr"/>
            <a:r>
              <a:rPr lang="fr-FR" sz="1400" dirty="0" smtClean="0"/>
              <a:t>(Michel </a:t>
            </a:r>
            <a:r>
              <a:rPr lang="fr-FR" sz="1400" dirty="0" err="1" smtClean="0"/>
              <a:t>Karsky</a:t>
            </a:r>
            <a:r>
              <a:rPr lang="fr-FR" sz="1400" dirty="0" smtClean="0"/>
              <a:t>)</a:t>
            </a:r>
            <a:endParaRPr lang="fr-FR" sz="1400" dirty="0"/>
          </a:p>
        </p:txBody>
      </p:sp>
      <p:sp>
        <p:nvSpPr>
          <p:cNvPr id="25" name="Rectangle 24"/>
          <p:cNvSpPr/>
          <p:nvPr>
            <p:custDataLst>
              <p:tags r:id="rId3"/>
            </p:custDataLst>
          </p:nvPr>
        </p:nvSpPr>
        <p:spPr>
          <a:xfrm>
            <a:off x="4743154" y="4033667"/>
            <a:ext cx="1051426" cy="415451"/>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dirty="0" smtClean="0">
                <a:solidFill>
                  <a:schemeClr val="accent4">
                    <a:lumMod val="60000"/>
                    <a:lumOff val="40000"/>
                  </a:schemeClr>
                </a:solidFill>
                <a:latin typeface="Arial Black" panose="020B0A04020102020204" pitchFamily="34" charset="0"/>
              </a:rPr>
              <a:t>Mémoire</a:t>
            </a:r>
            <a:endParaRPr lang="fr-FR" sz="1200" dirty="0">
              <a:solidFill>
                <a:schemeClr val="accent4">
                  <a:lumMod val="60000"/>
                  <a:lumOff val="40000"/>
                </a:schemeClr>
              </a:solidFill>
              <a:latin typeface="Arial Black" panose="020B0A04020102020204" pitchFamily="34" charset="0"/>
            </a:endParaRPr>
          </a:p>
        </p:txBody>
      </p:sp>
      <p:sp>
        <p:nvSpPr>
          <p:cNvPr id="1036" name="ZoneTexte 1035"/>
          <p:cNvSpPr txBox="1"/>
          <p:nvPr>
            <p:custDataLst>
              <p:tags r:id="rId4"/>
            </p:custDataLst>
          </p:nvPr>
        </p:nvSpPr>
        <p:spPr>
          <a:xfrm>
            <a:off x="4638726" y="3639512"/>
            <a:ext cx="1260281"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Capitalisation</a:t>
            </a:r>
            <a:endParaRPr lang="fr-FR" sz="1400" dirty="0">
              <a:latin typeface="Arial" panose="020B0604020202020204" pitchFamily="34" charset="0"/>
              <a:cs typeface="Arial" panose="020B0604020202020204" pitchFamily="34" charset="0"/>
            </a:endParaRPr>
          </a:p>
        </p:txBody>
      </p:sp>
      <p:sp>
        <p:nvSpPr>
          <p:cNvPr id="1037" name="ZoneTexte 1036"/>
          <p:cNvSpPr txBox="1"/>
          <p:nvPr>
            <p:custDataLst>
              <p:tags r:id="rId5"/>
            </p:custDataLst>
          </p:nvPr>
        </p:nvSpPr>
        <p:spPr>
          <a:xfrm>
            <a:off x="59249" y="3712871"/>
            <a:ext cx="4513928" cy="2862322"/>
          </a:xfrm>
          <a:prstGeom prst="rect">
            <a:avLst/>
          </a:prstGeom>
          <a:noFill/>
        </p:spPr>
        <p:txBody>
          <a:bodyPr wrap="none" rtlCol="0">
            <a:spAutoFit/>
          </a:bodyPr>
          <a:lstStyle/>
          <a:p>
            <a:r>
              <a:rPr lang="fr-FR" b="1" dirty="0" smtClean="0"/>
              <a:t>Mémorisation</a:t>
            </a:r>
            <a:r>
              <a:rPr lang="fr-FR" dirty="0" smtClean="0"/>
              <a:t> : répétition</a:t>
            </a:r>
          </a:p>
          <a:p>
            <a:r>
              <a:rPr lang="fr-FR" dirty="0"/>
              <a:t>d</a:t>
            </a:r>
            <a:r>
              <a:rPr lang="fr-FR" dirty="0" smtClean="0"/>
              <a:t>es séquences d’action, des</a:t>
            </a:r>
          </a:p>
          <a:p>
            <a:r>
              <a:rPr lang="fr-FR" dirty="0"/>
              <a:t>r</a:t>
            </a:r>
            <a:r>
              <a:rPr lang="fr-FR" dirty="0" smtClean="0"/>
              <a:t>ésultats intermédiaires par</a:t>
            </a:r>
          </a:p>
          <a:p>
            <a:r>
              <a:rPr lang="fr-FR" dirty="0"/>
              <a:t>l</a:t>
            </a:r>
            <a:r>
              <a:rPr lang="fr-FR" dirty="0" smtClean="0"/>
              <a:t>esquels le système est passé</a:t>
            </a:r>
          </a:p>
          <a:p>
            <a:r>
              <a:rPr lang="fr-FR" dirty="0" smtClean="0"/>
              <a:t>jusqu’à ce que l’état final soit</a:t>
            </a:r>
          </a:p>
          <a:p>
            <a:r>
              <a:rPr lang="fr-FR" dirty="0"/>
              <a:t>s</a:t>
            </a:r>
            <a:r>
              <a:rPr lang="fr-FR" dirty="0" smtClean="0"/>
              <a:t>table (</a:t>
            </a:r>
            <a:r>
              <a:rPr lang="fr-FR" dirty="0"/>
              <a:t>é</a:t>
            </a:r>
            <a:r>
              <a:rPr lang="fr-FR" dirty="0" smtClean="0"/>
              <a:t>cart = 0).</a:t>
            </a:r>
          </a:p>
          <a:p>
            <a:r>
              <a:rPr lang="fr-FR" b="1" dirty="0" smtClean="0"/>
              <a:t>Apprentissage</a:t>
            </a:r>
            <a:r>
              <a:rPr lang="fr-FR" dirty="0" smtClean="0"/>
              <a:t> : le système peut de l’état </a:t>
            </a:r>
          </a:p>
          <a:p>
            <a:r>
              <a:rPr lang="fr-FR" dirty="0" smtClean="0"/>
              <a:t>final revenir à l’état initial puis repasser</a:t>
            </a:r>
          </a:p>
          <a:p>
            <a:r>
              <a:rPr lang="fr-FR" dirty="0"/>
              <a:t>p</a:t>
            </a:r>
            <a:r>
              <a:rPr lang="fr-FR" dirty="0" smtClean="0"/>
              <a:t>ar les étapes pour se retrouver dans l’état</a:t>
            </a:r>
          </a:p>
          <a:p>
            <a:r>
              <a:rPr lang="fr-FR" dirty="0"/>
              <a:t>f</a:t>
            </a:r>
            <a:r>
              <a:rPr lang="fr-FR" dirty="0" smtClean="0"/>
              <a:t>inal précédent (donner du sens au système ?)</a:t>
            </a:r>
          </a:p>
        </p:txBody>
      </p:sp>
      <p:sp>
        <p:nvSpPr>
          <p:cNvPr id="52" name="ZoneTexte 51"/>
          <p:cNvSpPr txBox="1"/>
          <p:nvPr>
            <p:custDataLst>
              <p:tags r:id="rId6"/>
            </p:custDataLst>
          </p:nvPr>
        </p:nvSpPr>
        <p:spPr>
          <a:xfrm>
            <a:off x="5459944" y="5661248"/>
            <a:ext cx="1531188" cy="492443"/>
          </a:xfrm>
          <a:prstGeom prst="rect">
            <a:avLst/>
          </a:prstGeom>
          <a:noFill/>
        </p:spPr>
        <p:txBody>
          <a:bodyPr wrap="none" rtlCol="0">
            <a:spAutoFit/>
          </a:bodyPr>
          <a:lstStyle/>
          <a:p>
            <a:pPr algn="ctr"/>
            <a:r>
              <a:rPr lang="fr-FR" sz="1300" dirty="0" smtClean="0">
                <a:latin typeface="Arial" panose="020B0604020202020204" pitchFamily="34" charset="0"/>
                <a:cs typeface="Arial" panose="020B0604020202020204" pitchFamily="34" charset="0"/>
              </a:rPr>
              <a:t>Apprentissage en </a:t>
            </a:r>
          </a:p>
          <a:p>
            <a:pPr algn="ctr"/>
            <a:r>
              <a:rPr lang="fr-FR" sz="1300" dirty="0">
                <a:latin typeface="Arial" panose="020B0604020202020204" pitchFamily="34" charset="0"/>
                <a:cs typeface="Arial" panose="020B0604020202020204" pitchFamily="34" charset="0"/>
              </a:rPr>
              <a:t>d</a:t>
            </a:r>
            <a:r>
              <a:rPr lang="fr-FR" sz="1300" dirty="0" smtClean="0">
                <a:latin typeface="Arial" panose="020B0604020202020204" pitchFamily="34" charset="0"/>
                <a:cs typeface="Arial" panose="020B0604020202020204" pitchFamily="34" charset="0"/>
              </a:rPr>
              <a:t>ouble boucle</a:t>
            </a:r>
            <a:endParaRPr lang="fr-FR" sz="1300" dirty="0">
              <a:latin typeface="Arial" panose="020B0604020202020204" pitchFamily="34" charset="0"/>
              <a:cs typeface="Arial" panose="020B0604020202020204" pitchFamily="34" charset="0"/>
            </a:endParaRPr>
          </a:p>
        </p:txBody>
      </p:sp>
      <p:sp>
        <p:nvSpPr>
          <p:cNvPr id="3" name="ZoneTexte 2"/>
          <p:cNvSpPr txBox="1"/>
          <p:nvPr>
            <p:custDataLst>
              <p:tags r:id="rId7"/>
            </p:custDataLst>
          </p:nvPr>
        </p:nvSpPr>
        <p:spPr>
          <a:xfrm>
            <a:off x="7497143" y="4079786"/>
            <a:ext cx="1557734" cy="738664"/>
          </a:xfrm>
          <a:prstGeom prst="rect">
            <a:avLst/>
          </a:prstGeom>
          <a:noFill/>
        </p:spPr>
        <p:txBody>
          <a:bodyPr wrap="none" rtlCol="0">
            <a:spAutoFit/>
          </a:bodyPr>
          <a:lstStyle/>
          <a:p>
            <a:pPr algn="ctr"/>
            <a:r>
              <a:rPr lang="fr-FR" sz="1400" dirty="0" smtClean="0">
                <a:solidFill>
                  <a:srgbClr val="FF0000"/>
                </a:solidFill>
              </a:rPr>
              <a:t>Si plusieurs buts</a:t>
            </a:r>
          </a:p>
          <a:p>
            <a:pPr algn="ctr"/>
            <a:r>
              <a:rPr lang="fr-FR" sz="1400" dirty="0" smtClean="0">
                <a:solidFill>
                  <a:srgbClr val="FF0000"/>
                </a:solidFill>
              </a:rPr>
              <a:t>Il faut un niveau</a:t>
            </a:r>
          </a:p>
          <a:p>
            <a:pPr algn="ctr"/>
            <a:r>
              <a:rPr lang="fr-FR" sz="1400" dirty="0" smtClean="0">
                <a:solidFill>
                  <a:srgbClr val="FF0000"/>
                </a:solidFill>
              </a:rPr>
              <a:t>Méta pour arbitrer</a:t>
            </a:r>
            <a:endParaRPr lang="fr-FR" sz="1400" dirty="0">
              <a:solidFill>
                <a:srgbClr val="FF0000"/>
              </a:solidFill>
            </a:endParaRPr>
          </a:p>
        </p:txBody>
      </p:sp>
      <p:sp>
        <p:nvSpPr>
          <p:cNvPr id="15" name="ZoneTexte 14"/>
          <p:cNvSpPr txBox="1"/>
          <p:nvPr>
            <p:custDataLst>
              <p:tags r:id="rId8"/>
            </p:custDataLst>
          </p:nvPr>
        </p:nvSpPr>
        <p:spPr>
          <a:xfrm>
            <a:off x="1047913" y="996697"/>
            <a:ext cx="6984775" cy="400110"/>
          </a:xfrm>
          <a:prstGeom prst="rect">
            <a:avLst/>
          </a:prstGeom>
          <a:noFill/>
        </p:spPr>
        <p:txBody>
          <a:bodyPr wrap="square" rtlCol="0">
            <a:spAutoFit/>
          </a:bodyPr>
          <a:lstStyle/>
          <a:p>
            <a:pPr algn="ctr"/>
            <a:r>
              <a:rPr lang="fr-FR" sz="2000" dirty="0" smtClean="0"/>
              <a:t>Le Modèle de comportement intentionnel</a:t>
            </a:r>
          </a:p>
        </p:txBody>
      </p:sp>
      <p:sp>
        <p:nvSpPr>
          <p:cNvPr id="4" name="Espace réservé du numéro de diapositive 3"/>
          <p:cNvSpPr>
            <a:spLocks noGrp="1"/>
          </p:cNvSpPr>
          <p:nvPr>
            <p:ph type="sldNum" sz="quarter" idx="12"/>
            <p:custDataLst>
              <p:tags r:id="rId9"/>
            </p:custDataLst>
          </p:nvPr>
        </p:nvSpPr>
        <p:spPr/>
        <p:txBody>
          <a:bodyPr/>
          <a:lstStyle/>
          <a:p>
            <a:fld id="{DE375BB2-0835-4BC2-86F0-55EF5855A249}" type="slidenum">
              <a:rPr lang="fr-FR" smtClean="0"/>
              <a:t>13</a:t>
            </a:fld>
            <a:endParaRPr lang="fr-FR"/>
          </a:p>
        </p:txBody>
      </p:sp>
      <p:pic>
        <p:nvPicPr>
          <p:cNvPr id="1026" name="Picture 2"/>
          <p:cNvPicPr>
            <a:picLocks noChangeAspect="1" noChangeArrowheads="1"/>
          </p:cNvPicPr>
          <p:nvPr>
            <p:custDataLst>
              <p:tags r:id="rId10"/>
            </p:custDataLst>
          </p:nvPr>
        </p:nvPicPr>
        <p:blipFill>
          <a:blip r:embed="rId28">
            <a:extLst>
              <a:ext uri="{28A0092B-C50C-407E-A947-70E740481C1C}">
                <a14:useLocalDpi xmlns:a14="http://schemas.microsoft.com/office/drawing/2010/main" val="0"/>
              </a:ext>
            </a:extLst>
          </a:blip>
          <a:srcRect/>
          <a:stretch>
            <a:fillRect/>
          </a:stretch>
        </p:blipFill>
        <p:spPr bwMode="auto">
          <a:xfrm>
            <a:off x="4940716" y="2088009"/>
            <a:ext cx="984885" cy="12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11"/>
            </p:custDataLst>
          </p:nvPr>
        </p:nvPicPr>
        <p:blipFill>
          <a:blip r:embed="rId29">
            <a:extLst>
              <a:ext uri="{28A0092B-C50C-407E-A947-70E740481C1C}">
                <a14:useLocalDpi xmlns:a14="http://schemas.microsoft.com/office/drawing/2010/main" val="0"/>
              </a:ext>
            </a:extLst>
          </a:blip>
          <a:srcRect/>
          <a:stretch>
            <a:fillRect/>
          </a:stretch>
        </p:blipFill>
        <p:spPr bwMode="auto">
          <a:xfrm>
            <a:off x="2857284" y="2177068"/>
            <a:ext cx="2085023"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custDataLst>
              <p:tags r:id="rId12"/>
            </p:custDataLst>
          </p:nvPr>
        </p:nvPicPr>
        <p:blipFill>
          <a:blip r:embed="rId30">
            <a:extLst>
              <a:ext uri="{28A0092B-C50C-407E-A947-70E740481C1C}">
                <a14:useLocalDpi xmlns:a14="http://schemas.microsoft.com/office/drawing/2010/main" val="0"/>
              </a:ext>
            </a:extLst>
          </a:blip>
          <a:srcRect/>
          <a:stretch>
            <a:fillRect/>
          </a:stretch>
        </p:blipFill>
        <p:spPr bwMode="auto">
          <a:xfrm>
            <a:off x="5820160" y="4722972"/>
            <a:ext cx="513398" cy="81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custDataLst>
              <p:tags r:id="rId13"/>
            </p:custDataLst>
          </p:nvPr>
        </p:nvPicPr>
        <p:blipFill>
          <a:blip r:embed="rId31">
            <a:extLst>
              <a:ext uri="{28A0092B-C50C-407E-A947-70E740481C1C}">
                <a14:useLocalDpi xmlns:a14="http://schemas.microsoft.com/office/drawing/2010/main" val="0"/>
              </a:ext>
            </a:extLst>
          </a:blip>
          <a:srcRect/>
          <a:stretch>
            <a:fillRect/>
          </a:stretch>
        </p:blipFill>
        <p:spPr bwMode="auto">
          <a:xfrm>
            <a:off x="8018833" y="4722967"/>
            <a:ext cx="565785" cy="79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en arc 6"/>
          <p:cNvCxnSpPr>
            <a:stCxn id="1026" idx="3"/>
            <a:endCxn id="5" idx="3"/>
          </p:cNvCxnSpPr>
          <p:nvPr>
            <p:custDataLst>
              <p:tags r:id="rId14"/>
            </p:custDataLst>
          </p:nvPr>
        </p:nvCxnSpPr>
        <p:spPr>
          <a:xfrm>
            <a:off x="5925601" y="2700943"/>
            <a:ext cx="407957" cy="2430652"/>
          </a:xfrm>
          <a:prstGeom prst="curvedConnector3">
            <a:avLst>
              <a:gd name="adj1" fmla="val 240938"/>
            </a:avLst>
          </a:prstGeom>
          <a:ln w="9525">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cteur en arc 12"/>
          <p:cNvCxnSpPr>
            <a:stCxn id="1029" idx="1"/>
          </p:cNvCxnSpPr>
          <p:nvPr>
            <p:custDataLst>
              <p:tags r:id="rId15"/>
            </p:custDataLst>
          </p:nvPr>
        </p:nvCxnSpPr>
        <p:spPr>
          <a:xfrm rot="10800000" flipV="1">
            <a:off x="6333575" y="5121112"/>
            <a:ext cx="1685259" cy="22920"/>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custDataLst>
              <p:tags r:id="rId16"/>
            </p:custDataLst>
          </p:nvPr>
        </p:nvPicPr>
        <p:blipFill>
          <a:blip r:embed="rId32">
            <a:extLst>
              <a:ext uri="{28A0092B-C50C-407E-A947-70E740481C1C}">
                <a14:useLocalDpi xmlns:a14="http://schemas.microsoft.com/office/drawing/2010/main" val="0"/>
              </a:ext>
            </a:extLst>
          </a:blip>
          <a:srcRect/>
          <a:stretch>
            <a:fillRect/>
          </a:stretch>
        </p:blipFill>
        <p:spPr bwMode="auto">
          <a:xfrm>
            <a:off x="3214948" y="3869442"/>
            <a:ext cx="691515" cy="74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Connecteur en arc 49"/>
          <p:cNvCxnSpPr/>
          <p:nvPr>
            <p:custDataLst>
              <p:tags r:id="rId17"/>
            </p:custDataLst>
          </p:nvPr>
        </p:nvCxnSpPr>
        <p:spPr>
          <a:xfrm rot="10800000">
            <a:off x="3560707" y="4571563"/>
            <a:ext cx="2364895" cy="530687"/>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pic>
        <p:nvPicPr>
          <p:cNvPr id="70" name="Picture 3"/>
          <p:cNvPicPr>
            <a:picLocks noChangeAspect="1" noChangeArrowheads="1"/>
          </p:cNvPicPr>
          <p:nvPr>
            <p:custDataLst>
              <p:tags r:id="rId18"/>
            </p:custDataLst>
          </p:nvPr>
        </p:nvPicPr>
        <p:blipFill>
          <a:blip r:embed="rId33">
            <a:extLst>
              <a:ext uri="{28A0092B-C50C-407E-A947-70E740481C1C}">
                <a14:useLocalDpi xmlns:a14="http://schemas.microsoft.com/office/drawing/2010/main" val="0"/>
              </a:ext>
            </a:extLst>
          </a:blip>
          <a:srcRect t="24490"/>
          <a:stretch>
            <a:fillRect/>
          </a:stretch>
        </p:blipFill>
        <p:spPr bwMode="auto">
          <a:xfrm>
            <a:off x="6709897" y="2243639"/>
            <a:ext cx="1455420" cy="84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orme libre 57"/>
          <p:cNvSpPr/>
          <p:nvPr>
            <p:custDataLst>
              <p:tags r:id="rId19"/>
            </p:custDataLst>
          </p:nvPr>
        </p:nvSpPr>
        <p:spPr>
          <a:xfrm>
            <a:off x="3532909" y="3131074"/>
            <a:ext cx="387927" cy="817471"/>
          </a:xfrm>
          <a:custGeom>
            <a:avLst/>
            <a:gdLst>
              <a:gd name="connsiteX0" fmla="*/ 41564 w 387927"/>
              <a:gd name="connsiteY0" fmla="*/ 817471 h 817471"/>
              <a:gd name="connsiteX1" fmla="*/ 13855 w 387927"/>
              <a:gd name="connsiteY1" fmla="*/ 748199 h 817471"/>
              <a:gd name="connsiteX2" fmla="*/ 0 w 387927"/>
              <a:gd name="connsiteY2" fmla="*/ 706635 h 817471"/>
              <a:gd name="connsiteX3" fmla="*/ 13855 w 387927"/>
              <a:gd name="connsiteY3" fmla="*/ 526526 h 817471"/>
              <a:gd name="connsiteX4" fmla="*/ 41564 w 387927"/>
              <a:gd name="connsiteY4" fmla="*/ 429544 h 817471"/>
              <a:gd name="connsiteX5" fmla="*/ 69273 w 387927"/>
              <a:gd name="connsiteY5" fmla="*/ 304853 h 817471"/>
              <a:gd name="connsiteX6" fmla="*/ 124691 w 387927"/>
              <a:gd name="connsiteY6" fmla="*/ 221726 h 817471"/>
              <a:gd name="connsiteX7" fmla="*/ 180109 w 387927"/>
              <a:gd name="connsiteY7" fmla="*/ 138599 h 817471"/>
              <a:gd name="connsiteX8" fmla="*/ 221673 w 387927"/>
              <a:gd name="connsiteY8" fmla="*/ 110890 h 817471"/>
              <a:gd name="connsiteX9" fmla="*/ 249382 w 387927"/>
              <a:gd name="connsiteY9" fmla="*/ 69326 h 817471"/>
              <a:gd name="connsiteX10" fmla="*/ 332509 w 387927"/>
              <a:gd name="connsiteY10" fmla="*/ 27762 h 817471"/>
              <a:gd name="connsiteX11" fmla="*/ 387927 w 387927"/>
              <a:gd name="connsiteY11" fmla="*/ 53 h 81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927" h="817471">
                <a:moveTo>
                  <a:pt x="41564" y="817471"/>
                </a:moveTo>
                <a:cubicBezTo>
                  <a:pt x="32328" y="794380"/>
                  <a:pt x="22587" y="771485"/>
                  <a:pt x="13855" y="748199"/>
                </a:cubicBezTo>
                <a:cubicBezTo>
                  <a:pt x="8727" y="734525"/>
                  <a:pt x="0" y="721239"/>
                  <a:pt x="0" y="706635"/>
                </a:cubicBezTo>
                <a:cubicBezTo>
                  <a:pt x="0" y="646421"/>
                  <a:pt x="6820" y="586327"/>
                  <a:pt x="13855" y="526526"/>
                </a:cubicBezTo>
                <a:cubicBezTo>
                  <a:pt x="17019" y="499636"/>
                  <a:pt x="32603" y="456425"/>
                  <a:pt x="41564" y="429544"/>
                </a:cubicBezTo>
                <a:cubicBezTo>
                  <a:pt x="45324" y="406985"/>
                  <a:pt x="53031" y="334089"/>
                  <a:pt x="69273" y="304853"/>
                </a:cubicBezTo>
                <a:cubicBezTo>
                  <a:pt x="85446" y="275742"/>
                  <a:pt x="106218" y="249435"/>
                  <a:pt x="124691" y="221726"/>
                </a:cubicBezTo>
                <a:cubicBezTo>
                  <a:pt x="124692" y="221725"/>
                  <a:pt x="180107" y="138600"/>
                  <a:pt x="180109" y="138599"/>
                </a:cubicBezTo>
                <a:lnTo>
                  <a:pt x="221673" y="110890"/>
                </a:lnTo>
                <a:cubicBezTo>
                  <a:pt x="230909" y="97035"/>
                  <a:pt x="237608" y="81100"/>
                  <a:pt x="249382" y="69326"/>
                </a:cubicBezTo>
                <a:cubicBezTo>
                  <a:pt x="289085" y="29623"/>
                  <a:pt x="287439" y="50297"/>
                  <a:pt x="332509" y="27762"/>
                </a:cubicBezTo>
                <a:cubicBezTo>
                  <a:pt x="393049" y="-2509"/>
                  <a:pt x="353225" y="53"/>
                  <a:pt x="387927" y="53"/>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0" name="Connecteur en arc 59"/>
          <p:cNvCxnSpPr>
            <a:stCxn id="1031" idx="2"/>
            <a:endCxn id="1029" idx="2"/>
          </p:cNvCxnSpPr>
          <p:nvPr>
            <p:custDataLst>
              <p:tags r:id="rId20"/>
            </p:custDataLst>
          </p:nvPr>
        </p:nvCxnSpPr>
        <p:spPr>
          <a:xfrm rot="16200000" flipH="1">
            <a:off x="5478260" y="2695791"/>
            <a:ext cx="905912" cy="4741020"/>
          </a:xfrm>
          <a:prstGeom prst="curvedConnector3">
            <a:avLst>
              <a:gd name="adj1" fmla="val 143586"/>
            </a:avLst>
          </a:prstGeom>
          <a:ln>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4" name="Connecteur en arc 73"/>
          <p:cNvCxnSpPr>
            <a:stCxn id="1026" idx="3"/>
            <a:endCxn id="25" idx="3"/>
          </p:cNvCxnSpPr>
          <p:nvPr>
            <p:custDataLst>
              <p:tags r:id="rId21"/>
            </p:custDataLst>
          </p:nvPr>
        </p:nvCxnSpPr>
        <p:spPr>
          <a:xfrm flipH="1">
            <a:off x="5794580" y="2700943"/>
            <a:ext cx="131021" cy="1540450"/>
          </a:xfrm>
          <a:prstGeom prst="curvedConnector3">
            <a:avLst>
              <a:gd name="adj1" fmla="val -174476"/>
            </a:avLst>
          </a:prstGeom>
          <a:ln>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8" name="Connecteur en arc 77"/>
          <p:cNvCxnSpPr>
            <a:stCxn id="25" idx="1"/>
          </p:cNvCxnSpPr>
          <p:nvPr>
            <p:custDataLst>
              <p:tags r:id="rId22"/>
            </p:custDataLst>
          </p:nvPr>
        </p:nvCxnSpPr>
        <p:spPr>
          <a:xfrm rot="10800000">
            <a:off x="3726872" y="4241393"/>
            <a:ext cx="1016282" cy="1"/>
          </a:xfrm>
          <a:prstGeom prst="curvedConnector3">
            <a:avLst/>
          </a:prstGeom>
          <a:ln>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82" name="Connecteur en arc 81"/>
          <p:cNvCxnSpPr/>
          <p:nvPr>
            <p:custDataLst>
              <p:tags r:id="rId23"/>
            </p:custDataLst>
          </p:nvPr>
        </p:nvCxnSpPr>
        <p:spPr>
          <a:xfrm rot="16200000" flipH="1">
            <a:off x="3840105" y="3216912"/>
            <a:ext cx="1160304" cy="645795"/>
          </a:xfrm>
          <a:prstGeom prst="curvedConnector2">
            <a:avLst/>
          </a:prstGeom>
          <a:ln>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85" name="Connecteur en arc 84"/>
          <p:cNvCxnSpPr>
            <a:endCxn id="25" idx="2"/>
          </p:cNvCxnSpPr>
          <p:nvPr>
            <p:custDataLst>
              <p:tags r:id="rId24"/>
            </p:custDataLst>
          </p:nvPr>
        </p:nvCxnSpPr>
        <p:spPr>
          <a:xfrm rot="10800000">
            <a:off x="5268868" y="4449118"/>
            <a:ext cx="656735" cy="580990"/>
          </a:xfrm>
          <a:prstGeom prst="curvedConnector2">
            <a:avLst/>
          </a:prstGeom>
          <a:ln>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87" name="ZoneTexte 86"/>
          <p:cNvSpPr txBox="1"/>
          <p:nvPr>
            <p:custDataLst>
              <p:tags r:id="rId25"/>
            </p:custDataLst>
          </p:nvPr>
        </p:nvSpPr>
        <p:spPr>
          <a:xfrm>
            <a:off x="6912495" y="3661240"/>
            <a:ext cx="1050224" cy="307777"/>
          </a:xfrm>
          <a:prstGeom prst="rect">
            <a:avLst/>
          </a:prstGeom>
          <a:noFill/>
        </p:spPr>
        <p:txBody>
          <a:bodyPr wrap="none" rtlCol="0">
            <a:spAutoFit/>
          </a:bodyPr>
          <a:lstStyle/>
          <a:p>
            <a:r>
              <a:rPr lang="fr-FR" sz="1400" dirty="0" smtClean="0">
                <a:solidFill>
                  <a:srgbClr val="0070C0"/>
                </a:solidFill>
              </a:rPr>
              <a:t>Information</a:t>
            </a:r>
            <a:endParaRPr lang="fr-FR" sz="1400" dirty="0">
              <a:solidFill>
                <a:srgbClr val="0070C0"/>
              </a:solidFill>
            </a:endParaRPr>
          </a:p>
        </p:txBody>
      </p:sp>
    </p:spTree>
    <p:extLst>
      <p:ext uri="{BB962C8B-B14F-4D97-AF65-F5344CB8AC3E}">
        <p14:creationId xmlns:p14="http://schemas.microsoft.com/office/powerpoint/2010/main" val="26178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animBg="1"/>
      <p:bldP spid="1036" grpId="0"/>
      <p:bldP spid="1037" grpId="0"/>
      <p:bldP spid="52" grpId="0"/>
      <p:bldP spid="3" grpId="0"/>
      <p:bldP spid="15" grpId="0"/>
      <p:bldP spid="58" grpId="0" animBg="1"/>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00724" y="1746676"/>
            <a:ext cx="8928992" cy="1224136"/>
          </a:xfrm>
        </p:spPr>
        <p:txBody>
          <a:bodyPr>
            <a:normAutofit/>
          </a:bodyPr>
          <a:lstStyle/>
          <a:p>
            <a:r>
              <a:rPr lang="fr-FR" sz="2400" dirty="0" smtClean="0"/>
              <a:t>Le modèle produit une carte pour se diriger sur un territoire, il n’est rien d’autre qu’une structure (math</a:t>
            </a:r>
            <a:r>
              <a:rPr lang="fr-FR" sz="2400" dirty="0"/>
              <a:t>é</a:t>
            </a:r>
            <a:r>
              <a:rPr lang="fr-FR" sz="2400" dirty="0" smtClean="0"/>
              <a:t>matique ?) pour laquelle on s’est efforcée de modéliser les points et les relations d’intérêt. </a:t>
            </a:r>
          </a:p>
        </p:txBody>
      </p:sp>
      <p:sp>
        <p:nvSpPr>
          <p:cNvPr id="4" name="Titre 1"/>
          <p:cNvSpPr>
            <a:spLocks noGrp="1"/>
          </p:cNvSpPr>
          <p:nvPr>
            <p:ph type="title"/>
            <p:custDataLst>
              <p:tags r:id="rId2"/>
            </p:custDataLst>
          </p:nvPr>
        </p:nvSpPr>
        <p:spPr>
          <a:xfrm>
            <a:off x="0" y="0"/>
            <a:ext cx="9144000" cy="764704"/>
          </a:xfrm>
        </p:spPr>
        <p:txBody>
          <a:bodyPr>
            <a:normAutofit/>
          </a:bodyPr>
          <a:lstStyle/>
          <a:p>
            <a:r>
              <a:rPr lang="fr-FR" sz="2800" dirty="0" smtClean="0">
                <a:solidFill>
                  <a:srgbClr val="FF0000"/>
                </a:solidFill>
              </a:rPr>
              <a:t>En </a:t>
            </a:r>
            <a:r>
              <a:rPr lang="fr-FR" sz="2800" dirty="0" smtClean="0">
                <a:solidFill>
                  <a:srgbClr val="FF0000"/>
                </a:solidFill>
              </a:rPr>
              <a:t>conclusion</a:t>
            </a:r>
            <a:endParaRPr lang="fr-FR" sz="2800" dirty="0">
              <a:solidFill>
                <a:srgbClr val="FF0000"/>
              </a:solidFill>
            </a:endParaRPr>
          </a:p>
        </p:txBody>
      </p:sp>
      <p:sp>
        <p:nvSpPr>
          <p:cNvPr id="2" name="Rectangle 1"/>
          <p:cNvSpPr/>
          <p:nvPr>
            <p:custDataLst>
              <p:tags r:id="rId3"/>
            </p:custDataLst>
          </p:nvPr>
        </p:nvSpPr>
        <p:spPr>
          <a:xfrm>
            <a:off x="107504" y="2970812"/>
            <a:ext cx="8928992" cy="1200329"/>
          </a:xfrm>
          <a:prstGeom prst="rect">
            <a:avLst/>
          </a:prstGeom>
        </p:spPr>
        <p:txBody>
          <a:bodyPr wrap="square">
            <a:spAutoFit/>
          </a:bodyPr>
          <a:lstStyle/>
          <a:p>
            <a:pPr marL="342900" indent="-342900">
              <a:buFont typeface="Arial" panose="020B0604020202020204" pitchFamily="34" charset="0"/>
              <a:buChar char="•"/>
            </a:pPr>
            <a:r>
              <a:rPr lang="fr-FR" sz="2400" dirty="0"/>
              <a:t>L’intérêt d’un modèle n’est pas seulement de reproduire le réel ni de vérifier des hypothèses, </a:t>
            </a:r>
            <a:r>
              <a:rPr lang="fr-FR" sz="2400" dirty="0">
                <a:solidFill>
                  <a:srgbClr val="FF0000"/>
                </a:solidFill>
              </a:rPr>
              <a:t>mais aussi de </a:t>
            </a:r>
            <a:r>
              <a:rPr lang="fr-FR" sz="2400" dirty="0" smtClean="0">
                <a:solidFill>
                  <a:srgbClr val="FF0000"/>
                </a:solidFill>
              </a:rPr>
              <a:t>générer </a:t>
            </a:r>
            <a:r>
              <a:rPr lang="fr-FR" sz="2400" dirty="0">
                <a:solidFill>
                  <a:srgbClr val="FF0000"/>
                </a:solidFill>
              </a:rPr>
              <a:t>des situations, des mondes possibles que l’on n’avait pas imaginées</a:t>
            </a:r>
            <a:r>
              <a:rPr lang="fr-FR" sz="2400" dirty="0"/>
              <a:t>.</a:t>
            </a:r>
          </a:p>
        </p:txBody>
      </p:sp>
      <p:sp>
        <p:nvSpPr>
          <p:cNvPr id="5" name="Rectangle 4"/>
          <p:cNvSpPr/>
          <p:nvPr>
            <p:custDataLst>
              <p:tags r:id="rId4"/>
            </p:custDataLst>
          </p:nvPr>
        </p:nvSpPr>
        <p:spPr>
          <a:xfrm>
            <a:off x="107504" y="4185918"/>
            <a:ext cx="8856984" cy="2308324"/>
          </a:xfrm>
          <a:prstGeom prst="rect">
            <a:avLst/>
          </a:prstGeom>
        </p:spPr>
        <p:txBody>
          <a:bodyPr wrap="square">
            <a:spAutoFit/>
          </a:bodyPr>
          <a:lstStyle/>
          <a:p>
            <a:r>
              <a:rPr lang="fr-FR" sz="2400" b="1" dirty="0"/>
              <a:t>Quel décideur êtes-vous ?</a:t>
            </a:r>
          </a:p>
          <a:p>
            <a:pPr marL="800100" lvl="1" indent="-342900">
              <a:buFont typeface="Wingdings" panose="05000000000000000000" pitchFamily="2" charset="2"/>
              <a:buChar char="Ø"/>
            </a:pPr>
            <a:r>
              <a:rPr lang="fr-FR" sz="2400" dirty="0"/>
              <a:t>Vous considérez les décisions comme des évènements extrêmement importants, indépendants les uns des autres</a:t>
            </a:r>
          </a:p>
          <a:p>
            <a:pPr marL="800100" lvl="1" indent="-342900">
              <a:buFont typeface="Wingdings" panose="05000000000000000000" pitchFamily="2" charset="2"/>
              <a:buChar char="Ø"/>
            </a:pPr>
            <a:r>
              <a:rPr lang="fr-FR" sz="2400" dirty="0"/>
              <a:t>Vous considérez chaque décision comme l’un des éléments d’un ensemble plus vaste dans lequel les différents choix viennent s’imbriquer</a:t>
            </a:r>
          </a:p>
        </p:txBody>
      </p:sp>
      <p:sp>
        <p:nvSpPr>
          <p:cNvPr id="6" name="Espace réservé du numéro de diapositive 5"/>
          <p:cNvSpPr>
            <a:spLocks noGrp="1"/>
          </p:cNvSpPr>
          <p:nvPr>
            <p:ph type="sldNum" sz="quarter" idx="12"/>
            <p:custDataLst>
              <p:tags r:id="rId5"/>
            </p:custDataLst>
          </p:nvPr>
        </p:nvSpPr>
        <p:spPr/>
        <p:txBody>
          <a:bodyPr/>
          <a:lstStyle/>
          <a:p>
            <a:fld id="{DE375BB2-0835-4BC2-86F0-55EF5855A249}" type="slidenum">
              <a:rPr lang="fr-FR" smtClean="0"/>
              <a:t>14</a:t>
            </a:fld>
            <a:endParaRPr lang="fr-FR"/>
          </a:p>
        </p:txBody>
      </p:sp>
      <p:sp>
        <p:nvSpPr>
          <p:cNvPr id="7" name="ZoneTexte 6"/>
          <p:cNvSpPr txBox="1"/>
          <p:nvPr>
            <p:custDataLst>
              <p:tags r:id="rId6"/>
            </p:custDataLst>
          </p:nvPr>
        </p:nvSpPr>
        <p:spPr>
          <a:xfrm>
            <a:off x="132949" y="908720"/>
            <a:ext cx="8904972" cy="830997"/>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t>Une </a:t>
            </a:r>
            <a:r>
              <a:rPr lang="fr-FR" sz="2400" dirty="0"/>
              <a:t>machine </a:t>
            </a:r>
            <a:r>
              <a:rPr lang="fr-FR" sz="2400" dirty="0" smtClean="0"/>
              <a:t>(algorithmes) sera </a:t>
            </a:r>
            <a:r>
              <a:rPr lang="fr-FR" sz="2400" dirty="0"/>
              <a:t>considérée comme intelligente si elle </a:t>
            </a:r>
            <a:r>
              <a:rPr lang="fr-FR" sz="2400" b="1" dirty="0"/>
              <a:t>modélise le fonctionnement </a:t>
            </a:r>
            <a:r>
              <a:rPr lang="fr-FR" sz="2400" dirty="0"/>
              <a:t>d'un être </a:t>
            </a:r>
            <a:r>
              <a:rPr lang="fr-FR" sz="2400" dirty="0" smtClean="0"/>
              <a:t>humain. Pas encore !</a:t>
            </a:r>
            <a:endParaRPr lang="fr-FR" sz="2400" dirty="0"/>
          </a:p>
        </p:txBody>
      </p:sp>
    </p:spTree>
    <p:extLst>
      <p:ext uri="{BB962C8B-B14F-4D97-AF65-F5344CB8AC3E}">
        <p14:creationId xmlns:p14="http://schemas.microsoft.com/office/powerpoint/2010/main" val="13269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1520" y="274638"/>
            <a:ext cx="8568952" cy="1143000"/>
          </a:xfrm>
        </p:spPr>
        <p:txBody>
          <a:bodyPr>
            <a:noAutofit/>
          </a:bodyPr>
          <a:lstStyle/>
          <a:p>
            <a:r>
              <a:rPr lang="fr-FR" sz="2800" dirty="0" smtClean="0">
                <a:solidFill>
                  <a:srgbClr val="FF0000"/>
                </a:solidFill>
              </a:rPr>
              <a:t>Protégeons l’environnement, certes, mais comment l’incapacité à anticiper les conséquences en cascade des décisions prises fut une cause majeure d’échec</a:t>
            </a:r>
            <a:endParaRPr lang="fr-FR" sz="2800" dirty="0">
              <a:solidFill>
                <a:srgbClr val="FF0000"/>
              </a:solidFill>
            </a:endParaRPr>
          </a:p>
        </p:txBody>
      </p:sp>
      <p:sp>
        <p:nvSpPr>
          <p:cNvPr id="3" name="Espace réservé du contenu 2"/>
          <p:cNvSpPr>
            <a:spLocks noGrp="1"/>
          </p:cNvSpPr>
          <p:nvPr>
            <p:ph idx="1"/>
            <p:custDataLst>
              <p:tags r:id="rId2"/>
            </p:custDataLst>
          </p:nvPr>
        </p:nvSpPr>
        <p:spPr>
          <a:xfrm>
            <a:off x="179511" y="1600200"/>
            <a:ext cx="8784977" cy="820688"/>
          </a:xfrm>
        </p:spPr>
        <p:txBody>
          <a:bodyPr>
            <a:noAutofit/>
          </a:bodyPr>
          <a:lstStyle/>
          <a:p>
            <a:pPr algn="just"/>
            <a:r>
              <a:rPr lang="fr-FR" sz="2000" dirty="0" smtClean="0"/>
              <a:t>Tout le monde était d’accord, on avait trouvé la bonne solution : le maire et le conseil municipal au grand complet.</a:t>
            </a:r>
          </a:p>
        </p:txBody>
      </p:sp>
      <p:sp>
        <p:nvSpPr>
          <p:cNvPr id="4" name="Rectangle 3"/>
          <p:cNvSpPr/>
          <p:nvPr>
            <p:custDataLst>
              <p:tags r:id="rId3"/>
            </p:custDataLst>
          </p:nvPr>
        </p:nvSpPr>
        <p:spPr>
          <a:xfrm>
            <a:off x="179514" y="2420888"/>
            <a:ext cx="6038992" cy="707886"/>
          </a:xfrm>
          <a:prstGeom prst="rect">
            <a:avLst/>
          </a:prstGeom>
        </p:spPr>
        <p:txBody>
          <a:bodyPr wrap="square">
            <a:spAutoFit/>
          </a:bodyPr>
          <a:lstStyle/>
          <a:p>
            <a:pPr marL="342900" indent="-342900" algn="just">
              <a:buFont typeface="Arial" panose="020B0604020202020204" pitchFamily="34" charset="0"/>
              <a:buChar char="•"/>
            </a:pPr>
            <a:r>
              <a:rPr lang="fr-FR" sz="2000" dirty="0"/>
              <a:t>Car le bruit et surtout la </a:t>
            </a:r>
            <a:r>
              <a:rPr lang="fr-FR" sz="2000" u="sng" dirty="0"/>
              <a:t>pollution</a:t>
            </a:r>
            <a:r>
              <a:rPr lang="fr-FR" sz="2000" dirty="0"/>
              <a:t> dans le centre-ville avaient atteint un niveau insupportable.</a:t>
            </a:r>
          </a:p>
        </p:txBody>
      </p:sp>
      <p:sp>
        <p:nvSpPr>
          <p:cNvPr id="5" name="Rectangle 4"/>
          <p:cNvSpPr/>
          <p:nvPr>
            <p:custDataLst>
              <p:tags r:id="rId4"/>
            </p:custDataLst>
          </p:nvPr>
        </p:nvSpPr>
        <p:spPr>
          <a:xfrm>
            <a:off x="178693" y="3251885"/>
            <a:ext cx="6049492" cy="1015663"/>
          </a:xfrm>
          <a:prstGeom prst="rect">
            <a:avLst/>
          </a:prstGeom>
        </p:spPr>
        <p:txBody>
          <a:bodyPr wrap="square">
            <a:spAutoFit/>
          </a:bodyPr>
          <a:lstStyle/>
          <a:p>
            <a:pPr marL="342900" indent="-342900" algn="just">
              <a:buFont typeface="Arial" panose="020B0604020202020204" pitchFamily="34" charset="0"/>
              <a:buChar char="•"/>
            </a:pPr>
            <a:r>
              <a:rPr lang="fr-FR" sz="2000" dirty="0"/>
              <a:t>Les décisions et actions prises consistaient à réduire la vitesse autorisée à 30km/h et à installer des </a:t>
            </a:r>
            <a:r>
              <a:rPr lang="fr-FR" sz="2000" dirty="0" smtClean="0"/>
              <a:t>ralentisseurs et quelques feux tricolores.</a:t>
            </a:r>
            <a:endParaRPr lang="fr-FR" sz="2000" dirty="0"/>
          </a:p>
        </p:txBody>
      </p:sp>
      <p:sp>
        <p:nvSpPr>
          <p:cNvPr id="6" name="Rectangle 5"/>
          <p:cNvSpPr/>
          <p:nvPr>
            <p:custDataLst>
              <p:tags r:id="rId5"/>
            </p:custDataLst>
          </p:nvPr>
        </p:nvSpPr>
        <p:spPr>
          <a:xfrm>
            <a:off x="193182" y="4267548"/>
            <a:ext cx="8771306" cy="1015663"/>
          </a:xfrm>
          <a:prstGeom prst="rect">
            <a:avLst/>
          </a:prstGeom>
        </p:spPr>
        <p:txBody>
          <a:bodyPr wrap="square">
            <a:spAutoFit/>
          </a:bodyPr>
          <a:lstStyle/>
          <a:p>
            <a:pPr marL="342900" indent="-342900" algn="just">
              <a:buFont typeface="Arial" panose="020B0604020202020204" pitchFamily="34" charset="0"/>
              <a:buChar char="•"/>
            </a:pPr>
            <a:r>
              <a:rPr lang="fr-FR" sz="2000" dirty="0"/>
              <a:t>Mais les résultats furent décevants. Les voitures roulèrent en 2e et non en </a:t>
            </a:r>
            <a:r>
              <a:rPr lang="fr-FR" sz="2000" dirty="0" smtClean="0"/>
              <a:t>3</a:t>
            </a:r>
            <a:r>
              <a:rPr lang="fr-FR" sz="2000" baseline="30000" dirty="0" smtClean="0"/>
              <a:t>e</a:t>
            </a:r>
            <a:r>
              <a:rPr lang="fr-FR" sz="2000" dirty="0" smtClean="0"/>
              <a:t>.Il y eut des accélérations à la sortie des ralentisseurs </a:t>
            </a:r>
            <a:r>
              <a:rPr lang="fr-FR" sz="2000" dirty="0"/>
              <a:t>d’où une augmentation substantielle du bruit et du </a:t>
            </a:r>
            <a:r>
              <a:rPr lang="fr-FR" sz="2000" dirty="0" smtClean="0"/>
              <a:t>CO2.</a:t>
            </a:r>
            <a:endParaRPr lang="fr-FR" sz="2000" dirty="0"/>
          </a:p>
        </p:txBody>
      </p:sp>
      <p:sp>
        <p:nvSpPr>
          <p:cNvPr id="7" name="Rectangle 6"/>
          <p:cNvSpPr/>
          <p:nvPr>
            <p:custDataLst>
              <p:tags r:id="rId6"/>
            </p:custDataLst>
          </p:nvPr>
        </p:nvSpPr>
        <p:spPr>
          <a:xfrm>
            <a:off x="193181" y="5316313"/>
            <a:ext cx="8771307" cy="400110"/>
          </a:xfrm>
          <a:prstGeom prst="rect">
            <a:avLst/>
          </a:prstGeom>
        </p:spPr>
        <p:txBody>
          <a:bodyPr wrap="square">
            <a:spAutoFit/>
          </a:bodyPr>
          <a:lstStyle/>
          <a:p>
            <a:pPr marL="342900" indent="-342900" algn="just">
              <a:buFont typeface="Arial" panose="020B0604020202020204" pitchFamily="34" charset="0"/>
              <a:buChar char="•"/>
            </a:pPr>
            <a:r>
              <a:rPr lang="fr-FR" sz="2000" dirty="0"/>
              <a:t>De plus, il fallait désormais </a:t>
            </a:r>
            <a:r>
              <a:rPr lang="fr-FR" sz="2000" dirty="0" smtClean="0"/>
              <a:t>1h 30 </a:t>
            </a:r>
            <a:r>
              <a:rPr lang="fr-FR" sz="2000" dirty="0"/>
              <a:t>et non plus </a:t>
            </a:r>
            <a:r>
              <a:rPr lang="fr-FR" sz="2000" dirty="0" smtClean="0"/>
              <a:t>1h </a:t>
            </a:r>
            <a:r>
              <a:rPr lang="fr-FR" sz="2000" dirty="0"/>
              <a:t>pour faire ses courses en </a:t>
            </a:r>
            <a:r>
              <a:rPr lang="fr-FR" sz="2000" dirty="0" smtClean="0"/>
              <a:t>ville. </a:t>
            </a:r>
            <a:endParaRPr lang="fr-FR" sz="2000" dirty="0"/>
          </a:p>
        </p:txBody>
      </p:sp>
      <p:sp>
        <p:nvSpPr>
          <p:cNvPr id="8" name="Rectangle 7"/>
          <p:cNvSpPr/>
          <p:nvPr>
            <p:custDataLst>
              <p:tags r:id="rId7"/>
            </p:custDataLst>
          </p:nvPr>
        </p:nvSpPr>
        <p:spPr>
          <a:xfrm>
            <a:off x="1475656" y="5877272"/>
            <a:ext cx="5916186" cy="707886"/>
          </a:xfrm>
          <a:prstGeom prst="rect">
            <a:avLst/>
          </a:prstGeom>
        </p:spPr>
        <p:txBody>
          <a:bodyPr wrap="square">
            <a:spAutoFit/>
          </a:bodyPr>
          <a:lstStyle/>
          <a:p>
            <a:pPr algn="ctr">
              <a:buFont typeface="Wingdings" panose="05000000000000000000" pitchFamily="2" charset="2"/>
              <a:buChar char="Ø"/>
            </a:pPr>
            <a:r>
              <a:rPr lang="fr-FR" sz="2000" dirty="0" smtClean="0">
                <a:solidFill>
                  <a:srgbClr val="FF0000"/>
                </a:solidFill>
              </a:rPr>
              <a:t>Mais quelles </a:t>
            </a:r>
            <a:r>
              <a:rPr lang="fr-FR" sz="2000" dirty="0">
                <a:solidFill>
                  <a:srgbClr val="FF0000"/>
                </a:solidFill>
              </a:rPr>
              <a:t>ont été les </a:t>
            </a:r>
            <a:r>
              <a:rPr lang="fr-FR" sz="2000" dirty="0" smtClean="0">
                <a:solidFill>
                  <a:srgbClr val="FF0000"/>
                </a:solidFill>
              </a:rPr>
              <a:t>autres conséquences </a:t>
            </a:r>
            <a:r>
              <a:rPr lang="fr-FR" sz="2000" dirty="0">
                <a:solidFill>
                  <a:srgbClr val="FF0000"/>
                </a:solidFill>
              </a:rPr>
              <a:t>en cascade ?</a:t>
            </a:r>
          </a:p>
        </p:txBody>
      </p:sp>
      <p:pic>
        <p:nvPicPr>
          <p:cNvPr id="1026" name="Picture 2"/>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6286500" y="2318435"/>
            <a:ext cx="2857500" cy="186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numéro de diapositive 8"/>
          <p:cNvSpPr>
            <a:spLocks noGrp="1"/>
          </p:cNvSpPr>
          <p:nvPr>
            <p:ph type="sldNum" sz="quarter" idx="12"/>
            <p:custDataLst>
              <p:tags r:id="rId9"/>
            </p:custDataLst>
          </p:nvPr>
        </p:nvSpPr>
        <p:spPr/>
        <p:txBody>
          <a:bodyPr/>
          <a:lstStyle/>
          <a:p>
            <a:fld id="{DE375BB2-0835-4BC2-86F0-55EF5855A249}" type="slidenum">
              <a:rPr lang="fr-FR" smtClean="0"/>
              <a:t>2</a:t>
            </a:fld>
            <a:endParaRPr lang="fr-FR"/>
          </a:p>
        </p:txBody>
      </p:sp>
    </p:spTree>
    <p:extLst>
      <p:ext uri="{BB962C8B-B14F-4D97-AF65-F5344CB8AC3E}">
        <p14:creationId xmlns:p14="http://schemas.microsoft.com/office/powerpoint/2010/main" val="222219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0" y="1600200"/>
            <a:ext cx="8784976" cy="820688"/>
          </a:xfrm>
        </p:spPr>
        <p:txBody>
          <a:bodyPr>
            <a:normAutofit/>
          </a:bodyPr>
          <a:lstStyle/>
          <a:p>
            <a:pPr marL="457200" indent="-457200" algn="just">
              <a:buFont typeface="+mj-lt"/>
              <a:buAutoNum type="arabicPeriod"/>
            </a:pPr>
            <a:r>
              <a:rPr lang="fr-FR" sz="2000" dirty="0" smtClean="0"/>
              <a:t>Tout d’abord, la masse de voitures en stationnement s’accrut (allongement du temps).</a:t>
            </a:r>
          </a:p>
          <a:p>
            <a:endParaRPr lang="fr-FR" sz="2000" dirty="0"/>
          </a:p>
        </p:txBody>
      </p:sp>
      <p:sp>
        <p:nvSpPr>
          <p:cNvPr id="4" name="Titre 1"/>
          <p:cNvSpPr>
            <a:spLocks noGrp="1"/>
          </p:cNvSpPr>
          <p:nvPr>
            <p:ph type="title"/>
            <p:custDataLst>
              <p:tags r:id="rId2"/>
            </p:custDataLst>
          </p:nvPr>
        </p:nvSpPr>
        <p:spPr>
          <a:xfrm>
            <a:off x="251520" y="116632"/>
            <a:ext cx="8568952" cy="1143000"/>
          </a:xfrm>
        </p:spPr>
        <p:txBody>
          <a:bodyPr>
            <a:noAutofit/>
          </a:bodyPr>
          <a:lstStyle/>
          <a:p>
            <a:r>
              <a:rPr lang="fr-FR" sz="2800" dirty="0" smtClean="0">
                <a:solidFill>
                  <a:srgbClr val="FF0000"/>
                </a:solidFill>
              </a:rPr>
              <a:t>Protégeons l’environnement, certes, mais comment l’incapacité à anticiper les conséquences en cascade des décisions prises fut une cause majeure d’échec</a:t>
            </a:r>
            <a:endParaRPr lang="fr-FR" sz="2800" dirty="0">
              <a:solidFill>
                <a:srgbClr val="FF0000"/>
              </a:solidFill>
            </a:endParaRPr>
          </a:p>
        </p:txBody>
      </p:sp>
      <p:sp>
        <p:nvSpPr>
          <p:cNvPr id="5" name="Rectangle 4"/>
          <p:cNvSpPr/>
          <p:nvPr>
            <p:custDataLst>
              <p:tags r:id="rId3"/>
            </p:custDataLst>
          </p:nvPr>
        </p:nvSpPr>
        <p:spPr>
          <a:xfrm>
            <a:off x="2379" y="2420888"/>
            <a:ext cx="5760640" cy="1631216"/>
          </a:xfrm>
          <a:prstGeom prst="rect">
            <a:avLst/>
          </a:prstGeom>
        </p:spPr>
        <p:txBody>
          <a:bodyPr wrap="square">
            <a:spAutoFit/>
          </a:bodyPr>
          <a:lstStyle/>
          <a:p>
            <a:pPr marL="457200" indent="-457200" algn="just">
              <a:buFont typeface="+mj-lt"/>
              <a:buAutoNum type="arabicPeriod" startAt="2"/>
            </a:pPr>
            <a:r>
              <a:rPr lang="fr-FR" sz="2000" dirty="0"/>
              <a:t>Puis la rumeur avait rapidement couru qu’on gagnait </a:t>
            </a:r>
            <a:r>
              <a:rPr lang="fr-FR" sz="2000" dirty="0" smtClean="0"/>
              <a:t>plus </a:t>
            </a:r>
            <a:r>
              <a:rPr lang="fr-FR" sz="2000" dirty="0"/>
              <a:t>de temps en se rendant à la grande surface </a:t>
            </a:r>
            <a:r>
              <a:rPr lang="fr-FR" sz="2000" dirty="0" smtClean="0"/>
              <a:t>voisine existante. </a:t>
            </a:r>
            <a:r>
              <a:rPr lang="fr-FR" sz="2000" dirty="0"/>
              <a:t>Dès lors, la moitié des habitants de la ville prirent l’habitude d’y faire leurs achats hebdomadaires.</a:t>
            </a:r>
          </a:p>
        </p:txBody>
      </p:sp>
      <p:sp>
        <p:nvSpPr>
          <p:cNvPr id="6" name="Rectangle 5"/>
          <p:cNvSpPr/>
          <p:nvPr>
            <p:custDataLst>
              <p:tags r:id="rId4"/>
            </p:custDataLst>
          </p:nvPr>
        </p:nvSpPr>
        <p:spPr>
          <a:xfrm>
            <a:off x="2379" y="4040660"/>
            <a:ext cx="5688632" cy="1323439"/>
          </a:xfrm>
          <a:prstGeom prst="rect">
            <a:avLst/>
          </a:prstGeom>
        </p:spPr>
        <p:txBody>
          <a:bodyPr wrap="square">
            <a:spAutoFit/>
          </a:bodyPr>
          <a:lstStyle/>
          <a:p>
            <a:pPr marL="457200" indent="-457200" algn="just">
              <a:buFont typeface="+mj-lt"/>
              <a:buAutoNum type="arabicPeriod" startAt="3"/>
            </a:pPr>
            <a:r>
              <a:rPr lang="fr-FR" sz="2000" dirty="0"/>
              <a:t>Les commerces florissants dans le centre-ville firent </a:t>
            </a:r>
            <a:r>
              <a:rPr lang="fr-FR" sz="2000" dirty="0" smtClean="0"/>
              <a:t>faillite. Le </a:t>
            </a:r>
            <a:r>
              <a:rPr lang="fr-FR" sz="2000" dirty="0"/>
              <a:t>revenu des impôts locaux s’effondra comme le budget de la </a:t>
            </a:r>
            <a:r>
              <a:rPr lang="fr-FR" sz="2000" dirty="0" smtClean="0"/>
              <a:t>municipalité et aussi les investissements (infrastructures)</a:t>
            </a:r>
            <a:endParaRPr lang="fr-FR" sz="2000" dirty="0"/>
          </a:p>
        </p:txBody>
      </p:sp>
      <p:sp>
        <p:nvSpPr>
          <p:cNvPr id="7" name="Rectangle 6"/>
          <p:cNvSpPr/>
          <p:nvPr>
            <p:custDataLst>
              <p:tags r:id="rId5"/>
            </p:custDataLst>
          </p:nvPr>
        </p:nvSpPr>
        <p:spPr>
          <a:xfrm>
            <a:off x="251520" y="5577077"/>
            <a:ext cx="8712968" cy="707886"/>
          </a:xfrm>
          <a:prstGeom prst="rect">
            <a:avLst/>
          </a:prstGeom>
        </p:spPr>
        <p:txBody>
          <a:bodyPr wrap="square">
            <a:spAutoFit/>
          </a:bodyPr>
          <a:lstStyle/>
          <a:p>
            <a:pPr lvl="1" algn="just">
              <a:buFont typeface="Wingdings" panose="05000000000000000000" pitchFamily="2" charset="2"/>
              <a:buChar char="Ø"/>
            </a:pPr>
            <a:r>
              <a:rPr lang="fr-FR" sz="2000" dirty="0" smtClean="0">
                <a:solidFill>
                  <a:srgbClr val="FF0000"/>
                </a:solidFill>
              </a:rPr>
              <a:t> Il </a:t>
            </a:r>
            <a:r>
              <a:rPr lang="fr-FR" sz="2000" dirty="0">
                <a:solidFill>
                  <a:srgbClr val="FF0000"/>
                </a:solidFill>
              </a:rPr>
              <a:t>y a des conséquences en cascade sur le long terme qui ont été soustraites au regard et des données essentielles oubliées dans les calculs du maire. </a:t>
            </a:r>
          </a:p>
        </p:txBody>
      </p:sp>
      <p:pic>
        <p:nvPicPr>
          <p:cNvPr id="2050"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5875657" y="2420888"/>
            <a:ext cx="3262694" cy="2451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custDataLst>
              <p:tags r:id="rId7"/>
            </p:custDataLst>
          </p:nvPr>
        </p:nvSpPr>
        <p:spPr/>
        <p:txBody>
          <a:bodyPr/>
          <a:lstStyle/>
          <a:p>
            <a:fld id="{DE375BB2-0835-4BC2-86F0-55EF5855A249}" type="slidenum">
              <a:rPr lang="fr-FR" smtClean="0"/>
              <a:t>3</a:t>
            </a:fld>
            <a:endParaRPr lang="fr-FR"/>
          </a:p>
        </p:txBody>
      </p:sp>
    </p:spTree>
    <p:extLst>
      <p:ext uri="{BB962C8B-B14F-4D97-AF65-F5344CB8AC3E}">
        <p14:creationId xmlns:p14="http://schemas.microsoft.com/office/powerpoint/2010/main" val="32712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43338" y="0"/>
            <a:ext cx="8229600" cy="620688"/>
          </a:xfrm>
        </p:spPr>
        <p:txBody>
          <a:bodyPr>
            <a:normAutofit/>
          </a:bodyPr>
          <a:lstStyle/>
          <a:p>
            <a:r>
              <a:rPr lang="fr-FR" sz="2800" dirty="0" smtClean="0">
                <a:solidFill>
                  <a:srgbClr val="FF0000"/>
                </a:solidFill>
              </a:rPr>
              <a:t>Les constats</a:t>
            </a:r>
            <a:endParaRPr lang="fr-FR" sz="2800" dirty="0">
              <a:solidFill>
                <a:srgbClr val="FF0000"/>
              </a:solidFill>
            </a:endParaRPr>
          </a:p>
        </p:txBody>
      </p:sp>
      <p:sp>
        <p:nvSpPr>
          <p:cNvPr id="3" name="Espace réservé du contenu 2"/>
          <p:cNvSpPr>
            <a:spLocks noGrp="1"/>
          </p:cNvSpPr>
          <p:nvPr>
            <p:ph idx="1"/>
            <p:custDataLst>
              <p:tags r:id="rId2"/>
            </p:custDataLst>
          </p:nvPr>
        </p:nvSpPr>
        <p:spPr>
          <a:xfrm>
            <a:off x="121366" y="1605062"/>
            <a:ext cx="8928992" cy="792088"/>
          </a:xfrm>
        </p:spPr>
        <p:txBody>
          <a:bodyPr>
            <a:normAutofit/>
          </a:bodyPr>
          <a:lstStyle/>
          <a:p>
            <a:r>
              <a:rPr lang="fr-FR" sz="2000" dirty="0" smtClean="0"/>
              <a:t>On a confondu les symptômes avec les causes : d’où des remèdes anti-symptômes !</a:t>
            </a:r>
          </a:p>
        </p:txBody>
      </p:sp>
      <p:sp>
        <p:nvSpPr>
          <p:cNvPr id="4" name="Rectangle 3"/>
          <p:cNvSpPr/>
          <p:nvPr>
            <p:custDataLst>
              <p:tags r:id="rId3"/>
            </p:custDataLst>
          </p:nvPr>
        </p:nvSpPr>
        <p:spPr>
          <a:xfrm>
            <a:off x="107504" y="2370215"/>
            <a:ext cx="8928992" cy="1015663"/>
          </a:xfrm>
          <a:prstGeom prst="rect">
            <a:avLst/>
          </a:prstGeom>
        </p:spPr>
        <p:txBody>
          <a:bodyPr wrap="square">
            <a:spAutoFit/>
          </a:bodyPr>
          <a:lstStyle/>
          <a:p>
            <a:pPr marL="342900" indent="-342900">
              <a:buFont typeface="Arial" panose="020B0604020202020204" pitchFamily="34" charset="0"/>
              <a:buChar char="•"/>
            </a:pPr>
            <a:r>
              <a:rPr lang="fr-FR" sz="2000" dirty="0"/>
              <a:t>On a porté un regard figé sur la situation : seul l’instantané est pris en compte. On a éliminé le temps, on a donc chassé les conséquences à MT &amp; </a:t>
            </a:r>
            <a:r>
              <a:rPr lang="fr-FR" sz="2000" dirty="0" smtClean="0"/>
              <a:t>LT; le conseil a été l’esclave de l’instant et les décisions ont été incrémentales. </a:t>
            </a:r>
            <a:endParaRPr lang="fr-FR" sz="2000" dirty="0"/>
          </a:p>
        </p:txBody>
      </p:sp>
      <p:sp>
        <p:nvSpPr>
          <p:cNvPr id="5" name="Rectangle 4"/>
          <p:cNvSpPr/>
          <p:nvPr>
            <p:custDataLst>
              <p:tags r:id="rId4"/>
            </p:custDataLst>
          </p:nvPr>
        </p:nvSpPr>
        <p:spPr>
          <a:xfrm>
            <a:off x="467544" y="3365487"/>
            <a:ext cx="8568952" cy="707886"/>
          </a:xfrm>
          <a:prstGeom prst="rect">
            <a:avLst/>
          </a:prstGeom>
        </p:spPr>
        <p:txBody>
          <a:bodyPr wrap="square">
            <a:spAutoFit/>
          </a:bodyPr>
          <a:lstStyle/>
          <a:p>
            <a:pPr>
              <a:tabLst>
                <a:tab pos="989013" algn="l"/>
              </a:tabLst>
            </a:pPr>
            <a:r>
              <a:rPr lang="fr-FR" sz="2000" i="1" dirty="0" smtClean="0">
                <a:solidFill>
                  <a:srgbClr val="FF0000"/>
                </a:solidFill>
              </a:rPr>
              <a:t>Pourquoi </a:t>
            </a:r>
            <a:r>
              <a:rPr lang="fr-FR" sz="2000" i="1" dirty="0">
                <a:solidFill>
                  <a:srgbClr val="FF0000"/>
                </a:solidFill>
              </a:rPr>
              <a:t>croire qu’un résultat acquis n’est jamais remis en cause par les résultats ultérieurs (propriété de monotonie </a:t>
            </a:r>
            <a:r>
              <a:rPr lang="fr-FR" sz="2000" i="1" dirty="0" smtClean="0">
                <a:solidFill>
                  <a:srgbClr val="FF0000"/>
                </a:solidFill>
              </a:rPr>
              <a:t>classique !) </a:t>
            </a:r>
            <a:endParaRPr lang="fr-FR" sz="2000" i="1" dirty="0">
              <a:solidFill>
                <a:srgbClr val="FF0000"/>
              </a:solidFill>
            </a:endParaRPr>
          </a:p>
        </p:txBody>
      </p:sp>
      <p:sp>
        <p:nvSpPr>
          <p:cNvPr id="6" name="Rectangle 5"/>
          <p:cNvSpPr/>
          <p:nvPr>
            <p:custDataLst>
              <p:tags r:id="rId5"/>
            </p:custDataLst>
          </p:nvPr>
        </p:nvSpPr>
        <p:spPr>
          <a:xfrm>
            <a:off x="107503" y="4073373"/>
            <a:ext cx="8901269" cy="707886"/>
          </a:xfrm>
          <a:prstGeom prst="rect">
            <a:avLst/>
          </a:prstGeom>
        </p:spPr>
        <p:txBody>
          <a:bodyPr wrap="square">
            <a:spAutoFit/>
          </a:bodyPr>
          <a:lstStyle/>
          <a:p>
            <a:pPr marL="342900" indent="-342900">
              <a:buFont typeface="Arial" panose="020B0604020202020204" pitchFamily="34" charset="0"/>
              <a:buChar char="•"/>
            </a:pPr>
            <a:r>
              <a:rPr lang="fr-FR" sz="2000" dirty="0"/>
              <a:t>On a pensé local et non global. Pourtant tout système peut amener </a:t>
            </a:r>
            <a:r>
              <a:rPr lang="fr-FR" sz="2000" dirty="0" smtClean="0"/>
              <a:t>à outrepasser </a:t>
            </a:r>
            <a:r>
              <a:rPr lang="fr-FR" sz="2000" dirty="0"/>
              <a:t>ses limites locales (périmètre) .</a:t>
            </a:r>
          </a:p>
        </p:txBody>
      </p:sp>
      <p:sp>
        <p:nvSpPr>
          <p:cNvPr id="7" name="Rectangle 6"/>
          <p:cNvSpPr/>
          <p:nvPr>
            <p:custDataLst>
              <p:tags r:id="rId6"/>
            </p:custDataLst>
          </p:nvPr>
        </p:nvSpPr>
        <p:spPr>
          <a:xfrm>
            <a:off x="121366" y="4789601"/>
            <a:ext cx="8901268" cy="1015663"/>
          </a:xfrm>
          <a:prstGeom prst="rect">
            <a:avLst/>
          </a:prstGeom>
        </p:spPr>
        <p:txBody>
          <a:bodyPr wrap="square">
            <a:spAutoFit/>
          </a:bodyPr>
          <a:lstStyle/>
          <a:p>
            <a:pPr marL="342900" indent="-342900">
              <a:buFont typeface="Arial" panose="020B0604020202020204" pitchFamily="34" charset="0"/>
              <a:buChar char="•"/>
            </a:pPr>
            <a:r>
              <a:rPr lang="fr-FR" sz="2000" dirty="0"/>
              <a:t>On n’a pas recherché la structure cachée qui fait que le </a:t>
            </a:r>
            <a:r>
              <a:rPr lang="fr-FR" sz="2000" dirty="0" smtClean="0"/>
              <a:t>système exerce </a:t>
            </a:r>
            <a:r>
              <a:rPr lang="fr-FR" sz="2000" dirty="0"/>
              <a:t>des forces et des relations d’influence notamment sur les comportements personnels des administrés consécutifs aux décisions.</a:t>
            </a:r>
          </a:p>
        </p:txBody>
      </p:sp>
      <p:sp>
        <p:nvSpPr>
          <p:cNvPr id="8" name="Rectangle 7"/>
          <p:cNvSpPr/>
          <p:nvPr>
            <p:custDataLst>
              <p:tags r:id="rId7"/>
            </p:custDataLst>
          </p:nvPr>
        </p:nvSpPr>
        <p:spPr>
          <a:xfrm>
            <a:off x="107504" y="5805264"/>
            <a:ext cx="8901268" cy="707886"/>
          </a:xfrm>
          <a:prstGeom prst="rect">
            <a:avLst/>
          </a:prstGeom>
        </p:spPr>
        <p:txBody>
          <a:bodyPr wrap="square">
            <a:spAutoFit/>
          </a:bodyPr>
          <a:lstStyle/>
          <a:p>
            <a:pPr marL="342900" indent="-342900">
              <a:buFont typeface="Wingdings" panose="05000000000000000000" pitchFamily="2" charset="2"/>
              <a:buChar char="Ø"/>
            </a:pPr>
            <a:r>
              <a:rPr lang="fr-FR" sz="2000" dirty="0">
                <a:solidFill>
                  <a:srgbClr val="FF0000"/>
                </a:solidFill>
              </a:rPr>
              <a:t>D’où l’importance de </a:t>
            </a:r>
            <a:r>
              <a:rPr lang="fr-FR" sz="2000" dirty="0" err="1">
                <a:solidFill>
                  <a:srgbClr val="FF0000"/>
                </a:solidFill>
              </a:rPr>
              <a:t>co</a:t>
            </a:r>
            <a:r>
              <a:rPr lang="fr-FR" sz="2000" dirty="0">
                <a:solidFill>
                  <a:srgbClr val="FF0000"/>
                </a:solidFill>
              </a:rPr>
              <a:t>-construire un modèle de dynamique qui est un miroir de différentes représentations des parties prenantes.</a:t>
            </a:r>
          </a:p>
        </p:txBody>
      </p:sp>
      <p:sp>
        <p:nvSpPr>
          <p:cNvPr id="9" name="ZoneTexte 8"/>
          <p:cNvSpPr txBox="1"/>
          <p:nvPr>
            <p:custDataLst>
              <p:tags r:id="rId8"/>
            </p:custDataLst>
          </p:nvPr>
        </p:nvSpPr>
        <p:spPr>
          <a:xfrm>
            <a:off x="121366" y="851287"/>
            <a:ext cx="8915131" cy="707886"/>
          </a:xfrm>
          <a:prstGeom prst="rect">
            <a:avLst/>
          </a:prstGeom>
          <a:noFill/>
        </p:spPr>
        <p:txBody>
          <a:bodyPr wrap="square" rtlCol="0">
            <a:spAutoFit/>
          </a:bodyPr>
          <a:lstStyle/>
          <a:p>
            <a:pPr marL="342900" indent="-342900">
              <a:buFont typeface="Arial" panose="020B0604020202020204" pitchFamily="34" charset="0"/>
              <a:buChar char="•"/>
            </a:pPr>
            <a:r>
              <a:rPr lang="fr-FR" sz="2000" dirty="0" smtClean="0"/>
              <a:t>On a privilégié un objectif déterminé unique en enlevant toute flexibilité aux autres décisions et actions possibles  </a:t>
            </a:r>
            <a:endParaRPr lang="fr-FR" sz="2000" dirty="0"/>
          </a:p>
        </p:txBody>
      </p:sp>
      <p:sp>
        <p:nvSpPr>
          <p:cNvPr id="10" name="AutoShape 2" descr="Résultat de recherche d'images pour &quot;pensée globale image&quot;"/>
          <p:cNvSpPr>
            <a:spLocks noChangeAspect="1" noChangeArrowheads="1"/>
          </p:cNvSpPr>
          <p:nvPr>
            <p:custDataLst>
              <p:tags r:id="rId9"/>
            </p:custDataLst>
          </p:nvPr>
        </p:nvSpPr>
        <p:spPr bwMode="auto">
          <a:xfrm>
            <a:off x="155575" y="-555625"/>
            <a:ext cx="15811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4" descr="Résultat de recherche d'images pour &quot;pensée globale image&quot;"/>
          <p:cNvSpPr>
            <a:spLocks noChangeAspect="1" noChangeArrowheads="1"/>
          </p:cNvSpPr>
          <p:nvPr>
            <p:custDataLst>
              <p:tags r:id="rId10"/>
            </p:custDataLst>
          </p:nvPr>
        </p:nvSpPr>
        <p:spPr bwMode="auto">
          <a:xfrm>
            <a:off x="307975" y="-403225"/>
            <a:ext cx="158115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global-local"/>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8076376" y="3805293"/>
            <a:ext cx="960120" cy="96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Espace réservé du numéro de diapositive 11"/>
          <p:cNvSpPr>
            <a:spLocks noGrp="1"/>
          </p:cNvSpPr>
          <p:nvPr>
            <p:ph type="sldNum" sz="quarter" idx="12"/>
            <p:custDataLst>
              <p:tags r:id="rId12"/>
            </p:custDataLst>
          </p:nvPr>
        </p:nvSpPr>
        <p:spPr/>
        <p:txBody>
          <a:bodyPr/>
          <a:lstStyle/>
          <a:p>
            <a:fld id="{DE375BB2-0835-4BC2-86F0-55EF5855A249}" type="slidenum">
              <a:rPr lang="fr-FR" smtClean="0"/>
              <a:t>4</a:t>
            </a:fld>
            <a:endParaRPr lang="fr-FR"/>
          </a:p>
        </p:txBody>
      </p:sp>
    </p:spTree>
    <p:extLst>
      <p:ext uri="{BB962C8B-B14F-4D97-AF65-F5344CB8AC3E}">
        <p14:creationId xmlns:p14="http://schemas.microsoft.com/office/powerpoint/2010/main" val="3732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0"/>
            <a:ext cx="8229600" cy="980728"/>
          </a:xfrm>
        </p:spPr>
        <p:txBody>
          <a:bodyPr>
            <a:normAutofit/>
          </a:bodyPr>
          <a:lstStyle/>
          <a:p>
            <a:r>
              <a:rPr lang="fr-FR" sz="2800" dirty="0" smtClean="0">
                <a:solidFill>
                  <a:srgbClr val="FF0000"/>
                </a:solidFill>
              </a:rPr>
              <a:t>La Dynamique des systèmes «D.S » est-elle adaptée à la modélisation de la situation précédente ?</a:t>
            </a:r>
            <a:endParaRPr lang="fr-FR" sz="2800" dirty="0">
              <a:solidFill>
                <a:srgbClr val="FF0000"/>
              </a:solidFill>
            </a:endParaRPr>
          </a:p>
        </p:txBody>
      </p:sp>
      <p:sp>
        <p:nvSpPr>
          <p:cNvPr id="3" name="Espace réservé du contenu 2"/>
          <p:cNvSpPr>
            <a:spLocks noGrp="1"/>
          </p:cNvSpPr>
          <p:nvPr>
            <p:ph idx="1"/>
            <p:custDataLst>
              <p:tags r:id="rId2"/>
            </p:custDataLst>
          </p:nvPr>
        </p:nvSpPr>
        <p:spPr>
          <a:xfrm>
            <a:off x="-37498" y="1124744"/>
            <a:ext cx="6299439" cy="1051520"/>
          </a:xfrm>
        </p:spPr>
        <p:txBody>
          <a:bodyPr>
            <a:normAutofit lnSpcReduction="10000"/>
          </a:bodyPr>
          <a:lstStyle/>
          <a:p>
            <a:pPr>
              <a:buFont typeface="Wingdings" panose="05000000000000000000" pitchFamily="2" charset="2"/>
              <a:buChar char="q"/>
            </a:pPr>
            <a:r>
              <a:rPr lang="fr-FR" sz="2000" dirty="0" smtClean="0"/>
              <a:t>Il y a :</a:t>
            </a:r>
          </a:p>
          <a:p>
            <a:r>
              <a:rPr lang="fr-FR" sz="2000" dirty="0" smtClean="0"/>
              <a:t>de nombreuses interdépendances qui existent entre des variables de nature différente.</a:t>
            </a:r>
          </a:p>
        </p:txBody>
      </p:sp>
      <p:pic>
        <p:nvPicPr>
          <p:cNvPr id="4" name="Image 3"/>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276419" y="1340768"/>
            <a:ext cx="2866644" cy="23322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6261941" y="4437112"/>
            <a:ext cx="2895600" cy="1828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Rectangle 5"/>
          <p:cNvSpPr/>
          <p:nvPr>
            <p:custDataLst>
              <p:tags r:id="rId5"/>
            </p:custDataLst>
          </p:nvPr>
        </p:nvSpPr>
        <p:spPr>
          <a:xfrm>
            <a:off x="-14477" y="2104256"/>
            <a:ext cx="6261940" cy="707886"/>
          </a:xfrm>
          <a:prstGeom prst="rect">
            <a:avLst/>
          </a:prstGeom>
        </p:spPr>
        <p:txBody>
          <a:bodyPr wrap="square">
            <a:spAutoFit/>
          </a:bodyPr>
          <a:lstStyle/>
          <a:p>
            <a:pPr marL="342900" indent="-342900">
              <a:buFont typeface="Arial" panose="020B0604020202020204" pitchFamily="34" charset="0"/>
              <a:buChar char="•"/>
            </a:pPr>
            <a:r>
              <a:rPr lang="fr-FR" sz="2000" dirty="0"/>
              <a:t>des relations non linéaires en cascade </a:t>
            </a:r>
            <a:r>
              <a:rPr lang="fr-FR" sz="2000" dirty="0" smtClean="0"/>
              <a:t>(voir </a:t>
            </a:r>
            <a:r>
              <a:rPr lang="fr-FR" sz="2000" dirty="0"/>
              <a:t>le livre :« le printemps silencieux » de Rachel Carson : </a:t>
            </a:r>
          </a:p>
        </p:txBody>
      </p:sp>
      <p:sp>
        <p:nvSpPr>
          <p:cNvPr id="7" name="Rectangle 6"/>
          <p:cNvSpPr/>
          <p:nvPr>
            <p:custDataLst>
              <p:tags r:id="rId6"/>
            </p:custDataLst>
          </p:nvPr>
        </p:nvSpPr>
        <p:spPr>
          <a:xfrm>
            <a:off x="1" y="2789596"/>
            <a:ext cx="6857999" cy="323165"/>
          </a:xfrm>
          <a:prstGeom prst="rect">
            <a:avLst/>
          </a:prstGeom>
        </p:spPr>
        <p:txBody>
          <a:bodyPr wrap="square">
            <a:spAutoFit/>
          </a:bodyPr>
          <a:lstStyle/>
          <a:p>
            <a:r>
              <a:rPr lang="fr-FR" sz="1500" dirty="0"/>
              <a:t>DDT </a:t>
            </a:r>
            <a:r>
              <a:rPr lang="fr-FR" sz="1500" dirty="0">
                <a:sym typeface="Wingdings" panose="05000000000000000000" pitchFamily="2" charset="2"/>
              </a:rPr>
              <a:t> (-) insectes  (-) oiseaux  (-) pollinisation  (-) fruits  (-) hommes</a:t>
            </a:r>
          </a:p>
        </p:txBody>
      </p:sp>
      <p:sp>
        <p:nvSpPr>
          <p:cNvPr id="8" name="Rectangle 7"/>
          <p:cNvSpPr/>
          <p:nvPr>
            <p:custDataLst>
              <p:tags r:id="rId7"/>
            </p:custDataLst>
          </p:nvPr>
        </p:nvSpPr>
        <p:spPr>
          <a:xfrm>
            <a:off x="-14477" y="3101728"/>
            <a:ext cx="6261940" cy="1015663"/>
          </a:xfrm>
          <a:prstGeom prst="rect">
            <a:avLst/>
          </a:prstGeom>
        </p:spPr>
        <p:txBody>
          <a:bodyPr wrap="square">
            <a:spAutoFit/>
          </a:bodyPr>
          <a:lstStyle/>
          <a:p>
            <a:pPr marL="342900" indent="-342900">
              <a:buFont typeface="Arial" panose="020B0604020202020204" pitchFamily="34" charset="0"/>
              <a:buChar char="•"/>
            </a:pPr>
            <a:r>
              <a:rPr lang="fr-FR" sz="2000" dirty="0">
                <a:sym typeface="Wingdings" panose="05000000000000000000" pitchFamily="2" charset="2"/>
              </a:rPr>
              <a:t>des retards, des temps morts qui surviennent entre une décision et les effets qui en découlent; delà des oscillations apparaissent par le jeu des ajustements.</a:t>
            </a:r>
          </a:p>
        </p:txBody>
      </p:sp>
      <p:sp>
        <p:nvSpPr>
          <p:cNvPr id="9" name="ZoneTexte 8"/>
          <p:cNvSpPr txBox="1"/>
          <p:nvPr>
            <p:custDataLst>
              <p:tags r:id="rId8"/>
            </p:custDataLst>
          </p:nvPr>
        </p:nvSpPr>
        <p:spPr>
          <a:xfrm>
            <a:off x="6276419" y="3834179"/>
            <a:ext cx="2866644" cy="523220"/>
          </a:xfrm>
          <a:prstGeom prst="rect">
            <a:avLst/>
          </a:prstGeom>
          <a:noFill/>
        </p:spPr>
        <p:txBody>
          <a:bodyPr wrap="square" rtlCol="0">
            <a:spAutoFit/>
          </a:bodyPr>
          <a:lstStyle/>
          <a:p>
            <a:r>
              <a:rPr lang="fr-FR" sz="1400" i="1" dirty="0" smtClean="0"/>
              <a:t>Un livre que j’ai lu en 1965 et qui m’a fait découvrir ce qu’est un système !</a:t>
            </a:r>
            <a:endParaRPr lang="fr-FR" sz="1400" i="1" dirty="0"/>
          </a:p>
        </p:txBody>
      </p:sp>
      <p:sp>
        <p:nvSpPr>
          <p:cNvPr id="10" name="Rectangle 9"/>
          <p:cNvSpPr/>
          <p:nvPr>
            <p:custDataLst>
              <p:tags r:id="rId9"/>
            </p:custDataLst>
          </p:nvPr>
        </p:nvSpPr>
        <p:spPr>
          <a:xfrm>
            <a:off x="-14477" y="4117391"/>
            <a:ext cx="6261940" cy="1015663"/>
          </a:xfrm>
          <a:prstGeom prst="rect">
            <a:avLst/>
          </a:prstGeom>
        </p:spPr>
        <p:txBody>
          <a:bodyPr wrap="square">
            <a:spAutoFit/>
          </a:bodyPr>
          <a:lstStyle/>
          <a:p>
            <a:pPr marL="342900" indent="-342900">
              <a:buFont typeface="Arial" panose="020B0604020202020204" pitchFamily="34" charset="0"/>
              <a:buChar char="•"/>
            </a:pPr>
            <a:r>
              <a:rPr lang="fr-FR" sz="2000" dirty="0">
                <a:sym typeface="Wingdings" panose="05000000000000000000" pitchFamily="2" charset="2"/>
              </a:rPr>
              <a:t>des variables humaines (comportement, </a:t>
            </a:r>
            <a:r>
              <a:rPr lang="fr-FR" sz="2000" dirty="0" smtClean="0">
                <a:sym typeface="Wingdings" panose="05000000000000000000" pitchFamily="2" charset="2"/>
              </a:rPr>
              <a:t>attitudes, connaissances</a:t>
            </a:r>
            <a:r>
              <a:rPr lang="fr-FR" sz="2000" dirty="0">
                <a:sym typeface="Wingdings" panose="05000000000000000000" pitchFamily="2" charset="2"/>
              </a:rPr>
              <a:t>, etc.) </a:t>
            </a:r>
            <a:r>
              <a:rPr lang="fr-FR" sz="2000" dirty="0" smtClean="0">
                <a:sym typeface="Wingdings" panose="05000000000000000000" pitchFamily="2" charset="2"/>
              </a:rPr>
              <a:t>qui sont </a:t>
            </a:r>
            <a:r>
              <a:rPr lang="fr-FR" sz="2000" dirty="0">
                <a:sym typeface="Wingdings" panose="05000000000000000000" pitchFamily="2" charset="2"/>
              </a:rPr>
              <a:t>présentes. Elles qualifient des </a:t>
            </a:r>
            <a:r>
              <a:rPr lang="fr-FR" sz="2000" dirty="0" smtClean="0">
                <a:sym typeface="Wingdings" panose="05000000000000000000" pitchFamily="2" charset="2"/>
              </a:rPr>
              <a:t>relations linéaires et non linéaires.</a:t>
            </a:r>
            <a:endParaRPr lang="fr-FR" sz="2000" dirty="0">
              <a:sym typeface="Wingdings" panose="05000000000000000000" pitchFamily="2" charset="2"/>
            </a:endParaRPr>
          </a:p>
        </p:txBody>
      </p:sp>
      <p:sp>
        <p:nvSpPr>
          <p:cNvPr id="11" name="Rectangle 10"/>
          <p:cNvSpPr/>
          <p:nvPr>
            <p:custDataLst>
              <p:tags r:id="rId10"/>
            </p:custDataLst>
          </p:nvPr>
        </p:nvSpPr>
        <p:spPr>
          <a:xfrm>
            <a:off x="-14477" y="5135471"/>
            <a:ext cx="6261940" cy="707886"/>
          </a:xfrm>
          <a:prstGeom prst="rect">
            <a:avLst/>
          </a:prstGeom>
        </p:spPr>
        <p:txBody>
          <a:bodyPr wrap="square">
            <a:spAutoFit/>
          </a:bodyPr>
          <a:lstStyle/>
          <a:p>
            <a:pPr marL="342900" indent="-342900">
              <a:buFont typeface="Arial" panose="020B0604020202020204" pitchFamily="34" charset="0"/>
              <a:buChar char="•"/>
            </a:pPr>
            <a:r>
              <a:rPr lang="fr-FR" sz="2000" dirty="0">
                <a:sym typeface="Wingdings" panose="05000000000000000000" pitchFamily="2" charset="2"/>
              </a:rPr>
              <a:t>des rétroactions où la sortie (d’un résultat) rétroagit sur l’entrée (actions)</a:t>
            </a:r>
          </a:p>
        </p:txBody>
      </p:sp>
      <p:sp>
        <p:nvSpPr>
          <p:cNvPr id="12" name="Rectangle 11"/>
          <p:cNvSpPr/>
          <p:nvPr>
            <p:custDataLst>
              <p:tags r:id="rId11"/>
            </p:custDataLst>
          </p:nvPr>
        </p:nvSpPr>
        <p:spPr>
          <a:xfrm>
            <a:off x="-14477" y="5762215"/>
            <a:ext cx="6261940" cy="707886"/>
          </a:xfrm>
          <a:prstGeom prst="rect">
            <a:avLst/>
          </a:prstGeom>
        </p:spPr>
        <p:txBody>
          <a:bodyPr wrap="square">
            <a:spAutoFit/>
          </a:bodyPr>
          <a:lstStyle/>
          <a:p>
            <a:pPr marL="285750" indent="-285750">
              <a:buFont typeface="Arial" panose="020B0604020202020204" pitchFamily="34" charset="0"/>
              <a:buChar char="•"/>
            </a:pPr>
            <a:r>
              <a:rPr lang="fr-FR" sz="2000" dirty="0" smtClean="0">
                <a:sym typeface="Wingdings" panose="05000000000000000000" pitchFamily="2" charset="2"/>
              </a:rPr>
              <a:t>des évènements et des </a:t>
            </a:r>
            <a:r>
              <a:rPr lang="fr-FR" sz="2000" dirty="0">
                <a:sym typeface="Wingdings" panose="05000000000000000000" pitchFamily="2" charset="2"/>
              </a:rPr>
              <a:t>décisions qui sont à un niveau global (macro) représentés par des variables agrégées.</a:t>
            </a:r>
            <a:endParaRPr lang="fr-FR" sz="2000" dirty="0"/>
          </a:p>
        </p:txBody>
      </p:sp>
      <p:sp>
        <p:nvSpPr>
          <p:cNvPr id="13" name="Espace réservé du numéro de diapositive 12"/>
          <p:cNvSpPr>
            <a:spLocks noGrp="1"/>
          </p:cNvSpPr>
          <p:nvPr>
            <p:ph type="sldNum" sz="quarter" idx="12"/>
            <p:custDataLst>
              <p:tags r:id="rId12"/>
            </p:custDataLst>
          </p:nvPr>
        </p:nvSpPr>
        <p:spPr/>
        <p:txBody>
          <a:bodyPr/>
          <a:lstStyle/>
          <a:p>
            <a:fld id="{DE375BB2-0835-4BC2-86F0-55EF5855A249}" type="slidenum">
              <a:rPr lang="fr-FR" smtClean="0"/>
              <a:t>5</a:t>
            </a:fld>
            <a:endParaRPr lang="fr-FR"/>
          </a:p>
        </p:txBody>
      </p:sp>
    </p:spTree>
    <p:extLst>
      <p:ext uri="{BB962C8B-B14F-4D97-AF65-F5344CB8AC3E}">
        <p14:creationId xmlns:p14="http://schemas.microsoft.com/office/powerpoint/2010/main" val="26709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27856"/>
            <a:ext cx="8229600" cy="562074"/>
          </a:xfrm>
        </p:spPr>
        <p:txBody>
          <a:bodyPr>
            <a:normAutofit/>
          </a:bodyPr>
          <a:lstStyle/>
          <a:p>
            <a:r>
              <a:rPr lang="fr-FR" sz="2800" dirty="0" smtClean="0">
                <a:solidFill>
                  <a:srgbClr val="FF0000"/>
                </a:solidFill>
              </a:rPr>
              <a:t>Modélisation le système et le processus décisionnel</a:t>
            </a:r>
            <a:endParaRPr lang="fr-FR" sz="2800" dirty="0">
              <a:solidFill>
                <a:srgbClr val="FF0000"/>
              </a:solidFill>
            </a:endParaRPr>
          </a:p>
        </p:txBody>
      </p:sp>
      <p:sp>
        <p:nvSpPr>
          <p:cNvPr id="3" name="Espace réservé du contenu 2"/>
          <p:cNvSpPr>
            <a:spLocks noGrp="1"/>
          </p:cNvSpPr>
          <p:nvPr>
            <p:ph idx="1"/>
            <p:custDataLst>
              <p:tags r:id="rId2"/>
            </p:custDataLst>
          </p:nvPr>
        </p:nvSpPr>
        <p:spPr>
          <a:xfrm>
            <a:off x="0" y="692697"/>
            <a:ext cx="6349880" cy="1944215"/>
          </a:xfrm>
        </p:spPr>
        <p:txBody>
          <a:bodyPr>
            <a:normAutofit/>
          </a:bodyPr>
          <a:lstStyle/>
          <a:p>
            <a:r>
              <a:rPr lang="fr-FR" sz="2000" dirty="0" smtClean="0"/>
              <a:t>Définissons des objectifs et non pas un seul en examinant les relations d’interdépendance des problèmes posés. Il convient de distinguer les problèmes centraux des problèmes périphériques. L’argent (ici le budget) est souvent un problème central, tout comme le bien-être des administrés !</a:t>
            </a:r>
          </a:p>
        </p:txBody>
      </p:sp>
      <p:pic>
        <p:nvPicPr>
          <p:cNvPr id="3074" name="Picture 2"/>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6274247" y="2497484"/>
            <a:ext cx="276225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three arrows in target"/>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588224" y="5822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5"/>
            </p:custDataLst>
          </p:nvPr>
        </p:nvSpPr>
        <p:spPr>
          <a:xfrm>
            <a:off x="17303" y="2636912"/>
            <a:ext cx="6348632" cy="1938992"/>
          </a:xfrm>
          <a:prstGeom prst="rect">
            <a:avLst/>
          </a:prstGeom>
        </p:spPr>
        <p:txBody>
          <a:bodyPr wrap="square">
            <a:spAutoFit/>
          </a:bodyPr>
          <a:lstStyle/>
          <a:p>
            <a:pPr marL="342900" indent="-342900">
              <a:buFont typeface="Arial" panose="020B0604020202020204" pitchFamily="34" charset="0"/>
              <a:buChar char="•"/>
            </a:pPr>
            <a:r>
              <a:rPr lang="fr-FR" sz="2000" dirty="0"/>
              <a:t>Dressons une carte cognitive qui permet d’esquisser le cheminement associatif de la </a:t>
            </a:r>
            <a:r>
              <a:rPr lang="fr-FR" sz="2000" dirty="0" smtClean="0"/>
              <a:t>pensée, mais </a:t>
            </a:r>
            <a:r>
              <a:rPr lang="fr-FR" sz="2000" dirty="0"/>
              <a:t>aussi de faire émerger et de combiner des points de vue complémentaires autour des objectifs : </a:t>
            </a:r>
            <a:endParaRPr lang="fr-FR" sz="2000" dirty="0" smtClean="0"/>
          </a:p>
          <a:p>
            <a:r>
              <a:rPr lang="fr-FR" sz="2000" dirty="0" smtClean="0"/>
              <a:t>      </a:t>
            </a:r>
          </a:p>
          <a:p>
            <a:pPr marL="342900" indent="-342900" algn="ctr">
              <a:buFont typeface="Arial" panose="020B0604020202020204" pitchFamily="34" charset="0"/>
              <a:buChar char="•"/>
            </a:pPr>
            <a:r>
              <a:rPr lang="fr-FR" sz="2000" dirty="0" smtClean="0"/>
              <a:t>c’est </a:t>
            </a:r>
            <a:r>
              <a:rPr lang="fr-FR" sz="2000" dirty="0"/>
              <a:t>le </a:t>
            </a:r>
            <a:r>
              <a:rPr lang="fr-FR" sz="2000" dirty="0">
                <a:solidFill>
                  <a:srgbClr val="FF0000"/>
                </a:solidFill>
              </a:rPr>
              <a:t>diagramme causal</a:t>
            </a:r>
          </a:p>
        </p:txBody>
      </p:sp>
      <p:sp>
        <p:nvSpPr>
          <p:cNvPr id="5" name="ZoneTexte 4"/>
          <p:cNvSpPr txBox="1"/>
          <p:nvPr>
            <p:custDataLst>
              <p:tags r:id="rId6"/>
            </p:custDataLst>
          </p:nvPr>
        </p:nvSpPr>
        <p:spPr>
          <a:xfrm>
            <a:off x="1" y="4653136"/>
            <a:ext cx="9036496" cy="1015663"/>
          </a:xfrm>
          <a:prstGeom prst="rect">
            <a:avLst/>
          </a:prstGeom>
          <a:noFill/>
        </p:spPr>
        <p:txBody>
          <a:bodyPr wrap="square" rtlCol="0">
            <a:spAutoFit/>
          </a:bodyPr>
          <a:lstStyle/>
          <a:p>
            <a:pPr marL="342900" indent="-342900">
              <a:buFont typeface="Arial" panose="020B0604020202020204" pitchFamily="34" charset="0"/>
              <a:buChar char="•"/>
            </a:pPr>
            <a:r>
              <a:rPr lang="fr-FR" sz="2000" dirty="0" smtClean="0"/>
              <a:t>Le diagramme causal est un outil où l’on définit des relations de cause à effet. Il a l’intérêt de faire apparaître des boucles de rétroaction (structures) qui peuvent faire émerger des sous-systèmes. Ces chaînes de rétroaction ont deux intérêts :</a:t>
            </a:r>
          </a:p>
        </p:txBody>
      </p:sp>
      <p:sp>
        <p:nvSpPr>
          <p:cNvPr id="6" name="Rectangle 5"/>
          <p:cNvSpPr/>
          <p:nvPr>
            <p:custDataLst>
              <p:tags r:id="rId7"/>
            </p:custDataLst>
          </p:nvPr>
        </p:nvSpPr>
        <p:spPr>
          <a:xfrm>
            <a:off x="467544" y="5694798"/>
            <a:ext cx="8496944" cy="646331"/>
          </a:xfrm>
          <a:prstGeom prst="rect">
            <a:avLst/>
          </a:prstGeom>
        </p:spPr>
        <p:txBody>
          <a:bodyPr wrap="square">
            <a:spAutoFit/>
          </a:bodyPr>
          <a:lstStyle/>
          <a:p>
            <a:pPr marL="1257300" lvl="2" indent="-342900">
              <a:buFont typeface="Wingdings" panose="05000000000000000000" pitchFamily="2" charset="2"/>
              <a:buChar char="Ø"/>
            </a:pPr>
            <a:r>
              <a:rPr lang="fr-FR" dirty="0"/>
              <a:t>La </a:t>
            </a:r>
            <a:r>
              <a:rPr lang="fr-FR" dirty="0">
                <a:solidFill>
                  <a:srgbClr val="FF0000"/>
                </a:solidFill>
              </a:rPr>
              <a:t>polarité</a:t>
            </a:r>
            <a:r>
              <a:rPr lang="fr-FR" dirty="0"/>
              <a:t> (inhibition, amplification sur le processus de changement)</a:t>
            </a:r>
          </a:p>
          <a:p>
            <a:pPr marL="1257300" lvl="2" indent="-342900">
              <a:buFont typeface="Wingdings" panose="05000000000000000000" pitchFamily="2" charset="2"/>
              <a:buChar char="Ø"/>
            </a:pPr>
            <a:r>
              <a:rPr lang="fr-FR" dirty="0"/>
              <a:t>Les processus </a:t>
            </a:r>
            <a:r>
              <a:rPr lang="fr-FR" dirty="0">
                <a:solidFill>
                  <a:srgbClr val="FF0000"/>
                </a:solidFill>
              </a:rPr>
              <a:t>antagonistes</a:t>
            </a:r>
            <a:r>
              <a:rPr lang="fr-FR" dirty="0"/>
              <a:t> entre le court terme et le long </a:t>
            </a:r>
            <a:r>
              <a:rPr lang="fr-FR" dirty="0" smtClean="0"/>
              <a:t>terme </a:t>
            </a:r>
            <a:endParaRPr lang="fr-FR" dirty="0"/>
          </a:p>
        </p:txBody>
      </p:sp>
      <p:sp>
        <p:nvSpPr>
          <p:cNvPr id="7" name="Espace réservé du numéro de diapositive 6"/>
          <p:cNvSpPr>
            <a:spLocks noGrp="1"/>
          </p:cNvSpPr>
          <p:nvPr>
            <p:ph type="sldNum" sz="quarter" idx="12"/>
            <p:custDataLst>
              <p:tags r:id="rId8"/>
            </p:custDataLst>
          </p:nvPr>
        </p:nvSpPr>
        <p:spPr/>
        <p:txBody>
          <a:bodyPr/>
          <a:lstStyle/>
          <a:p>
            <a:fld id="{DE375BB2-0835-4BC2-86F0-55EF5855A249}" type="slidenum">
              <a:rPr lang="fr-FR" smtClean="0"/>
              <a:t>6</a:t>
            </a:fld>
            <a:endParaRPr lang="fr-FR"/>
          </a:p>
        </p:txBody>
      </p:sp>
    </p:spTree>
    <p:extLst>
      <p:ext uri="{BB962C8B-B14F-4D97-AF65-F5344CB8AC3E}">
        <p14:creationId xmlns:p14="http://schemas.microsoft.com/office/powerpoint/2010/main" val="17943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3057629" y="1847032"/>
            <a:ext cx="1261564" cy="646331"/>
          </a:xfrm>
          <a:prstGeom prst="rect">
            <a:avLst/>
          </a:prstGeom>
          <a:noFill/>
        </p:spPr>
        <p:txBody>
          <a:bodyPr wrap="none" rtlCol="0">
            <a:spAutoFit/>
          </a:bodyPr>
          <a:lstStyle/>
          <a:p>
            <a:pPr algn="ctr"/>
            <a:r>
              <a:rPr lang="fr-FR" dirty="0" smtClean="0"/>
              <a:t>Voitures</a:t>
            </a:r>
          </a:p>
          <a:p>
            <a:pPr algn="ctr"/>
            <a:r>
              <a:rPr lang="fr-FR" dirty="0" smtClean="0"/>
              <a:t>Centre-ville</a:t>
            </a:r>
            <a:endParaRPr lang="fr-FR" dirty="0"/>
          </a:p>
        </p:txBody>
      </p:sp>
      <p:sp>
        <p:nvSpPr>
          <p:cNvPr id="5" name="ZoneTexte 4"/>
          <p:cNvSpPr txBox="1"/>
          <p:nvPr>
            <p:custDataLst>
              <p:tags r:id="rId2"/>
            </p:custDataLst>
          </p:nvPr>
        </p:nvSpPr>
        <p:spPr>
          <a:xfrm>
            <a:off x="5363344" y="2643892"/>
            <a:ext cx="1111394" cy="646331"/>
          </a:xfrm>
          <a:prstGeom prst="rect">
            <a:avLst/>
          </a:prstGeom>
          <a:noFill/>
        </p:spPr>
        <p:txBody>
          <a:bodyPr wrap="none" rtlCol="0">
            <a:spAutoFit/>
          </a:bodyPr>
          <a:lstStyle/>
          <a:p>
            <a:pPr algn="ctr"/>
            <a:r>
              <a:rPr lang="fr-FR" dirty="0" smtClean="0"/>
              <a:t>Pollution/</a:t>
            </a:r>
          </a:p>
          <a:p>
            <a:pPr algn="ctr"/>
            <a:r>
              <a:rPr lang="fr-FR" dirty="0"/>
              <a:t>e</a:t>
            </a:r>
            <a:r>
              <a:rPr lang="fr-FR" dirty="0" smtClean="0"/>
              <a:t>t bruit</a:t>
            </a:r>
            <a:endParaRPr lang="fr-FR" dirty="0"/>
          </a:p>
        </p:txBody>
      </p:sp>
      <p:sp>
        <p:nvSpPr>
          <p:cNvPr id="6" name="ZoneTexte 5"/>
          <p:cNvSpPr txBox="1"/>
          <p:nvPr>
            <p:custDataLst>
              <p:tags r:id="rId3"/>
            </p:custDataLst>
          </p:nvPr>
        </p:nvSpPr>
        <p:spPr>
          <a:xfrm>
            <a:off x="6474738" y="4042783"/>
            <a:ext cx="826573" cy="369332"/>
          </a:xfrm>
          <a:prstGeom prst="rect">
            <a:avLst/>
          </a:prstGeom>
          <a:noFill/>
        </p:spPr>
        <p:txBody>
          <a:bodyPr wrap="none" rtlCol="0">
            <a:spAutoFit/>
          </a:bodyPr>
          <a:lstStyle/>
          <a:p>
            <a:r>
              <a:rPr lang="fr-FR" dirty="0" smtClean="0"/>
              <a:t>vitesse</a:t>
            </a:r>
          </a:p>
        </p:txBody>
      </p:sp>
      <p:sp>
        <p:nvSpPr>
          <p:cNvPr id="7" name="ZoneTexte 6"/>
          <p:cNvSpPr txBox="1"/>
          <p:nvPr>
            <p:custDataLst>
              <p:tags r:id="rId4"/>
            </p:custDataLst>
          </p:nvPr>
        </p:nvSpPr>
        <p:spPr>
          <a:xfrm>
            <a:off x="4733585" y="5099302"/>
            <a:ext cx="895310" cy="923330"/>
          </a:xfrm>
          <a:prstGeom prst="rect">
            <a:avLst/>
          </a:prstGeom>
          <a:noFill/>
        </p:spPr>
        <p:txBody>
          <a:bodyPr wrap="none" rtlCol="0">
            <a:spAutoFit/>
          </a:bodyPr>
          <a:lstStyle/>
          <a:p>
            <a:pPr algn="ctr"/>
            <a:r>
              <a:rPr lang="fr-FR" dirty="0" smtClean="0"/>
              <a:t>Temps</a:t>
            </a:r>
          </a:p>
          <a:p>
            <a:pPr algn="ctr"/>
            <a:r>
              <a:rPr lang="fr-FR" dirty="0"/>
              <a:t>c</a:t>
            </a:r>
            <a:r>
              <a:rPr lang="fr-FR" dirty="0" smtClean="0"/>
              <a:t>ourses</a:t>
            </a:r>
          </a:p>
          <a:p>
            <a:pPr algn="ctr"/>
            <a:r>
              <a:rPr lang="fr-FR" dirty="0" smtClean="0"/>
              <a:t>en ville</a:t>
            </a:r>
            <a:endParaRPr lang="fr-FR" dirty="0"/>
          </a:p>
        </p:txBody>
      </p:sp>
      <p:cxnSp>
        <p:nvCxnSpPr>
          <p:cNvPr id="9" name="Connecteur en arc 8"/>
          <p:cNvCxnSpPr>
            <a:stCxn id="4" idx="3"/>
            <a:endCxn id="5" idx="0"/>
          </p:cNvCxnSpPr>
          <p:nvPr>
            <p:custDataLst>
              <p:tags r:id="rId5"/>
            </p:custDataLst>
          </p:nvPr>
        </p:nvCxnSpPr>
        <p:spPr>
          <a:xfrm>
            <a:off x="4319193" y="2170198"/>
            <a:ext cx="1599848" cy="473694"/>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eur en arc 10"/>
          <p:cNvCxnSpPr>
            <a:stCxn id="5" idx="3"/>
            <a:endCxn id="6" idx="0"/>
          </p:cNvCxnSpPr>
          <p:nvPr>
            <p:custDataLst>
              <p:tags r:id="rId6"/>
            </p:custDataLst>
          </p:nvPr>
        </p:nvCxnSpPr>
        <p:spPr>
          <a:xfrm>
            <a:off x="6474738" y="2967058"/>
            <a:ext cx="413287" cy="1075725"/>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cteur en arc 12"/>
          <p:cNvCxnSpPr>
            <a:stCxn id="6" idx="2"/>
            <a:endCxn id="7" idx="3"/>
          </p:cNvCxnSpPr>
          <p:nvPr>
            <p:custDataLst>
              <p:tags r:id="rId7"/>
            </p:custDataLst>
          </p:nvPr>
        </p:nvCxnSpPr>
        <p:spPr>
          <a:xfrm rot="5400000">
            <a:off x="5684034" y="4356976"/>
            <a:ext cx="1148852" cy="1259130"/>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ZoneTexte 23"/>
          <p:cNvSpPr txBox="1"/>
          <p:nvPr>
            <p:custDataLst>
              <p:tags r:id="rId8"/>
            </p:custDataLst>
          </p:nvPr>
        </p:nvSpPr>
        <p:spPr>
          <a:xfrm>
            <a:off x="541803" y="4417277"/>
            <a:ext cx="1223092" cy="923330"/>
          </a:xfrm>
          <a:prstGeom prst="rect">
            <a:avLst/>
          </a:prstGeom>
          <a:noFill/>
        </p:spPr>
        <p:txBody>
          <a:bodyPr wrap="none" rtlCol="0">
            <a:spAutoFit/>
          </a:bodyPr>
          <a:lstStyle/>
          <a:p>
            <a:pPr algn="ctr"/>
            <a:r>
              <a:rPr lang="fr-FR" dirty="0" smtClean="0"/>
              <a:t>Attractivité</a:t>
            </a:r>
          </a:p>
          <a:p>
            <a:pPr algn="ctr"/>
            <a:r>
              <a:rPr lang="fr-FR" dirty="0"/>
              <a:t>h</a:t>
            </a:r>
            <a:r>
              <a:rPr lang="fr-FR" dirty="0" smtClean="0"/>
              <a:t>abitants</a:t>
            </a:r>
          </a:p>
          <a:p>
            <a:pPr algn="ctr"/>
            <a:r>
              <a:rPr lang="fr-FR" dirty="0" smtClean="0"/>
              <a:t>ville</a:t>
            </a:r>
          </a:p>
        </p:txBody>
      </p:sp>
      <p:sp>
        <p:nvSpPr>
          <p:cNvPr id="31" name="ZoneTexte 30"/>
          <p:cNvSpPr txBox="1"/>
          <p:nvPr>
            <p:custDataLst>
              <p:tags r:id="rId9"/>
            </p:custDataLst>
          </p:nvPr>
        </p:nvSpPr>
        <p:spPr>
          <a:xfrm>
            <a:off x="2293546" y="4088950"/>
            <a:ext cx="1656992" cy="646331"/>
          </a:xfrm>
          <a:prstGeom prst="rect">
            <a:avLst/>
          </a:prstGeom>
          <a:noFill/>
        </p:spPr>
        <p:txBody>
          <a:bodyPr wrap="none" rtlCol="0">
            <a:spAutoFit/>
          </a:bodyPr>
          <a:lstStyle/>
          <a:p>
            <a:pPr algn="ctr"/>
            <a:r>
              <a:rPr lang="fr-FR" dirty="0" smtClean="0"/>
              <a:t>Temps passé en</a:t>
            </a:r>
          </a:p>
          <a:p>
            <a:pPr algn="ctr"/>
            <a:r>
              <a:rPr lang="fr-FR" dirty="0" smtClean="0"/>
              <a:t>Gde surface</a:t>
            </a:r>
          </a:p>
        </p:txBody>
      </p:sp>
      <p:sp>
        <p:nvSpPr>
          <p:cNvPr id="52" name="ZoneTexte 51"/>
          <p:cNvSpPr txBox="1"/>
          <p:nvPr>
            <p:custDataLst>
              <p:tags r:id="rId10"/>
            </p:custDataLst>
          </p:nvPr>
        </p:nvSpPr>
        <p:spPr>
          <a:xfrm>
            <a:off x="672836" y="2636161"/>
            <a:ext cx="1293752" cy="923330"/>
          </a:xfrm>
          <a:prstGeom prst="rect">
            <a:avLst/>
          </a:prstGeom>
          <a:noFill/>
        </p:spPr>
        <p:txBody>
          <a:bodyPr wrap="none" rtlCol="0">
            <a:spAutoFit/>
          </a:bodyPr>
          <a:lstStyle/>
          <a:p>
            <a:pPr algn="ctr"/>
            <a:r>
              <a:rPr lang="fr-FR" dirty="0" smtClean="0"/>
              <a:t>Nombre de</a:t>
            </a:r>
          </a:p>
          <a:p>
            <a:pPr algn="ctr"/>
            <a:r>
              <a:rPr lang="fr-FR" dirty="0" smtClean="0"/>
              <a:t>commerces</a:t>
            </a:r>
          </a:p>
          <a:p>
            <a:pPr algn="ctr"/>
            <a:r>
              <a:rPr lang="fr-FR" dirty="0"/>
              <a:t>e</a:t>
            </a:r>
            <a:r>
              <a:rPr lang="fr-FR" dirty="0" smtClean="0"/>
              <a:t>n ville</a:t>
            </a:r>
            <a:endParaRPr lang="fr-FR" dirty="0"/>
          </a:p>
        </p:txBody>
      </p:sp>
      <p:cxnSp>
        <p:nvCxnSpPr>
          <p:cNvPr id="54" name="Connecteur en arc 53"/>
          <p:cNvCxnSpPr>
            <a:stCxn id="24" idx="1"/>
            <a:endCxn id="52" idx="1"/>
          </p:cNvCxnSpPr>
          <p:nvPr>
            <p:custDataLst>
              <p:tags r:id="rId11"/>
            </p:custDataLst>
          </p:nvPr>
        </p:nvCxnSpPr>
        <p:spPr>
          <a:xfrm rot="10800000" flipH="1">
            <a:off x="541802" y="3097826"/>
            <a:ext cx="131033" cy="1781116"/>
          </a:xfrm>
          <a:prstGeom prst="curvedConnector3">
            <a:avLst>
              <a:gd name="adj1" fmla="val -17446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necteur en arc 56"/>
          <p:cNvCxnSpPr>
            <a:stCxn id="52" idx="0"/>
            <a:endCxn id="4" idx="1"/>
          </p:cNvCxnSpPr>
          <p:nvPr>
            <p:custDataLst>
              <p:tags r:id="rId12"/>
            </p:custDataLst>
          </p:nvPr>
        </p:nvCxnSpPr>
        <p:spPr>
          <a:xfrm rot="5400000" flipH="1" flipV="1">
            <a:off x="1955689" y="1534222"/>
            <a:ext cx="465963" cy="1737917"/>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62" name="ZoneTexte 61"/>
          <p:cNvSpPr txBox="1"/>
          <p:nvPr>
            <p:custDataLst>
              <p:tags r:id="rId13"/>
            </p:custDataLst>
          </p:nvPr>
        </p:nvSpPr>
        <p:spPr>
          <a:xfrm>
            <a:off x="4437128" y="1026676"/>
            <a:ext cx="851580" cy="646331"/>
          </a:xfrm>
          <a:prstGeom prst="rect">
            <a:avLst/>
          </a:prstGeom>
          <a:noFill/>
        </p:spPr>
        <p:txBody>
          <a:bodyPr wrap="none" rtlCol="0">
            <a:spAutoFit/>
          </a:bodyPr>
          <a:lstStyle/>
          <a:p>
            <a:pPr algn="ctr"/>
            <a:r>
              <a:rPr lang="fr-FR" dirty="0" smtClean="0"/>
              <a:t>Budget</a:t>
            </a:r>
          </a:p>
          <a:p>
            <a:pPr algn="ctr"/>
            <a:r>
              <a:rPr lang="fr-FR" dirty="0" smtClean="0"/>
              <a:t>ville</a:t>
            </a:r>
            <a:endParaRPr lang="fr-FR" dirty="0"/>
          </a:p>
        </p:txBody>
      </p:sp>
      <p:cxnSp>
        <p:nvCxnSpPr>
          <p:cNvPr id="64" name="Connecteur en arc 63"/>
          <p:cNvCxnSpPr>
            <a:stCxn id="52" idx="0"/>
            <a:endCxn id="62" idx="1"/>
          </p:cNvCxnSpPr>
          <p:nvPr>
            <p:custDataLst>
              <p:tags r:id="rId14"/>
            </p:custDataLst>
          </p:nvPr>
        </p:nvCxnSpPr>
        <p:spPr>
          <a:xfrm rot="5400000" flipH="1" flipV="1">
            <a:off x="2235261" y="434294"/>
            <a:ext cx="1286319" cy="3117416"/>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65" name="ZoneTexte 64"/>
          <p:cNvSpPr txBox="1"/>
          <p:nvPr>
            <p:custDataLst>
              <p:tags r:id="rId15"/>
            </p:custDataLst>
          </p:nvPr>
        </p:nvSpPr>
        <p:spPr>
          <a:xfrm>
            <a:off x="7272594" y="3849885"/>
            <a:ext cx="1851854" cy="646331"/>
          </a:xfrm>
          <a:prstGeom prst="rect">
            <a:avLst/>
          </a:prstGeom>
          <a:noFill/>
        </p:spPr>
        <p:txBody>
          <a:bodyPr wrap="none" rtlCol="0">
            <a:spAutoFit/>
          </a:bodyPr>
          <a:lstStyle/>
          <a:p>
            <a:pPr algn="ctr"/>
            <a:r>
              <a:rPr lang="fr-FR" dirty="0" smtClean="0"/>
              <a:t>Infrastructure</a:t>
            </a:r>
          </a:p>
          <a:p>
            <a:pPr algn="ctr"/>
            <a:r>
              <a:rPr lang="fr-FR" dirty="0" smtClean="0"/>
              <a:t>(écoles, hôpitaux)</a:t>
            </a:r>
            <a:endParaRPr lang="fr-FR" dirty="0"/>
          </a:p>
        </p:txBody>
      </p:sp>
      <p:cxnSp>
        <p:nvCxnSpPr>
          <p:cNvPr id="67" name="Connecteur en arc 66"/>
          <p:cNvCxnSpPr>
            <a:stCxn id="62" idx="3"/>
            <a:endCxn id="65" idx="0"/>
          </p:cNvCxnSpPr>
          <p:nvPr>
            <p:custDataLst>
              <p:tags r:id="rId16"/>
            </p:custDataLst>
          </p:nvPr>
        </p:nvCxnSpPr>
        <p:spPr>
          <a:xfrm>
            <a:off x="5288708" y="1349842"/>
            <a:ext cx="2909813" cy="2500043"/>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0" name="Connecteur en arc 69"/>
          <p:cNvCxnSpPr>
            <a:stCxn id="65" idx="2"/>
            <a:endCxn id="24" idx="2"/>
          </p:cNvCxnSpPr>
          <p:nvPr>
            <p:custDataLst>
              <p:tags r:id="rId17"/>
            </p:custDataLst>
          </p:nvPr>
        </p:nvCxnSpPr>
        <p:spPr>
          <a:xfrm rot="5400000">
            <a:off x="4253740" y="1395825"/>
            <a:ext cx="844391" cy="7045172"/>
          </a:xfrm>
          <a:prstGeom prst="curvedConnector3">
            <a:avLst>
              <a:gd name="adj1" fmla="val 235364"/>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89" name="Flèche courbée vers la gauche 88"/>
          <p:cNvSpPr/>
          <p:nvPr>
            <p:custDataLst>
              <p:tags r:id="rId18"/>
            </p:custDataLst>
          </p:nvPr>
        </p:nvSpPr>
        <p:spPr>
          <a:xfrm>
            <a:off x="2526815" y="3144848"/>
            <a:ext cx="574085" cy="809756"/>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91" name="Flèche courbée vers la gauche 90"/>
          <p:cNvSpPr/>
          <p:nvPr>
            <p:custDataLst>
              <p:tags r:id="rId19"/>
            </p:custDataLst>
          </p:nvPr>
        </p:nvSpPr>
        <p:spPr>
          <a:xfrm>
            <a:off x="5526408" y="3538004"/>
            <a:ext cx="574085" cy="8097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2" name="Flèche courbée vers la gauche 91"/>
          <p:cNvSpPr/>
          <p:nvPr>
            <p:custDataLst>
              <p:tags r:id="rId20"/>
            </p:custDataLst>
          </p:nvPr>
        </p:nvSpPr>
        <p:spPr>
          <a:xfrm>
            <a:off x="7156685" y="2967320"/>
            <a:ext cx="574085" cy="8097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3" name="ZoneTexte 92"/>
          <p:cNvSpPr txBox="1"/>
          <p:nvPr>
            <p:custDataLst>
              <p:tags r:id="rId21"/>
            </p:custDataLst>
          </p:nvPr>
        </p:nvSpPr>
        <p:spPr>
          <a:xfrm>
            <a:off x="4264514" y="1400566"/>
            <a:ext cx="290464" cy="369332"/>
          </a:xfrm>
          <a:prstGeom prst="rect">
            <a:avLst/>
          </a:prstGeom>
          <a:noFill/>
        </p:spPr>
        <p:txBody>
          <a:bodyPr wrap="none" rtlCol="0">
            <a:spAutoFit/>
          </a:bodyPr>
          <a:lstStyle/>
          <a:p>
            <a:r>
              <a:rPr lang="fr-FR" dirty="0" smtClean="0"/>
              <a:t>S</a:t>
            </a:r>
            <a:endParaRPr lang="fr-FR" dirty="0"/>
          </a:p>
        </p:txBody>
      </p:sp>
      <p:sp>
        <p:nvSpPr>
          <p:cNvPr id="94" name="ZoneTexte 93"/>
          <p:cNvSpPr txBox="1"/>
          <p:nvPr>
            <p:custDataLst>
              <p:tags r:id="rId22"/>
            </p:custDataLst>
          </p:nvPr>
        </p:nvSpPr>
        <p:spPr>
          <a:xfrm>
            <a:off x="8215349" y="3621022"/>
            <a:ext cx="290464" cy="369332"/>
          </a:xfrm>
          <a:prstGeom prst="rect">
            <a:avLst/>
          </a:prstGeom>
          <a:noFill/>
        </p:spPr>
        <p:txBody>
          <a:bodyPr wrap="none" rtlCol="0">
            <a:spAutoFit/>
          </a:bodyPr>
          <a:lstStyle/>
          <a:p>
            <a:r>
              <a:rPr lang="fr-FR" dirty="0" smtClean="0"/>
              <a:t>S</a:t>
            </a:r>
            <a:endParaRPr lang="fr-FR" dirty="0"/>
          </a:p>
        </p:txBody>
      </p:sp>
      <p:sp>
        <p:nvSpPr>
          <p:cNvPr id="95" name="ZoneTexte 94"/>
          <p:cNvSpPr txBox="1"/>
          <p:nvPr>
            <p:custDataLst>
              <p:tags r:id="rId23"/>
            </p:custDataLst>
          </p:nvPr>
        </p:nvSpPr>
        <p:spPr>
          <a:xfrm>
            <a:off x="2831578" y="2218514"/>
            <a:ext cx="290464" cy="369332"/>
          </a:xfrm>
          <a:prstGeom prst="rect">
            <a:avLst/>
          </a:prstGeom>
          <a:noFill/>
        </p:spPr>
        <p:txBody>
          <a:bodyPr wrap="none" rtlCol="0">
            <a:spAutoFit/>
          </a:bodyPr>
          <a:lstStyle/>
          <a:p>
            <a:r>
              <a:rPr lang="fr-FR" dirty="0" smtClean="0"/>
              <a:t>S</a:t>
            </a:r>
            <a:endParaRPr lang="fr-FR" dirty="0"/>
          </a:p>
        </p:txBody>
      </p:sp>
      <p:sp>
        <p:nvSpPr>
          <p:cNvPr id="96" name="ZoneTexte 95"/>
          <p:cNvSpPr txBox="1"/>
          <p:nvPr>
            <p:custDataLst>
              <p:tags r:id="rId24"/>
            </p:custDataLst>
          </p:nvPr>
        </p:nvSpPr>
        <p:spPr>
          <a:xfrm>
            <a:off x="5905642" y="2375945"/>
            <a:ext cx="290464" cy="369332"/>
          </a:xfrm>
          <a:prstGeom prst="rect">
            <a:avLst/>
          </a:prstGeom>
          <a:noFill/>
        </p:spPr>
        <p:txBody>
          <a:bodyPr wrap="none" rtlCol="0">
            <a:spAutoFit/>
          </a:bodyPr>
          <a:lstStyle/>
          <a:p>
            <a:r>
              <a:rPr lang="fr-FR" dirty="0" smtClean="0"/>
              <a:t>S</a:t>
            </a:r>
            <a:endParaRPr lang="fr-FR" dirty="0"/>
          </a:p>
        </p:txBody>
      </p:sp>
      <p:sp>
        <p:nvSpPr>
          <p:cNvPr id="98" name="ZoneTexte 97"/>
          <p:cNvSpPr txBox="1"/>
          <p:nvPr>
            <p:custDataLst>
              <p:tags r:id="rId25"/>
            </p:custDataLst>
          </p:nvPr>
        </p:nvSpPr>
        <p:spPr>
          <a:xfrm>
            <a:off x="5228398" y="4818593"/>
            <a:ext cx="290464" cy="369332"/>
          </a:xfrm>
          <a:prstGeom prst="rect">
            <a:avLst/>
          </a:prstGeom>
          <a:noFill/>
        </p:spPr>
        <p:txBody>
          <a:bodyPr wrap="none" rtlCol="0">
            <a:spAutoFit/>
          </a:bodyPr>
          <a:lstStyle/>
          <a:p>
            <a:r>
              <a:rPr lang="fr-FR" dirty="0"/>
              <a:t>S</a:t>
            </a:r>
          </a:p>
        </p:txBody>
      </p:sp>
      <p:sp>
        <p:nvSpPr>
          <p:cNvPr id="99" name="ZoneTexte 98"/>
          <p:cNvSpPr txBox="1"/>
          <p:nvPr>
            <p:custDataLst>
              <p:tags r:id="rId26"/>
            </p:custDataLst>
          </p:nvPr>
        </p:nvSpPr>
        <p:spPr>
          <a:xfrm>
            <a:off x="352936" y="2663894"/>
            <a:ext cx="290464" cy="369332"/>
          </a:xfrm>
          <a:prstGeom prst="rect">
            <a:avLst/>
          </a:prstGeom>
          <a:noFill/>
        </p:spPr>
        <p:txBody>
          <a:bodyPr wrap="none" rtlCol="0">
            <a:spAutoFit/>
          </a:bodyPr>
          <a:lstStyle/>
          <a:p>
            <a:r>
              <a:rPr lang="fr-FR" dirty="0" smtClean="0"/>
              <a:t>S</a:t>
            </a:r>
            <a:endParaRPr lang="fr-FR" dirty="0"/>
          </a:p>
        </p:txBody>
      </p:sp>
      <p:sp>
        <p:nvSpPr>
          <p:cNvPr id="100" name="ZoneTexte 99"/>
          <p:cNvSpPr txBox="1"/>
          <p:nvPr>
            <p:custDataLst>
              <p:tags r:id="rId27"/>
            </p:custDataLst>
          </p:nvPr>
        </p:nvSpPr>
        <p:spPr>
          <a:xfrm>
            <a:off x="734220" y="5347561"/>
            <a:ext cx="290464" cy="369332"/>
          </a:xfrm>
          <a:prstGeom prst="rect">
            <a:avLst/>
          </a:prstGeom>
          <a:noFill/>
        </p:spPr>
        <p:txBody>
          <a:bodyPr wrap="none" rtlCol="0">
            <a:spAutoFit/>
          </a:bodyPr>
          <a:lstStyle/>
          <a:p>
            <a:r>
              <a:rPr lang="fr-FR" dirty="0" smtClean="0"/>
              <a:t>S</a:t>
            </a:r>
            <a:endParaRPr lang="fr-FR" dirty="0"/>
          </a:p>
        </p:txBody>
      </p:sp>
      <p:sp>
        <p:nvSpPr>
          <p:cNvPr id="104" name="ZoneTexte 103"/>
          <p:cNvSpPr txBox="1"/>
          <p:nvPr>
            <p:custDataLst>
              <p:tags r:id="rId28"/>
            </p:custDataLst>
          </p:nvPr>
        </p:nvSpPr>
        <p:spPr>
          <a:xfrm>
            <a:off x="6966100" y="3805688"/>
            <a:ext cx="306494" cy="369332"/>
          </a:xfrm>
          <a:prstGeom prst="rect">
            <a:avLst/>
          </a:prstGeom>
          <a:noFill/>
        </p:spPr>
        <p:txBody>
          <a:bodyPr wrap="none" rtlCol="0">
            <a:spAutoFit/>
          </a:bodyPr>
          <a:lstStyle/>
          <a:p>
            <a:r>
              <a:rPr lang="fr-FR" dirty="0"/>
              <a:t>o</a:t>
            </a:r>
          </a:p>
        </p:txBody>
      </p:sp>
      <p:sp>
        <p:nvSpPr>
          <p:cNvPr id="105" name="ZoneTexte 104"/>
          <p:cNvSpPr txBox="1"/>
          <p:nvPr>
            <p:custDataLst>
              <p:tags r:id="rId29"/>
            </p:custDataLst>
          </p:nvPr>
        </p:nvSpPr>
        <p:spPr>
          <a:xfrm>
            <a:off x="5642680" y="5532227"/>
            <a:ext cx="306494" cy="369332"/>
          </a:xfrm>
          <a:prstGeom prst="rect">
            <a:avLst/>
          </a:prstGeom>
          <a:noFill/>
        </p:spPr>
        <p:txBody>
          <a:bodyPr wrap="none" rtlCol="0">
            <a:spAutoFit/>
          </a:bodyPr>
          <a:lstStyle/>
          <a:p>
            <a:r>
              <a:rPr lang="fr-FR" dirty="0"/>
              <a:t>o</a:t>
            </a:r>
          </a:p>
        </p:txBody>
      </p:sp>
      <p:sp>
        <p:nvSpPr>
          <p:cNvPr id="40" name="Titre 1"/>
          <p:cNvSpPr>
            <a:spLocks noGrp="1"/>
          </p:cNvSpPr>
          <p:nvPr>
            <p:ph type="title"/>
            <p:custDataLst>
              <p:tags r:id="rId30"/>
            </p:custDataLst>
          </p:nvPr>
        </p:nvSpPr>
        <p:spPr>
          <a:xfrm>
            <a:off x="324130" y="0"/>
            <a:ext cx="8568952" cy="908720"/>
          </a:xfrm>
        </p:spPr>
        <p:txBody>
          <a:bodyPr>
            <a:noAutofit/>
          </a:bodyPr>
          <a:lstStyle/>
          <a:p>
            <a:r>
              <a:rPr lang="fr-FR" sz="2800" dirty="0" smtClean="0">
                <a:solidFill>
                  <a:srgbClr val="FF0000"/>
                </a:solidFill>
              </a:rPr>
              <a:t>Le diagramme causal des problèmes posés à notre municipalité</a:t>
            </a:r>
            <a:endParaRPr lang="fr-FR" sz="2800" dirty="0">
              <a:solidFill>
                <a:srgbClr val="FF0000"/>
              </a:solidFill>
            </a:endParaRPr>
          </a:p>
        </p:txBody>
      </p:sp>
      <p:sp>
        <p:nvSpPr>
          <p:cNvPr id="2" name="Espace réservé du numéro de diapositive 1"/>
          <p:cNvSpPr>
            <a:spLocks noGrp="1"/>
          </p:cNvSpPr>
          <p:nvPr>
            <p:ph type="sldNum" sz="quarter" idx="12"/>
            <p:custDataLst>
              <p:tags r:id="rId31"/>
            </p:custDataLst>
          </p:nvPr>
        </p:nvSpPr>
        <p:spPr/>
        <p:txBody>
          <a:bodyPr/>
          <a:lstStyle/>
          <a:p>
            <a:fld id="{DE375BB2-0835-4BC2-86F0-55EF5855A249}" type="slidenum">
              <a:rPr lang="fr-FR" smtClean="0"/>
              <a:t>7</a:t>
            </a:fld>
            <a:endParaRPr lang="fr-FR"/>
          </a:p>
        </p:txBody>
      </p:sp>
      <p:sp>
        <p:nvSpPr>
          <p:cNvPr id="15" name="ZoneTexte 14"/>
          <p:cNvSpPr txBox="1"/>
          <p:nvPr>
            <p:custDataLst>
              <p:tags r:id="rId32"/>
            </p:custDataLst>
          </p:nvPr>
        </p:nvSpPr>
        <p:spPr>
          <a:xfrm>
            <a:off x="2976810" y="5255228"/>
            <a:ext cx="1001941" cy="646331"/>
          </a:xfrm>
          <a:prstGeom prst="rect">
            <a:avLst/>
          </a:prstGeom>
          <a:noFill/>
        </p:spPr>
        <p:txBody>
          <a:bodyPr wrap="none" rtlCol="0">
            <a:spAutoFit/>
          </a:bodyPr>
          <a:lstStyle/>
          <a:p>
            <a:pPr algn="ctr"/>
            <a:r>
              <a:rPr lang="fr-FR" dirty="0" smtClean="0"/>
              <a:t>Ecart sur</a:t>
            </a:r>
          </a:p>
          <a:p>
            <a:pPr algn="ctr"/>
            <a:r>
              <a:rPr lang="fr-FR" dirty="0" smtClean="0"/>
              <a:t> temps</a:t>
            </a:r>
            <a:endParaRPr lang="fr-FR" dirty="0"/>
          </a:p>
        </p:txBody>
      </p:sp>
      <p:cxnSp>
        <p:nvCxnSpPr>
          <p:cNvPr id="18" name="Connecteur en arc 17"/>
          <p:cNvCxnSpPr>
            <a:stCxn id="7" idx="1"/>
            <a:endCxn id="15" idx="3"/>
          </p:cNvCxnSpPr>
          <p:nvPr>
            <p:custDataLst>
              <p:tags r:id="rId33"/>
            </p:custDataLst>
          </p:nvPr>
        </p:nvCxnSpPr>
        <p:spPr>
          <a:xfrm rot="10800000" flipV="1">
            <a:off x="3978751" y="5560966"/>
            <a:ext cx="754834" cy="17427"/>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eur en arc 20"/>
          <p:cNvCxnSpPr>
            <a:stCxn id="31" idx="2"/>
            <a:endCxn id="15" idx="0"/>
          </p:cNvCxnSpPr>
          <p:nvPr>
            <p:custDataLst>
              <p:tags r:id="rId34"/>
            </p:custDataLst>
          </p:nvPr>
        </p:nvCxnSpPr>
        <p:spPr>
          <a:xfrm rot="16200000" flipH="1">
            <a:off x="3039938" y="4817384"/>
            <a:ext cx="519947" cy="355739"/>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cteur en arc 34"/>
          <p:cNvCxnSpPr/>
          <p:nvPr>
            <p:custDataLst>
              <p:tags r:id="rId35"/>
            </p:custDataLst>
          </p:nvPr>
        </p:nvCxnSpPr>
        <p:spPr>
          <a:xfrm rot="10800000">
            <a:off x="1282151" y="5276781"/>
            <a:ext cx="1813037" cy="191620"/>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ZoneTexte 45"/>
          <p:cNvSpPr txBox="1"/>
          <p:nvPr>
            <p:custDataLst>
              <p:tags r:id="rId36"/>
            </p:custDataLst>
          </p:nvPr>
        </p:nvSpPr>
        <p:spPr>
          <a:xfrm>
            <a:off x="3891157" y="3297856"/>
            <a:ext cx="1218283" cy="646331"/>
          </a:xfrm>
          <a:prstGeom prst="rect">
            <a:avLst/>
          </a:prstGeom>
          <a:noFill/>
        </p:spPr>
        <p:txBody>
          <a:bodyPr wrap="none" rtlCol="0">
            <a:spAutoFit/>
          </a:bodyPr>
          <a:lstStyle/>
          <a:p>
            <a:pPr algn="ctr"/>
            <a:r>
              <a:rPr lang="fr-FR" dirty="0" smtClean="0"/>
              <a:t>Trafic</a:t>
            </a:r>
          </a:p>
          <a:p>
            <a:pPr algn="ctr"/>
            <a:r>
              <a:rPr lang="fr-FR" dirty="0"/>
              <a:t>c</a:t>
            </a:r>
            <a:r>
              <a:rPr lang="fr-FR" dirty="0" smtClean="0"/>
              <a:t>entre ville</a:t>
            </a:r>
            <a:endParaRPr lang="fr-FR" dirty="0"/>
          </a:p>
        </p:txBody>
      </p:sp>
      <p:cxnSp>
        <p:nvCxnSpPr>
          <p:cNvPr id="48" name="Connecteur en arc 47"/>
          <p:cNvCxnSpPr>
            <a:stCxn id="46" idx="2"/>
            <a:endCxn id="7" idx="0"/>
          </p:cNvCxnSpPr>
          <p:nvPr>
            <p:custDataLst>
              <p:tags r:id="rId37"/>
            </p:custDataLst>
          </p:nvPr>
        </p:nvCxnSpPr>
        <p:spPr>
          <a:xfrm rot="16200000" flipH="1">
            <a:off x="4263212" y="4181273"/>
            <a:ext cx="1155115" cy="680941"/>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5" name="Connecteur en arc 54"/>
          <p:cNvCxnSpPr>
            <a:stCxn id="4" idx="3"/>
            <a:endCxn id="46" idx="0"/>
          </p:cNvCxnSpPr>
          <p:nvPr>
            <p:custDataLst>
              <p:tags r:id="rId38"/>
            </p:custDataLst>
          </p:nvPr>
        </p:nvCxnSpPr>
        <p:spPr>
          <a:xfrm>
            <a:off x="4319193" y="2170198"/>
            <a:ext cx="181106" cy="1127658"/>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06" name="ZoneTexte 105"/>
          <p:cNvSpPr txBox="1"/>
          <p:nvPr>
            <p:custDataLst>
              <p:tags r:id="rId39"/>
            </p:custDataLst>
          </p:nvPr>
        </p:nvSpPr>
        <p:spPr>
          <a:xfrm>
            <a:off x="3888144" y="5187925"/>
            <a:ext cx="290464" cy="369332"/>
          </a:xfrm>
          <a:prstGeom prst="rect">
            <a:avLst/>
          </a:prstGeom>
          <a:noFill/>
        </p:spPr>
        <p:txBody>
          <a:bodyPr wrap="none" rtlCol="0">
            <a:spAutoFit/>
          </a:bodyPr>
          <a:lstStyle/>
          <a:p>
            <a:r>
              <a:rPr lang="fr-FR" dirty="0"/>
              <a:t>S</a:t>
            </a:r>
          </a:p>
        </p:txBody>
      </p:sp>
      <p:sp>
        <p:nvSpPr>
          <p:cNvPr id="116" name="ZoneTexte 115"/>
          <p:cNvSpPr txBox="1"/>
          <p:nvPr>
            <p:custDataLst>
              <p:tags r:id="rId40"/>
            </p:custDataLst>
          </p:nvPr>
        </p:nvSpPr>
        <p:spPr>
          <a:xfrm>
            <a:off x="1389943" y="5024610"/>
            <a:ext cx="306494" cy="369332"/>
          </a:xfrm>
          <a:prstGeom prst="rect">
            <a:avLst/>
          </a:prstGeom>
          <a:noFill/>
        </p:spPr>
        <p:txBody>
          <a:bodyPr wrap="none" rtlCol="0">
            <a:spAutoFit/>
          </a:bodyPr>
          <a:lstStyle/>
          <a:p>
            <a:r>
              <a:rPr lang="fr-FR" dirty="0"/>
              <a:t>o</a:t>
            </a:r>
          </a:p>
        </p:txBody>
      </p:sp>
      <p:sp>
        <p:nvSpPr>
          <p:cNvPr id="43" name="ZoneTexte 42"/>
          <p:cNvSpPr txBox="1"/>
          <p:nvPr>
            <p:custDataLst>
              <p:tags r:id="rId41"/>
            </p:custDataLst>
          </p:nvPr>
        </p:nvSpPr>
        <p:spPr>
          <a:xfrm>
            <a:off x="3543179" y="4966241"/>
            <a:ext cx="290464" cy="369332"/>
          </a:xfrm>
          <a:prstGeom prst="rect">
            <a:avLst/>
          </a:prstGeom>
          <a:noFill/>
        </p:spPr>
        <p:txBody>
          <a:bodyPr wrap="none" rtlCol="0">
            <a:spAutoFit/>
          </a:bodyPr>
          <a:lstStyle/>
          <a:p>
            <a:r>
              <a:rPr lang="fr-FR" dirty="0" smtClean="0"/>
              <a:t>S</a:t>
            </a:r>
            <a:endParaRPr lang="fr-FR" dirty="0"/>
          </a:p>
        </p:txBody>
      </p:sp>
      <p:sp>
        <p:nvSpPr>
          <p:cNvPr id="44" name="ZoneTexte 43"/>
          <p:cNvSpPr txBox="1"/>
          <p:nvPr>
            <p:custDataLst>
              <p:tags r:id="rId42"/>
            </p:custDataLst>
          </p:nvPr>
        </p:nvSpPr>
        <p:spPr>
          <a:xfrm>
            <a:off x="4588353" y="3033226"/>
            <a:ext cx="290464" cy="369332"/>
          </a:xfrm>
          <a:prstGeom prst="rect">
            <a:avLst/>
          </a:prstGeom>
          <a:noFill/>
        </p:spPr>
        <p:txBody>
          <a:bodyPr wrap="none" rtlCol="0">
            <a:spAutoFit/>
          </a:bodyPr>
          <a:lstStyle/>
          <a:p>
            <a:r>
              <a:rPr lang="fr-FR" dirty="0" smtClean="0"/>
              <a:t>S</a:t>
            </a:r>
            <a:endParaRPr lang="fr-FR" dirty="0"/>
          </a:p>
        </p:txBody>
      </p:sp>
    </p:spTree>
    <p:extLst>
      <p:ext uri="{BB962C8B-B14F-4D97-AF65-F5344CB8AC3E}">
        <p14:creationId xmlns:p14="http://schemas.microsoft.com/office/powerpoint/2010/main" val="41185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7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4" grpId="0"/>
      <p:bldP spid="31" grpId="0"/>
      <p:bldP spid="52" grpId="0"/>
      <p:bldP spid="62" grpId="0"/>
      <p:bldP spid="65" grpId="0"/>
      <p:bldP spid="89" grpId="0" animBg="1"/>
      <p:bldP spid="91" grpId="0" animBg="1"/>
      <p:bldP spid="92" grpId="0" animBg="1"/>
      <p:bldP spid="93" grpId="0"/>
      <p:bldP spid="94" grpId="0"/>
      <p:bldP spid="95" grpId="0"/>
      <p:bldP spid="96" grpId="0"/>
      <p:bldP spid="98" grpId="0"/>
      <p:bldP spid="99" grpId="0"/>
      <p:bldP spid="100" grpId="0"/>
      <p:bldP spid="104" grpId="0"/>
      <p:bldP spid="105" grpId="0"/>
      <p:bldP spid="15" grpId="0"/>
      <p:bldP spid="46" grpId="0"/>
      <p:bldP spid="106" grpId="0"/>
      <p:bldP spid="116"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E375BB2-0835-4BC2-86F0-55EF5855A249}" type="slidenum">
              <a:rPr lang="fr-FR" smtClean="0"/>
              <a:t>8</a:t>
            </a:fld>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915025" cy="43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56176" y="5085184"/>
            <a:ext cx="1306513"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a:spLocks noGrp="1"/>
          </p:cNvSpPr>
          <p:nvPr>
            <p:ph type="title"/>
            <p:custDataLst>
              <p:tags r:id="rId1"/>
            </p:custDataLst>
          </p:nvPr>
        </p:nvSpPr>
        <p:spPr>
          <a:xfrm>
            <a:off x="0" y="0"/>
            <a:ext cx="9144000" cy="908720"/>
          </a:xfrm>
        </p:spPr>
        <p:txBody>
          <a:bodyPr>
            <a:noAutofit/>
          </a:bodyPr>
          <a:lstStyle/>
          <a:p>
            <a:r>
              <a:rPr lang="fr-FR" sz="2800" dirty="0" smtClean="0">
                <a:solidFill>
                  <a:srgbClr val="FF0000"/>
                </a:solidFill>
              </a:rPr>
              <a:t>Lire et comprendre un </a:t>
            </a:r>
            <a:r>
              <a:rPr lang="fr-FR" sz="2800" dirty="0" smtClean="0">
                <a:solidFill>
                  <a:srgbClr val="FF0000"/>
                </a:solidFill>
              </a:rPr>
              <a:t>diagramme </a:t>
            </a:r>
            <a:r>
              <a:rPr lang="fr-FR" sz="2800" dirty="0" smtClean="0">
                <a:solidFill>
                  <a:srgbClr val="FF0000"/>
                </a:solidFill>
              </a:rPr>
              <a:t>dynamique</a:t>
            </a:r>
            <a:br>
              <a:rPr lang="fr-FR" sz="2800" dirty="0" smtClean="0">
                <a:solidFill>
                  <a:srgbClr val="FF0000"/>
                </a:solidFill>
              </a:rPr>
            </a:br>
            <a:r>
              <a:rPr lang="fr-FR" sz="1800" dirty="0" smtClean="0">
                <a:solidFill>
                  <a:srgbClr val="FF0000"/>
                </a:solidFill>
              </a:rPr>
              <a:t>Ex : l’interdépendance en la pollution et le nombre de voitures</a:t>
            </a:r>
            <a:endParaRPr lang="fr-FR" sz="1800" dirty="0">
              <a:solidFill>
                <a:srgbClr val="FF0000"/>
              </a:solidFill>
            </a:endParaRPr>
          </a:p>
        </p:txBody>
      </p:sp>
      <p:sp>
        <p:nvSpPr>
          <p:cNvPr id="6" name="ZoneTexte 5"/>
          <p:cNvSpPr txBox="1"/>
          <p:nvPr/>
        </p:nvSpPr>
        <p:spPr>
          <a:xfrm>
            <a:off x="5966893" y="1460072"/>
            <a:ext cx="1710660" cy="800219"/>
          </a:xfrm>
          <a:prstGeom prst="rect">
            <a:avLst/>
          </a:prstGeom>
          <a:noFill/>
        </p:spPr>
        <p:txBody>
          <a:bodyPr wrap="none" rtlCol="0">
            <a:spAutoFit/>
          </a:bodyPr>
          <a:lstStyle/>
          <a:p>
            <a:pPr algn="ctr"/>
            <a:r>
              <a:rPr lang="fr-FR" dirty="0" smtClean="0"/>
              <a:t>Etat (cumul)</a:t>
            </a:r>
          </a:p>
          <a:p>
            <a:pPr algn="ctr"/>
            <a:r>
              <a:rPr lang="fr-FR" sz="1400" dirty="0"/>
              <a:t>a</a:t>
            </a:r>
            <a:r>
              <a:rPr lang="fr-FR" sz="1400" dirty="0" smtClean="0"/>
              <a:t>ugmente ou décroit</a:t>
            </a:r>
          </a:p>
          <a:p>
            <a:pPr algn="ctr"/>
            <a:r>
              <a:rPr lang="fr-FR" sz="1400" dirty="0"/>
              <a:t>d</a:t>
            </a:r>
            <a:r>
              <a:rPr lang="fr-FR" sz="1400" dirty="0" smtClean="0"/>
              <a:t>es flux</a:t>
            </a:r>
            <a:endParaRPr lang="fr-FR" sz="1400" dirty="0"/>
          </a:p>
        </p:txBody>
      </p:sp>
      <p:cxnSp>
        <p:nvCxnSpPr>
          <p:cNvPr id="9" name="Connecteur droit avec flèche 8"/>
          <p:cNvCxnSpPr/>
          <p:nvPr/>
        </p:nvCxnSpPr>
        <p:spPr>
          <a:xfrm flipV="1">
            <a:off x="4505176" y="1628800"/>
            <a:ext cx="1651000" cy="720080"/>
          </a:xfrm>
          <a:prstGeom prst="straightConnector1">
            <a:avLst/>
          </a:prstGeom>
          <a:ln w="1905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020432" y="1460072"/>
            <a:ext cx="1324145" cy="800219"/>
          </a:xfrm>
          <a:prstGeom prst="rect">
            <a:avLst/>
          </a:prstGeom>
          <a:noFill/>
        </p:spPr>
        <p:txBody>
          <a:bodyPr wrap="none" rtlCol="0">
            <a:spAutoFit/>
          </a:bodyPr>
          <a:lstStyle/>
          <a:p>
            <a:pPr algn="ctr"/>
            <a:r>
              <a:rPr lang="fr-FR" dirty="0" smtClean="0"/>
              <a:t>Flux </a:t>
            </a:r>
          </a:p>
          <a:p>
            <a:pPr algn="ctr"/>
            <a:r>
              <a:rPr lang="fr-FR" sz="1400" dirty="0" smtClean="0"/>
              <a:t>entre 2 instants</a:t>
            </a:r>
          </a:p>
          <a:p>
            <a:pPr algn="ctr"/>
            <a:r>
              <a:rPr lang="fr-FR" sz="1400" dirty="0" smtClean="0"/>
              <a:t>agit sur l’état</a:t>
            </a:r>
            <a:endParaRPr lang="fr-FR" sz="1400" dirty="0"/>
          </a:p>
        </p:txBody>
      </p:sp>
      <p:cxnSp>
        <p:nvCxnSpPr>
          <p:cNvPr id="13" name="Connecteur droit avec flèche 12"/>
          <p:cNvCxnSpPr/>
          <p:nvPr/>
        </p:nvCxnSpPr>
        <p:spPr>
          <a:xfrm flipH="1" flipV="1">
            <a:off x="1979712" y="1628800"/>
            <a:ext cx="1224136" cy="720081"/>
          </a:xfrm>
          <a:prstGeom prst="straightConnector1">
            <a:avLst/>
          </a:prstGeom>
          <a:ln w="1905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724128" y="2500760"/>
            <a:ext cx="2379498" cy="584775"/>
          </a:xfrm>
          <a:prstGeom prst="rect">
            <a:avLst/>
          </a:prstGeom>
          <a:noFill/>
        </p:spPr>
        <p:txBody>
          <a:bodyPr wrap="none" rtlCol="0">
            <a:spAutoFit/>
          </a:bodyPr>
          <a:lstStyle/>
          <a:p>
            <a:r>
              <a:rPr lang="fr-FR" dirty="0" smtClean="0"/>
              <a:t>Variable auxiliaire</a:t>
            </a:r>
          </a:p>
          <a:p>
            <a:r>
              <a:rPr lang="fr-FR" sz="1400" dirty="0" smtClean="0"/>
              <a:t>Calcul : Nb voitures * taux co2</a:t>
            </a:r>
            <a:endParaRPr lang="fr-FR" sz="1400" dirty="0"/>
          </a:p>
        </p:txBody>
      </p:sp>
      <p:cxnSp>
        <p:nvCxnSpPr>
          <p:cNvPr id="20" name="Connecteur droit avec flèche 19"/>
          <p:cNvCxnSpPr/>
          <p:nvPr/>
        </p:nvCxnSpPr>
        <p:spPr>
          <a:xfrm flipV="1">
            <a:off x="3679676" y="2660073"/>
            <a:ext cx="2083815" cy="848963"/>
          </a:xfrm>
          <a:prstGeom prst="straightConnector1">
            <a:avLst/>
          </a:prstGeom>
          <a:ln w="1905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223837" y="933450"/>
            <a:ext cx="8696325"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custDataLst>
              <p:tags r:id="rId2"/>
            </p:custDataLst>
          </p:nvPr>
        </p:nvSpPr>
        <p:spPr/>
        <p:txBody>
          <a:bodyPr/>
          <a:lstStyle/>
          <a:p>
            <a:fld id="{DE375BB2-0835-4BC2-86F0-55EF5855A249}" type="slidenum">
              <a:rPr lang="fr-FR" smtClean="0"/>
              <a:t>9</a:t>
            </a:fld>
            <a:endParaRPr lang="fr-FR"/>
          </a:p>
        </p:txBody>
      </p:sp>
      <p:sp>
        <p:nvSpPr>
          <p:cNvPr id="6" name="Titre 1"/>
          <p:cNvSpPr>
            <a:spLocks noGrp="1"/>
          </p:cNvSpPr>
          <p:nvPr>
            <p:ph type="title"/>
            <p:custDataLst>
              <p:tags r:id="rId3"/>
            </p:custDataLst>
          </p:nvPr>
        </p:nvSpPr>
        <p:spPr>
          <a:xfrm>
            <a:off x="0" y="0"/>
            <a:ext cx="9144000" cy="908720"/>
          </a:xfrm>
        </p:spPr>
        <p:txBody>
          <a:bodyPr>
            <a:noAutofit/>
          </a:bodyPr>
          <a:lstStyle/>
          <a:p>
            <a:r>
              <a:rPr lang="fr-FR" sz="2800" dirty="0" smtClean="0">
                <a:solidFill>
                  <a:srgbClr val="FF0000"/>
                </a:solidFill>
              </a:rPr>
              <a:t>Le diagramme dynamique de notre municipalité</a:t>
            </a:r>
            <a:endParaRPr lang="fr-FR" sz="2800" dirty="0">
              <a:solidFill>
                <a:srgbClr val="FF0000"/>
              </a:solidFill>
            </a:endParaRPr>
          </a:p>
        </p:txBody>
      </p:sp>
      <p:sp>
        <p:nvSpPr>
          <p:cNvPr id="7" name="ZoneTexte 6"/>
          <p:cNvSpPr txBox="1"/>
          <p:nvPr>
            <p:custDataLst>
              <p:tags r:id="rId4"/>
            </p:custDataLst>
          </p:nvPr>
        </p:nvSpPr>
        <p:spPr>
          <a:xfrm>
            <a:off x="7652908" y="1775224"/>
            <a:ext cx="1213922" cy="738664"/>
          </a:xfrm>
          <a:prstGeom prst="rect">
            <a:avLst/>
          </a:prstGeom>
          <a:noFill/>
        </p:spPr>
        <p:txBody>
          <a:bodyPr wrap="none" rtlCol="0">
            <a:spAutoFit/>
          </a:bodyPr>
          <a:lstStyle/>
          <a:p>
            <a:pPr algn="ctr"/>
            <a:r>
              <a:rPr lang="fr-FR" sz="1400" dirty="0" smtClean="0"/>
              <a:t>Finalement</a:t>
            </a:r>
          </a:p>
          <a:p>
            <a:pPr algn="ctr"/>
            <a:r>
              <a:rPr lang="fr-FR" sz="1400" dirty="0"/>
              <a:t>u</a:t>
            </a:r>
            <a:r>
              <a:rPr lang="fr-FR" sz="1400" dirty="0" smtClean="0"/>
              <a:t>n « </a:t>
            </a:r>
            <a:r>
              <a:rPr lang="fr-FR" sz="1400" dirty="0" err="1" smtClean="0"/>
              <a:t>SimCity</a:t>
            </a:r>
            <a:r>
              <a:rPr lang="fr-FR" sz="1400" dirty="0" smtClean="0"/>
              <a:t> </a:t>
            </a:r>
          </a:p>
          <a:p>
            <a:pPr algn="ctr"/>
            <a:r>
              <a:rPr lang="fr-FR" sz="1400" dirty="0" smtClean="0"/>
              <a:t>écologique » !</a:t>
            </a:r>
            <a:endParaRPr lang="fr-FR" sz="1400" dirty="0"/>
          </a:p>
        </p:txBody>
      </p:sp>
      <p:pic>
        <p:nvPicPr>
          <p:cNvPr id="8" name="Picture 3"/>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t="24490"/>
          <a:stretch>
            <a:fillRect/>
          </a:stretch>
        </p:blipFill>
        <p:spPr bwMode="auto">
          <a:xfrm>
            <a:off x="7526921" y="2458085"/>
            <a:ext cx="1455420" cy="84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custDataLst>
              <p:tags r:id="rId6"/>
            </p:custDataLst>
          </p:nvPr>
        </p:nvSpPr>
        <p:spPr>
          <a:xfrm>
            <a:off x="7098087" y="2571861"/>
            <a:ext cx="481222" cy="307777"/>
          </a:xfrm>
          <a:prstGeom prst="rect">
            <a:avLst/>
          </a:prstGeom>
          <a:noFill/>
        </p:spPr>
        <p:txBody>
          <a:bodyPr wrap="none" rtlCol="0">
            <a:spAutoFit/>
          </a:bodyPr>
          <a:lstStyle/>
          <a:p>
            <a:r>
              <a:rPr lang="fr-FR" sz="1400" dirty="0" smtClean="0"/>
              <a:t>Flux</a:t>
            </a:r>
            <a:endParaRPr lang="fr-FR" sz="1400" dirty="0"/>
          </a:p>
        </p:txBody>
      </p:sp>
      <p:sp>
        <p:nvSpPr>
          <p:cNvPr id="10" name="ZoneTexte 9"/>
          <p:cNvSpPr txBox="1"/>
          <p:nvPr>
            <p:custDataLst>
              <p:tags r:id="rId7"/>
            </p:custDataLst>
          </p:nvPr>
        </p:nvSpPr>
        <p:spPr>
          <a:xfrm>
            <a:off x="8667473" y="3303903"/>
            <a:ext cx="481222" cy="307777"/>
          </a:xfrm>
          <a:prstGeom prst="rect">
            <a:avLst/>
          </a:prstGeom>
          <a:noFill/>
        </p:spPr>
        <p:txBody>
          <a:bodyPr wrap="none" rtlCol="0">
            <a:spAutoFit/>
          </a:bodyPr>
          <a:lstStyle/>
          <a:p>
            <a:r>
              <a:rPr lang="fr-FR" sz="1400" dirty="0" smtClean="0"/>
              <a:t>Flux</a:t>
            </a:r>
            <a:endParaRPr lang="fr-FR" sz="1400" dirty="0"/>
          </a:p>
        </p:txBody>
      </p:sp>
      <p:sp>
        <p:nvSpPr>
          <p:cNvPr id="11" name="ZoneTexte 10"/>
          <p:cNvSpPr txBox="1"/>
          <p:nvPr>
            <p:custDataLst>
              <p:tags r:id="rId8"/>
            </p:custDataLst>
          </p:nvPr>
        </p:nvSpPr>
        <p:spPr>
          <a:xfrm>
            <a:off x="7852319" y="3285828"/>
            <a:ext cx="476349" cy="276999"/>
          </a:xfrm>
          <a:prstGeom prst="rect">
            <a:avLst/>
          </a:prstGeom>
          <a:noFill/>
        </p:spPr>
        <p:txBody>
          <a:bodyPr wrap="none" rtlCol="0">
            <a:spAutoFit/>
          </a:bodyPr>
          <a:lstStyle/>
          <a:p>
            <a:r>
              <a:rPr lang="fr-FR" sz="1200" dirty="0" smtClean="0"/>
              <a:t>ETAT</a:t>
            </a:r>
            <a:endParaRPr lang="fr-FR" sz="1200" dirty="0"/>
          </a:p>
        </p:txBody>
      </p:sp>
      <p:sp>
        <p:nvSpPr>
          <p:cNvPr id="15" name="ZoneTexte 14"/>
          <p:cNvSpPr txBox="1"/>
          <p:nvPr>
            <p:custDataLst>
              <p:tags r:id="rId9"/>
            </p:custDataLst>
          </p:nvPr>
        </p:nvSpPr>
        <p:spPr>
          <a:xfrm>
            <a:off x="4571999" y="2725749"/>
            <a:ext cx="1345625" cy="307777"/>
          </a:xfrm>
          <a:prstGeom prst="rect">
            <a:avLst/>
          </a:prstGeom>
          <a:noFill/>
        </p:spPr>
        <p:txBody>
          <a:bodyPr wrap="none" rtlCol="0">
            <a:spAutoFit/>
          </a:bodyPr>
          <a:lstStyle/>
          <a:p>
            <a:r>
              <a:rPr lang="fr-FR" sz="1400" b="1" dirty="0" smtClean="0">
                <a:solidFill>
                  <a:srgbClr val="FF0000"/>
                </a:solidFill>
              </a:rPr>
              <a:t>Flux             Etat</a:t>
            </a:r>
            <a:endParaRPr lang="fr-FR" sz="1400" b="1" dirty="0">
              <a:solidFill>
                <a:srgbClr val="FF0000"/>
              </a:solidFill>
            </a:endParaRPr>
          </a:p>
        </p:txBody>
      </p:sp>
    </p:spTree>
    <p:extLst>
      <p:ext uri="{BB962C8B-B14F-4D97-AF65-F5344CB8AC3E}">
        <p14:creationId xmlns:p14="http://schemas.microsoft.com/office/powerpoint/2010/main" val="10680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NUM" val="18"/>
</p:tagLst>
</file>

<file path=ppt/tags/tag146.xml><?xml version="1.0" encoding="utf-8"?>
<p:tagLst xmlns:a="http://schemas.openxmlformats.org/drawingml/2006/main" xmlns:r="http://schemas.openxmlformats.org/officeDocument/2006/relationships" xmlns:p="http://schemas.openxmlformats.org/presentationml/2006/main">
  <p:tag name="NUM" val="19"/>
</p:tagLst>
</file>

<file path=ppt/tags/tag147.xml><?xml version="1.0" encoding="utf-8"?>
<p:tagLst xmlns:a="http://schemas.openxmlformats.org/drawingml/2006/main" xmlns:r="http://schemas.openxmlformats.org/officeDocument/2006/relationships" xmlns:p="http://schemas.openxmlformats.org/presentationml/2006/main">
  <p:tag name="NUM" val="20"/>
</p:tagLst>
</file>

<file path=ppt/tags/tag148.xml><?xml version="1.0" encoding="utf-8"?>
<p:tagLst xmlns:a="http://schemas.openxmlformats.org/drawingml/2006/main" xmlns:r="http://schemas.openxmlformats.org/officeDocument/2006/relationships" xmlns:p="http://schemas.openxmlformats.org/presentationml/2006/main">
  <p:tag name="NUM" val="21"/>
</p:tagLst>
</file>

<file path=ppt/tags/tag149.xml><?xml version="1.0" encoding="utf-8"?>
<p:tagLst xmlns:a="http://schemas.openxmlformats.org/drawingml/2006/main" xmlns:r="http://schemas.openxmlformats.org/officeDocument/2006/relationships" xmlns:p="http://schemas.openxmlformats.org/presentationml/2006/main">
  <p:tag name="NUM" val="22"/>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23"/>
</p:tagLst>
</file>

<file path=ppt/tags/tag151.xml><?xml version="1.0" encoding="utf-8"?>
<p:tagLst xmlns:a="http://schemas.openxmlformats.org/drawingml/2006/main" xmlns:r="http://schemas.openxmlformats.org/officeDocument/2006/relationships" xmlns:p="http://schemas.openxmlformats.org/presentationml/2006/main">
  <p:tag name="NUM" val="24"/>
</p:tagLst>
</file>

<file path=ppt/tags/tag152.xml><?xml version="1.0" encoding="utf-8"?>
<p:tagLst xmlns:a="http://schemas.openxmlformats.org/drawingml/2006/main" xmlns:r="http://schemas.openxmlformats.org/officeDocument/2006/relationships" xmlns:p="http://schemas.openxmlformats.org/presentationml/2006/main">
  <p:tag name="NUM" val="25"/>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6"/>
</p:tagLst>
</file>

<file path=ppt/tags/tag71.xml><?xml version="1.0" encoding="utf-8"?>
<p:tagLst xmlns:a="http://schemas.openxmlformats.org/drawingml/2006/main" xmlns:r="http://schemas.openxmlformats.org/officeDocument/2006/relationships" xmlns:p="http://schemas.openxmlformats.org/presentationml/2006/main">
  <p:tag name="NUM" val="17"/>
</p:tagLst>
</file>

<file path=ppt/tags/tag72.xml><?xml version="1.0" encoding="utf-8"?>
<p:tagLst xmlns:a="http://schemas.openxmlformats.org/drawingml/2006/main" xmlns:r="http://schemas.openxmlformats.org/officeDocument/2006/relationships" xmlns:p="http://schemas.openxmlformats.org/presentationml/2006/main">
  <p:tag name="NUM" val="18"/>
</p:tagLst>
</file>

<file path=ppt/tags/tag73.xml><?xml version="1.0" encoding="utf-8"?>
<p:tagLst xmlns:a="http://schemas.openxmlformats.org/drawingml/2006/main" xmlns:r="http://schemas.openxmlformats.org/officeDocument/2006/relationships" xmlns:p="http://schemas.openxmlformats.org/presentationml/2006/main">
  <p:tag name="NUM" val="19"/>
</p:tagLst>
</file>

<file path=ppt/tags/tag74.xml><?xml version="1.0" encoding="utf-8"?>
<p:tagLst xmlns:a="http://schemas.openxmlformats.org/drawingml/2006/main" xmlns:r="http://schemas.openxmlformats.org/officeDocument/2006/relationships" xmlns:p="http://schemas.openxmlformats.org/presentationml/2006/main">
  <p:tag name="NUM" val="20"/>
</p:tagLst>
</file>

<file path=ppt/tags/tag75.xml><?xml version="1.0" encoding="utf-8"?>
<p:tagLst xmlns:a="http://schemas.openxmlformats.org/drawingml/2006/main" xmlns:r="http://schemas.openxmlformats.org/officeDocument/2006/relationships" xmlns:p="http://schemas.openxmlformats.org/presentationml/2006/main">
  <p:tag name="NUM" val="21"/>
</p:tagLst>
</file>

<file path=ppt/tags/tag76.xml><?xml version="1.0" encoding="utf-8"?>
<p:tagLst xmlns:a="http://schemas.openxmlformats.org/drawingml/2006/main" xmlns:r="http://schemas.openxmlformats.org/officeDocument/2006/relationships" xmlns:p="http://schemas.openxmlformats.org/presentationml/2006/main">
  <p:tag name="NUM" val="22"/>
</p:tagLst>
</file>

<file path=ppt/tags/tag77.xml><?xml version="1.0" encoding="utf-8"?>
<p:tagLst xmlns:a="http://schemas.openxmlformats.org/drawingml/2006/main" xmlns:r="http://schemas.openxmlformats.org/officeDocument/2006/relationships" xmlns:p="http://schemas.openxmlformats.org/presentationml/2006/main">
  <p:tag name="NUM" val="23"/>
</p:tagLst>
</file>

<file path=ppt/tags/tag78.xml><?xml version="1.0" encoding="utf-8"?>
<p:tagLst xmlns:a="http://schemas.openxmlformats.org/drawingml/2006/main" xmlns:r="http://schemas.openxmlformats.org/officeDocument/2006/relationships" xmlns:p="http://schemas.openxmlformats.org/presentationml/2006/main">
  <p:tag name="NUM" val="24"/>
</p:tagLst>
</file>

<file path=ppt/tags/tag79.xml><?xml version="1.0" encoding="utf-8"?>
<p:tagLst xmlns:a="http://schemas.openxmlformats.org/drawingml/2006/main" xmlns:r="http://schemas.openxmlformats.org/officeDocument/2006/relationships" xmlns:p="http://schemas.openxmlformats.org/presentationml/2006/main">
  <p:tag name="NUM" val="2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6"/>
</p:tagLst>
</file>

<file path=ppt/tags/tag81.xml><?xml version="1.0" encoding="utf-8"?>
<p:tagLst xmlns:a="http://schemas.openxmlformats.org/drawingml/2006/main" xmlns:r="http://schemas.openxmlformats.org/officeDocument/2006/relationships" xmlns:p="http://schemas.openxmlformats.org/presentationml/2006/main">
  <p:tag name="NUM" val="27"/>
</p:tagLst>
</file>

<file path=ppt/tags/tag82.xml><?xml version="1.0" encoding="utf-8"?>
<p:tagLst xmlns:a="http://schemas.openxmlformats.org/drawingml/2006/main" xmlns:r="http://schemas.openxmlformats.org/officeDocument/2006/relationships" xmlns:p="http://schemas.openxmlformats.org/presentationml/2006/main">
  <p:tag name="NUM" val="28"/>
</p:tagLst>
</file>

<file path=ppt/tags/tag83.xml><?xml version="1.0" encoding="utf-8"?>
<p:tagLst xmlns:a="http://schemas.openxmlformats.org/drawingml/2006/main" xmlns:r="http://schemas.openxmlformats.org/officeDocument/2006/relationships" xmlns:p="http://schemas.openxmlformats.org/presentationml/2006/main">
  <p:tag name="NUM" val="29"/>
</p:tagLst>
</file>

<file path=ppt/tags/tag84.xml><?xml version="1.0" encoding="utf-8"?>
<p:tagLst xmlns:a="http://schemas.openxmlformats.org/drawingml/2006/main" xmlns:r="http://schemas.openxmlformats.org/officeDocument/2006/relationships" xmlns:p="http://schemas.openxmlformats.org/presentationml/2006/main">
  <p:tag name="NUM" val="30"/>
</p:tagLst>
</file>

<file path=ppt/tags/tag85.xml><?xml version="1.0" encoding="utf-8"?>
<p:tagLst xmlns:a="http://schemas.openxmlformats.org/drawingml/2006/main" xmlns:r="http://schemas.openxmlformats.org/officeDocument/2006/relationships" xmlns:p="http://schemas.openxmlformats.org/presentationml/2006/main">
  <p:tag name="NUM" val="31"/>
</p:tagLst>
</file>

<file path=ppt/tags/tag86.xml><?xml version="1.0" encoding="utf-8"?>
<p:tagLst xmlns:a="http://schemas.openxmlformats.org/drawingml/2006/main" xmlns:r="http://schemas.openxmlformats.org/officeDocument/2006/relationships" xmlns:p="http://schemas.openxmlformats.org/presentationml/2006/main">
  <p:tag name="NUM" val="32"/>
</p:tagLst>
</file>

<file path=ppt/tags/tag87.xml><?xml version="1.0" encoding="utf-8"?>
<p:tagLst xmlns:a="http://schemas.openxmlformats.org/drawingml/2006/main" xmlns:r="http://schemas.openxmlformats.org/officeDocument/2006/relationships" xmlns:p="http://schemas.openxmlformats.org/presentationml/2006/main">
  <p:tag name="NUM" val="33"/>
</p:tagLst>
</file>

<file path=ppt/tags/tag88.xml><?xml version="1.0" encoding="utf-8"?>
<p:tagLst xmlns:a="http://schemas.openxmlformats.org/drawingml/2006/main" xmlns:r="http://schemas.openxmlformats.org/officeDocument/2006/relationships" xmlns:p="http://schemas.openxmlformats.org/presentationml/2006/main">
  <p:tag name="NUM" val="34"/>
</p:tagLst>
</file>

<file path=ppt/tags/tag89.xml><?xml version="1.0" encoding="utf-8"?>
<p:tagLst xmlns:a="http://schemas.openxmlformats.org/drawingml/2006/main" xmlns:r="http://schemas.openxmlformats.org/officeDocument/2006/relationships" xmlns:p="http://schemas.openxmlformats.org/presentationml/2006/main">
  <p:tag name="NUM" val="3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6"/>
</p:tagLst>
</file>

<file path=ppt/tags/tag91.xml><?xml version="1.0" encoding="utf-8"?>
<p:tagLst xmlns:a="http://schemas.openxmlformats.org/drawingml/2006/main" xmlns:r="http://schemas.openxmlformats.org/officeDocument/2006/relationships" xmlns:p="http://schemas.openxmlformats.org/presentationml/2006/main">
  <p:tag name="NUM" val="37"/>
</p:tagLst>
</file>

<file path=ppt/tags/tag92.xml><?xml version="1.0" encoding="utf-8"?>
<p:tagLst xmlns:a="http://schemas.openxmlformats.org/drawingml/2006/main" xmlns:r="http://schemas.openxmlformats.org/officeDocument/2006/relationships" xmlns:p="http://schemas.openxmlformats.org/presentationml/2006/main">
  <p:tag name="NUM" val="38"/>
</p:tagLst>
</file>

<file path=ppt/tags/tag93.xml><?xml version="1.0" encoding="utf-8"?>
<p:tagLst xmlns:a="http://schemas.openxmlformats.org/drawingml/2006/main" xmlns:r="http://schemas.openxmlformats.org/officeDocument/2006/relationships" xmlns:p="http://schemas.openxmlformats.org/presentationml/2006/main">
  <p:tag name="NUM" val="39"/>
</p:tagLst>
</file>

<file path=ppt/tags/tag94.xml><?xml version="1.0" encoding="utf-8"?>
<p:tagLst xmlns:a="http://schemas.openxmlformats.org/drawingml/2006/main" xmlns:r="http://schemas.openxmlformats.org/officeDocument/2006/relationships" xmlns:p="http://schemas.openxmlformats.org/presentationml/2006/main">
  <p:tag name="NUM" val="40"/>
</p:tagLst>
</file>

<file path=ppt/tags/tag95.xml><?xml version="1.0" encoding="utf-8"?>
<p:tagLst xmlns:a="http://schemas.openxmlformats.org/drawingml/2006/main" xmlns:r="http://schemas.openxmlformats.org/officeDocument/2006/relationships" xmlns:p="http://schemas.openxmlformats.org/presentationml/2006/main">
  <p:tag name="NUM" val="41"/>
</p:tagLst>
</file>

<file path=ppt/tags/tag96.xml><?xml version="1.0" encoding="utf-8"?>
<p:tagLst xmlns:a="http://schemas.openxmlformats.org/drawingml/2006/main" xmlns:r="http://schemas.openxmlformats.org/officeDocument/2006/relationships" xmlns:p="http://schemas.openxmlformats.org/presentationml/2006/main">
  <p:tag name="NUM" val="4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1339</Words>
  <Application>Microsoft Office PowerPoint</Application>
  <PresentationFormat>Affichage à l'écran (4:3)</PresentationFormat>
  <Paragraphs>157</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Modéliser le processus décisionnel en Dynamique des Systèmes : la machine peut-elle décider ?</vt:lpstr>
      <vt:lpstr>Protégeons l’environnement, certes, mais comment l’incapacité à anticiper les conséquences en cascade des décisions prises fut une cause majeure d’échec</vt:lpstr>
      <vt:lpstr>Protégeons l’environnement, certes, mais comment l’incapacité à anticiper les conséquences en cascade des décisions prises fut une cause majeure d’échec</vt:lpstr>
      <vt:lpstr>Les constats</vt:lpstr>
      <vt:lpstr>La Dynamique des systèmes «D.S » est-elle adaptée à la modélisation de la situation précédente ?</vt:lpstr>
      <vt:lpstr>Modélisation le système et le processus décisionnel</vt:lpstr>
      <vt:lpstr>Le diagramme causal des problèmes posés à notre municipalité</vt:lpstr>
      <vt:lpstr>Lire et comprendre un diagramme dynamique Ex : l’interdépendance en la pollution et le nombre de voitures</vt:lpstr>
      <vt:lpstr>Le diagramme dynamique de notre municipalité</vt:lpstr>
      <vt:lpstr>Simulation : Scénario 1 tendance actuelle (50 km/h en ville)</vt:lpstr>
      <vt:lpstr>Simulation : Scénario 2 tendance vitesse réduite (30 km/h en ville)</vt:lpstr>
      <vt:lpstr>Discussions : la machine peut-elle décider ?</vt:lpstr>
      <vt:lpstr>Du modèle à simple boucle au modèle de comportement intentionnel ? (ex. : un sous-système)</vt:lpstr>
      <vt:lpstr>En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 Didier CUMENAL</dc:creator>
  <cp:lastModifiedBy>Dr. Didier CUMENAL</cp:lastModifiedBy>
  <cp:revision>139</cp:revision>
  <dcterms:created xsi:type="dcterms:W3CDTF">2015-04-04T15:29:58Z</dcterms:created>
  <dcterms:modified xsi:type="dcterms:W3CDTF">2015-04-16T15:16:58Z</dcterms:modified>
</cp:coreProperties>
</file>