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2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3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4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5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6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7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notesSlides/notesSlide8.xml" ContentType="application/vnd.openxmlformats-officedocument.presentationml.notesSlid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9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notesSlides/notesSlide10.xml" ContentType="application/vnd.openxmlformats-officedocument.presentationml.notesSlide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notesSlides/notesSlide11.xml" ContentType="application/vnd.openxmlformats-officedocument.presentationml.notesSlide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notesSlides/notesSlide12.xml" ContentType="application/vnd.openxmlformats-officedocument.presentationml.notesSlide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notesSlides/notesSlide13.xml" ContentType="application/vnd.openxmlformats-officedocument.presentationml.notesSlide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notesSlides/notesSlide14.xml" ContentType="application/vnd.openxmlformats-officedocument.presentationml.notesSlide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notesSlides/notesSlide15.xml" ContentType="application/vnd.openxmlformats-officedocument.presentationml.notesSlide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notesSlides/notesSlide16.xml" ContentType="application/vnd.openxmlformats-officedocument.presentationml.notesSlide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notesSlides/notesSlide17.xml" ContentType="application/vnd.openxmlformats-officedocument.presentationml.notesSlide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notesSlides/notesSlide18.xml" ContentType="application/vnd.openxmlformats-officedocument.presentationml.notesSlide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notesSlides/notesSlide19.xml" ContentType="application/vnd.openxmlformats-officedocument.presentationml.notesSlide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notesSlides/notesSlide20.xml" ContentType="application/vnd.openxmlformats-officedocument.presentationml.notesSlide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notesSlides/notesSlide21.xml" ContentType="application/vnd.openxmlformats-officedocument.presentationml.notesSlide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notesSlides/notesSlide22.xml" ContentType="application/vnd.openxmlformats-officedocument.presentationml.notesSlide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notesSlides/notesSlide23.xml" ContentType="application/vnd.openxmlformats-officedocument.presentationml.notesSlide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93"/>
  </p:notesMasterIdLst>
  <p:handoutMasterIdLst>
    <p:handoutMasterId r:id="rId94"/>
  </p:handoutMasterIdLst>
  <p:sldIdLst>
    <p:sldId id="256" r:id="rId2"/>
    <p:sldId id="348" r:id="rId3"/>
    <p:sldId id="257" r:id="rId4"/>
    <p:sldId id="359" r:id="rId5"/>
    <p:sldId id="325" r:id="rId6"/>
    <p:sldId id="324" r:id="rId7"/>
    <p:sldId id="350" r:id="rId8"/>
    <p:sldId id="270" r:id="rId9"/>
    <p:sldId id="327" r:id="rId10"/>
    <p:sldId id="345" r:id="rId11"/>
    <p:sldId id="357" r:id="rId12"/>
    <p:sldId id="358" r:id="rId13"/>
    <p:sldId id="326" r:id="rId14"/>
    <p:sldId id="351" r:id="rId15"/>
    <p:sldId id="349" r:id="rId16"/>
    <p:sldId id="346" r:id="rId17"/>
    <p:sldId id="258" r:id="rId18"/>
    <p:sldId id="262" r:id="rId19"/>
    <p:sldId id="353" r:id="rId20"/>
    <p:sldId id="263" r:id="rId21"/>
    <p:sldId id="264" r:id="rId22"/>
    <p:sldId id="265" r:id="rId23"/>
    <p:sldId id="266" r:id="rId24"/>
    <p:sldId id="354" r:id="rId25"/>
    <p:sldId id="267" r:id="rId26"/>
    <p:sldId id="356" r:id="rId27"/>
    <p:sldId id="352" r:id="rId28"/>
    <p:sldId id="312" r:id="rId29"/>
    <p:sldId id="373" r:id="rId30"/>
    <p:sldId id="274" r:id="rId31"/>
    <p:sldId id="273" r:id="rId32"/>
    <p:sldId id="280" r:id="rId33"/>
    <p:sldId id="281" r:id="rId34"/>
    <p:sldId id="275" r:id="rId35"/>
    <p:sldId id="371" r:id="rId36"/>
    <p:sldId id="370" r:id="rId37"/>
    <p:sldId id="372" r:id="rId38"/>
    <p:sldId id="347" r:id="rId39"/>
    <p:sldId id="276" r:id="rId40"/>
    <p:sldId id="279" r:id="rId41"/>
    <p:sldId id="282" r:id="rId42"/>
    <p:sldId id="283" r:id="rId43"/>
    <p:sldId id="284" r:id="rId44"/>
    <p:sldId id="285" r:id="rId45"/>
    <p:sldId id="286" r:id="rId46"/>
    <p:sldId id="287" r:id="rId47"/>
    <p:sldId id="289" r:id="rId48"/>
    <p:sldId id="288" r:id="rId49"/>
    <p:sldId id="290" r:id="rId50"/>
    <p:sldId id="291" r:id="rId51"/>
    <p:sldId id="292" r:id="rId52"/>
    <p:sldId id="293" r:id="rId53"/>
    <p:sldId id="294" r:id="rId54"/>
    <p:sldId id="295" r:id="rId55"/>
    <p:sldId id="355" r:id="rId56"/>
    <p:sldId id="297" r:id="rId57"/>
    <p:sldId id="306" r:id="rId58"/>
    <p:sldId id="307" r:id="rId59"/>
    <p:sldId id="308" r:id="rId60"/>
    <p:sldId id="328" r:id="rId61"/>
    <p:sldId id="330" r:id="rId62"/>
    <p:sldId id="329" r:id="rId63"/>
    <p:sldId id="299" r:id="rId64"/>
    <p:sldId id="313" r:id="rId65"/>
    <p:sldId id="300" r:id="rId66"/>
    <p:sldId id="301" r:id="rId67"/>
    <p:sldId id="302" r:id="rId68"/>
    <p:sldId id="303" r:id="rId69"/>
    <p:sldId id="304" r:id="rId70"/>
    <p:sldId id="305" r:id="rId71"/>
    <p:sldId id="331" r:id="rId72"/>
    <p:sldId id="335" r:id="rId73"/>
    <p:sldId id="333" r:id="rId74"/>
    <p:sldId id="342" r:id="rId75"/>
    <p:sldId id="334" r:id="rId76"/>
    <p:sldId id="336" r:id="rId77"/>
    <p:sldId id="341" r:id="rId78"/>
    <p:sldId id="337" r:id="rId79"/>
    <p:sldId id="338" r:id="rId80"/>
    <p:sldId id="343" r:id="rId81"/>
    <p:sldId id="339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38" autoAdjust="0"/>
    <p:restoredTop sz="92308" autoAdjust="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50" d="100"/>
          <a:sy n="50" d="100"/>
        </p:scale>
        <p:origin x="-3018" y="-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78BED-AAA9-4448-8FA7-A1697C3E0AC8}" type="doc">
      <dgm:prSet loTypeId="urn:microsoft.com/office/officeart/2005/8/layout/chevronAccent+Icon" loCatId="process" qsTypeId="urn:microsoft.com/office/officeart/2005/8/quickstyle/simple5" qsCatId="simple" csTypeId="urn:microsoft.com/office/officeart/2005/8/colors/accent1_2" csCatId="accent1" phldr="1"/>
      <dgm:spPr/>
    </dgm:pt>
    <dgm:pt modelId="{8764B60D-2771-47DB-8923-ED9D076CA5C0}">
      <dgm:prSet phldrT="[Texte]"/>
      <dgm:spPr/>
      <dgm:t>
        <a:bodyPr/>
        <a:lstStyle/>
        <a:p>
          <a:r>
            <a:rPr lang="fr-FR" dirty="0" smtClean="0"/>
            <a:t>R &amp; D</a:t>
          </a:r>
          <a:endParaRPr lang="fr-FR" dirty="0"/>
        </a:p>
      </dgm:t>
    </dgm:pt>
    <dgm:pt modelId="{3C68369B-37A2-42F7-8AB9-5A7D9F866E92}" type="parTrans" cxnId="{CDEE41F6-3421-452C-B5AC-7FF61C78C80E}">
      <dgm:prSet/>
      <dgm:spPr/>
      <dgm:t>
        <a:bodyPr/>
        <a:lstStyle/>
        <a:p>
          <a:endParaRPr lang="fr-FR"/>
        </a:p>
      </dgm:t>
    </dgm:pt>
    <dgm:pt modelId="{BFE9AF8C-D3E0-4094-9355-5A1397818786}" type="sibTrans" cxnId="{CDEE41F6-3421-452C-B5AC-7FF61C78C80E}">
      <dgm:prSet/>
      <dgm:spPr/>
      <dgm:t>
        <a:bodyPr/>
        <a:lstStyle/>
        <a:p>
          <a:endParaRPr lang="fr-FR"/>
        </a:p>
      </dgm:t>
    </dgm:pt>
    <dgm:pt modelId="{68924696-FC87-4C01-8BF9-3F25FACEAC66}">
      <dgm:prSet phldrT="[Texte]"/>
      <dgm:spPr/>
      <dgm:t>
        <a:bodyPr/>
        <a:lstStyle/>
        <a:p>
          <a:r>
            <a:rPr lang="fr-FR" dirty="0" smtClean="0"/>
            <a:t>Logistique amont</a:t>
          </a:r>
          <a:endParaRPr lang="fr-FR" dirty="0"/>
        </a:p>
      </dgm:t>
    </dgm:pt>
    <dgm:pt modelId="{986BD63A-F265-4E3F-831F-D36A5BE9A4CE}" type="parTrans" cxnId="{A7F411EA-1E39-4B86-96A6-D527B1FB1EBB}">
      <dgm:prSet/>
      <dgm:spPr/>
      <dgm:t>
        <a:bodyPr/>
        <a:lstStyle/>
        <a:p>
          <a:endParaRPr lang="fr-FR"/>
        </a:p>
      </dgm:t>
    </dgm:pt>
    <dgm:pt modelId="{5CAFB61A-C8B5-44ED-8421-67C03B1347ED}" type="sibTrans" cxnId="{A7F411EA-1E39-4B86-96A6-D527B1FB1EBB}">
      <dgm:prSet/>
      <dgm:spPr/>
      <dgm:t>
        <a:bodyPr/>
        <a:lstStyle/>
        <a:p>
          <a:endParaRPr lang="fr-FR"/>
        </a:p>
      </dgm:t>
    </dgm:pt>
    <dgm:pt modelId="{88D98CD0-17E2-402B-9971-47DE109B42EE}">
      <dgm:prSet phldrT="[Texte]"/>
      <dgm:spPr/>
      <dgm:t>
        <a:bodyPr/>
        <a:lstStyle/>
        <a:p>
          <a:r>
            <a:rPr lang="fr-FR" dirty="0" smtClean="0"/>
            <a:t>Production</a:t>
          </a:r>
          <a:endParaRPr lang="fr-FR" dirty="0"/>
        </a:p>
      </dgm:t>
    </dgm:pt>
    <dgm:pt modelId="{0A7ECA0F-80AD-4F0A-B22E-750EDBD72070}" type="parTrans" cxnId="{F9989D0D-B8CC-44B7-B0AF-8798F39793FC}">
      <dgm:prSet/>
      <dgm:spPr/>
      <dgm:t>
        <a:bodyPr/>
        <a:lstStyle/>
        <a:p>
          <a:endParaRPr lang="fr-FR"/>
        </a:p>
      </dgm:t>
    </dgm:pt>
    <dgm:pt modelId="{A608C982-AF09-4208-88DE-737D4B0F4465}" type="sibTrans" cxnId="{F9989D0D-B8CC-44B7-B0AF-8798F39793FC}">
      <dgm:prSet/>
      <dgm:spPr/>
      <dgm:t>
        <a:bodyPr/>
        <a:lstStyle/>
        <a:p>
          <a:endParaRPr lang="fr-FR"/>
        </a:p>
      </dgm:t>
    </dgm:pt>
    <dgm:pt modelId="{0CC88ABD-C859-45AC-9116-C95586AFCF1B}">
      <dgm:prSet phldrT="[Texte]"/>
      <dgm:spPr/>
      <dgm:t>
        <a:bodyPr/>
        <a:lstStyle/>
        <a:p>
          <a:r>
            <a:rPr lang="fr-FR" dirty="0" smtClean="0"/>
            <a:t>Finances</a:t>
          </a:r>
          <a:endParaRPr lang="fr-FR" dirty="0"/>
        </a:p>
      </dgm:t>
    </dgm:pt>
    <dgm:pt modelId="{01415296-88FE-45E9-B4F7-60E3BDADCC23}" type="parTrans" cxnId="{0B28FBBC-6A48-46C9-A6F2-69F441BD3CD7}">
      <dgm:prSet/>
      <dgm:spPr/>
      <dgm:t>
        <a:bodyPr/>
        <a:lstStyle/>
        <a:p>
          <a:endParaRPr lang="fr-FR"/>
        </a:p>
      </dgm:t>
    </dgm:pt>
    <dgm:pt modelId="{05494A79-6239-4800-A67C-7B8B8F05C63C}" type="sibTrans" cxnId="{0B28FBBC-6A48-46C9-A6F2-69F441BD3CD7}">
      <dgm:prSet/>
      <dgm:spPr/>
      <dgm:t>
        <a:bodyPr/>
        <a:lstStyle/>
        <a:p>
          <a:endParaRPr lang="fr-FR"/>
        </a:p>
      </dgm:t>
    </dgm:pt>
    <dgm:pt modelId="{DCDB21D9-B855-4BEE-869D-48482C69CC87}">
      <dgm:prSet phldrT="[Texte]"/>
      <dgm:spPr/>
      <dgm:t>
        <a:bodyPr/>
        <a:lstStyle/>
        <a:p>
          <a:r>
            <a:rPr lang="fr-FR" dirty="0" smtClean="0"/>
            <a:t>MKT &amp; Ventes</a:t>
          </a:r>
          <a:endParaRPr lang="fr-FR" dirty="0"/>
        </a:p>
      </dgm:t>
    </dgm:pt>
    <dgm:pt modelId="{A3C9F0C5-BABF-4089-9CBB-4447D1D45E2E}" type="parTrans" cxnId="{8BA65A85-9A45-4F63-8487-C30D13828C7E}">
      <dgm:prSet/>
      <dgm:spPr/>
      <dgm:t>
        <a:bodyPr/>
        <a:lstStyle/>
        <a:p>
          <a:endParaRPr lang="fr-FR"/>
        </a:p>
      </dgm:t>
    </dgm:pt>
    <dgm:pt modelId="{3CBE8BE8-5E6A-41A7-AC89-9F957F812100}" type="sibTrans" cxnId="{8BA65A85-9A45-4F63-8487-C30D13828C7E}">
      <dgm:prSet/>
      <dgm:spPr/>
      <dgm:t>
        <a:bodyPr/>
        <a:lstStyle/>
        <a:p>
          <a:endParaRPr lang="fr-FR"/>
        </a:p>
      </dgm:t>
    </dgm:pt>
    <dgm:pt modelId="{7C1B47E5-5756-4352-85C9-06D7DE396AFC}" type="pres">
      <dgm:prSet presAssocID="{11478BED-AAA9-4448-8FA7-A1697C3E0AC8}" presName="Name0" presStyleCnt="0">
        <dgm:presLayoutVars>
          <dgm:dir/>
          <dgm:resizeHandles val="exact"/>
        </dgm:presLayoutVars>
      </dgm:prSet>
      <dgm:spPr/>
    </dgm:pt>
    <dgm:pt modelId="{C962BA13-6638-4508-89B7-05F2C1030487}" type="pres">
      <dgm:prSet presAssocID="{8764B60D-2771-47DB-8923-ED9D076CA5C0}" presName="composite" presStyleCnt="0"/>
      <dgm:spPr/>
    </dgm:pt>
    <dgm:pt modelId="{82863A84-7303-4CC1-BD0F-57AECD733751}" type="pres">
      <dgm:prSet presAssocID="{8764B60D-2771-47DB-8923-ED9D076CA5C0}" presName="bgChev" presStyleLbl="node1" presStyleIdx="0" presStyleCnt="5"/>
      <dgm:spPr/>
    </dgm:pt>
    <dgm:pt modelId="{A85FD7BA-8519-4E4F-90A8-A78933598F04}" type="pres">
      <dgm:prSet presAssocID="{8764B60D-2771-47DB-8923-ED9D076CA5C0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A73469-3CA1-4C7F-9144-FEFF7BA56B58}" type="pres">
      <dgm:prSet presAssocID="{BFE9AF8C-D3E0-4094-9355-5A1397818786}" presName="compositeSpace" presStyleCnt="0"/>
      <dgm:spPr/>
    </dgm:pt>
    <dgm:pt modelId="{1EE4E032-C121-407A-8E8B-69263FEFE785}" type="pres">
      <dgm:prSet presAssocID="{68924696-FC87-4C01-8BF9-3F25FACEAC66}" presName="composite" presStyleCnt="0"/>
      <dgm:spPr/>
    </dgm:pt>
    <dgm:pt modelId="{6E7A3937-0658-4F23-A2F5-BE266CAF24B3}" type="pres">
      <dgm:prSet presAssocID="{68924696-FC87-4C01-8BF9-3F25FACEAC66}" presName="bgChev" presStyleLbl="node1" presStyleIdx="1" presStyleCnt="5"/>
      <dgm:spPr/>
    </dgm:pt>
    <dgm:pt modelId="{3C60E868-658D-412E-A81D-3A56EE8BDEE8}" type="pres">
      <dgm:prSet presAssocID="{68924696-FC87-4C01-8BF9-3F25FACEAC66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44D987-BE86-4A4C-B3D4-7612A58D137E}" type="pres">
      <dgm:prSet presAssocID="{5CAFB61A-C8B5-44ED-8421-67C03B1347ED}" presName="compositeSpace" presStyleCnt="0"/>
      <dgm:spPr/>
    </dgm:pt>
    <dgm:pt modelId="{267D873F-42CE-4EB0-B46A-4D4CB0E5D924}" type="pres">
      <dgm:prSet presAssocID="{88D98CD0-17E2-402B-9971-47DE109B42EE}" presName="composite" presStyleCnt="0"/>
      <dgm:spPr/>
    </dgm:pt>
    <dgm:pt modelId="{EF808B41-C081-430E-B52E-FE94D3EA5A89}" type="pres">
      <dgm:prSet presAssocID="{88D98CD0-17E2-402B-9971-47DE109B42EE}" presName="bgChev" presStyleLbl="node1" presStyleIdx="2" presStyleCnt="5"/>
      <dgm:spPr/>
    </dgm:pt>
    <dgm:pt modelId="{EE47DF87-EB5B-4421-91D6-E2C37985506D}" type="pres">
      <dgm:prSet presAssocID="{88D98CD0-17E2-402B-9971-47DE109B42EE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67886F-AB76-43C6-AF12-39BAD104535A}" type="pres">
      <dgm:prSet presAssocID="{A608C982-AF09-4208-88DE-737D4B0F4465}" presName="compositeSpace" presStyleCnt="0"/>
      <dgm:spPr/>
    </dgm:pt>
    <dgm:pt modelId="{0349EE5F-54D0-4CC4-B796-544C0AC1F0EB}" type="pres">
      <dgm:prSet presAssocID="{0CC88ABD-C859-45AC-9116-C95586AFCF1B}" presName="composite" presStyleCnt="0"/>
      <dgm:spPr/>
    </dgm:pt>
    <dgm:pt modelId="{343F097D-0568-4981-B6F2-7ECBA9B7134B}" type="pres">
      <dgm:prSet presAssocID="{0CC88ABD-C859-45AC-9116-C95586AFCF1B}" presName="bgChev" presStyleLbl="node1" presStyleIdx="3" presStyleCnt="5"/>
      <dgm:spPr/>
    </dgm:pt>
    <dgm:pt modelId="{7F7E6350-30F8-49D7-81C2-017741C58A44}" type="pres">
      <dgm:prSet presAssocID="{0CC88ABD-C859-45AC-9116-C95586AFCF1B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9C3D2D-10EC-42B6-AC8E-EBB058C9203B}" type="pres">
      <dgm:prSet presAssocID="{05494A79-6239-4800-A67C-7B8B8F05C63C}" presName="compositeSpace" presStyleCnt="0"/>
      <dgm:spPr/>
    </dgm:pt>
    <dgm:pt modelId="{F4DD20F7-D0CE-4199-8164-EF3C24843F9C}" type="pres">
      <dgm:prSet presAssocID="{DCDB21D9-B855-4BEE-869D-48482C69CC87}" presName="composite" presStyleCnt="0"/>
      <dgm:spPr/>
    </dgm:pt>
    <dgm:pt modelId="{825D6FBC-BD6A-4BEF-8656-67F9DEFD514C}" type="pres">
      <dgm:prSet presAssocID="{DCDB21D9-B855-4BEE-869D-48482C69CC87}" presName="bgChev" presStyleLbl="node1" presStyleIdx="4" presStyleCnt="5"/>
      <dgm:spPr/>
    </dgm:pt>
    <dgm:pt modelId="{55FBFD8D-EF36-456B-8CDC-BBEE644ED8CC}" type="pres">
      <dgm:prSet presAssocID="{DCDB21D9-B855-4BEE-869D-48482C69CC87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2C4979-138D-40EE-A8AE-FF1F12ED3A29}" type="presOf" srcId="{11478BED-AAA9-4448-8FA7-A1697C3E0AC8}" destId="{7C1B47E5-5756-4352-85C9-06D7DE396AFC}" srcOrd="0" destOrd="0" presId="urn:microsoft.com/office/officeart/2005/8/layout/chevronAccent+Icon"/>
    <dgm:cxn modelId="{A7F411EA-1E39-4B86-96A6-D527B1FB1EBB}" srcId="{11478BED-AAA9-4448-8FA7-A1697C3E0AC8}" destId="{68924696-FC87-4C01-8BF9-3F25FACEAC66}" srcOrd="1" destOrd="0" parTransId="{986BD63A-F265-4E3F-831F-D36A5BE9A4CE}" sibTransId="{5CAFB61A-C8B5-44ED-8421-67C03B1347ED}"/>
    <dgm:cxn modelId="{0B28FBBC-6A48-46C9-A6F2-69F441BD3CD7}" srcId="{11478BED-AAA9-4448-8FA7-A1697C3E0AC8}" destId="{0CC88ABD-C859-45AC-9116-C95586AFCF1B}" srcOrd="3" destOrd="0" parTransId="{01415296-88FE-45E9-B4F7-60E3BDADCC23}" sibTransId="{05494A79-6239-4800-A67C-7B8B8F05C63C}"/>
    <dgm:cxn modelId="{8BA65A85-9A45-4F63-8487-C30D13828C7E}" srcId="{11478BED-AAA9-4448-8FA7-A1697C3E0AC8}" destId="{DCDB21D9-B855-4BEE-869D-48482C69CC87}" srcOrd="4" destOrd="0" parTransId="{A3C9F0C5-BABF-4089-9CBB-4447D1D45E2E}" sibTransId="{3CBE8BE8-5E6A-41A7-AC89-9F957F812100}"/>
    <dgm:cxn modelId="{0C32D1FC-4F9D-4FEE-9631-1313FC9E577C}" type="presOf" srcId="{0CC88ABD-C859-45AC-9116-C95586AFCF1B}" destId="{7F7E6350-30F8-49D7-81C2-017741C58A44}" srcOrd="0" destOrd="0" presId="urn:microsoft.com/office/officeart/2005/8/layout/chevronAccent+Icon"/>
    <dgm:cxn modelId="{88ED0C3C-BFC3-468C-B7C7-BB4C8C1B7315}" type="presOf" srcId="{8764B60D-2771-47DB-8923-ED9D076CA5C0}" destId="{A85FD7BA-8519-4E4F-90A8-A78933598F04}" srcOrd="0" destOrd="0" presId="urn:microsoft.com/office/officeart/2005/8/layout/chevronAccent+Icon"/>
    <dgm:cxn modelId="{5867CF84-723F-4BFE-9B69-4A93A6C79AEF}" type="presOf" srcId="{68924696-FC87-4C01-8BF9-3F25FACEAC66}" destId="{3C60E868-658D-412E-A81D-3A56EE8BDEE8}" srcOrd="0" destOrd="0" presId="urn:microsoft.com/office/officeart/2005/8/layout/chevronAccent+Icon"/>
    <dgm:cxn modelId="{5EACD7B4-47E6-4F37-9754-276FD50E3BA5}" type="presOf" srcId="{DCDB21D9-B855-4BEE-869D-48482C69CC87}" destId="{55FBFD8D-EF36-456B-8CDC-BBEE644ED8CC}" srcOrd="0" destOrd="0" presId="urn:microsoft.com/office/officeart/2005/8/layout/chevronAccent+Icon"/>
    <dgm:cxn modelId="{CDEE41F6-3421-452C-B5AC-7FF61C78C80E}" srcId="{11478BED-AAA9-4448-8FA7-A1697C3E0AC8}" destId="{8764B60D-2771-47DB-8923-ED9D076CA5C0}" srcOrd="0" destOrd="0" parTransId="{3C68369B-37A2-42F7-8AB9-5A7D9F866E92}" sibTransId="{BFE9AF8C-D3E0-4094-9355-5A1397818786}"/>
    <dgm:cxn modelId="{A6151370-5F13-4630-BEBF-389B56E6412E}" type="presOf" srcId="{88D98CD0-17E2-402B-9971-47DE109B42EE}" destId="{EE47DF87-EB5B-4421-91D6-E2C37985506D}" srcOrd="0" destOrd="0" presId="urn:microsoft.com/office/officeart/2005/8/layout/chevronAccent+Icon"/>
    <dgm:cxn modelId="{F9989D0D-B8CC-44B7-B0AF-8798F39793FC}" srcId="{11478BED-AAA9-4448-8FA7-A1697C3E0AC8}" destId="{88D98CD0-17E2-402B-9971-47DE109B42EE}" srcOrd="2" destOrd="0" parTransId="{0A7ECA0F-80AD-4F0A-B22E-750EDBD72070}" sibTransId="{A608C982-AF09-4208-88DE-737D4B0F4465}"/>
    <dgm:cxn modelId="{7CBD9567-A075-40FA-AB83-72C4739FF17B}" type="presParOf" srcId="{7C1B47E5-5756-4352-85C9-06D7DE396AFC}" destId="{C962BA13-6638-4508-89B7-05F2C1030487}" srcOrd="0" destOrd="0" presId="urn:microsoft.com/office/officeart/2005/8/layout/chevronAccent+Icon"/>
    <dgm:cxn modelId="{165548AC-9B91-495B-B1BE-7AA8591DB3A9}" type="presParOf" srcId="{C962BA13-6638-4508-89B7-05F2C1030487}" destId="{82863A84-7303-4CC1-BD0F-57AECD733751}" srcOrd="0" destOrd="0" presId="urn:microsoft.com/office/officeart/2005/8/layout/chevronAccent+Icon"/>
    <dgm:cxn modelId="{7A9EAB4E-F271-4E45-92D2-012D22DD3F8B}" type="presParOf" srcId="{C962BA13-6638-4508-89B7-05F2C1030487}" destId="{A85FD7BA-8519-4E4F-90A8-A78933598F04}" srcOrd="1" destOrd="0" presId="urn:microsoft.com/office/officeart/2005/8/layout/chevronAccent+Icon"/>
    <dgm:cxn modelId="{B7CD3F57-3654-4C82-8D8C-9B46A54CB58A}" type="presParOf" srcId="{7C1B47E5-5756-4352-85C9-06D7DE396AFC}" destId="{D1A73469-3CA1-4C7F-9144-FEFF7BA56B58}" srcOrd="1" destOrd="0" presId="urn:microsoft.com/office/officeart/2005/8/layout/chevronAccent+Icon"/>
    <dgm:cxn modelId="{4D8A4AEF-7228-4BEE-BE76-F4CAD892FD36}" type="presParOf" srcId="{7C1B47E5-5756-4352-85C9-06D7DE396AFC}" destId="{1EE4E032-C121-407A-8E8B-69263FEFE785}" srcOrd="2" destOrd="0" presId="urn:microsoft.com/office/officeart/2005/8/layout/chevronAccent+Icon"/>
    <dgm:cxn modelId="{8107EC50-19A7-4E32-AA01-8C6A507DC1FD}" type="presParOf" srcId="{1EE4E032-C121-407A-8E8B-69263FEFE785}" destId="{6E7A3937-0658-4F23-A2F5-BE266CAF24B3}" srcOrd="0" destOrd="0" presId="urn:microsoft.com/office/officeart/2005/8/layout/chevronAccent+Icon"/>
    <dgm:cxn modelId="{B57A89D5-A0E9-494C-97BB-4E5351D1AC53}" type="presParOf" srcId="{1EE4E032-C121-407A-8E8B-69263FEFE785}" destId="{3C60E868-658D-412E-A81D-3A56EE8BDEE8}" srcOrd="1" destOrd="0" presId="urn:microsoft.com/office/officeart/2005/8/layout/chevronAccent+Icon"/>
    <dgm:cxn modelId="{C2BAE564-1076-45CE-A677-060B855E1E76}" type="presParOf" srcId="{7C1B47E5-5756-4352-85C9-06D7DE396AFC}" destId="{5F44D987-BE86-4A4C-B3D4-7612A58D137E}" srcOrd="3" destOrd="0" presId="urn:microsoft.com/office/officeart/2005/8/layout/chevronAccent+Icon"/>
    <dgm:cxn modelId="{569869F6-A22F-4E68-B4BC-BC0650D2BD81}" type="presParOf" srcId="{7C1B47E5-5756-4352-85C9-06D7DE396AFC}" destId="{267D873F-42CE-4EB0-B46A-4D4CB0E5D924}" srcOrd="4" destOrd="0" presId="urn:microsoft.com/office/officeart/2005/8/layout/chevronAccent+Icon"/>
    <dgm:cxn modelId="{A6990324-B055-40DD-9A82-4220AAEF2F67}" type="presParOf" srcId="{267D873F-42CE-4EB0-B46A-4D4CB0E5D924}" destId="{EF808B41-C081-430E-B52E-FE94D3EA5A89}" srcOrd="0" destOrd="0" presId="urn:microsoft.com/office/officeart/2005/8/layout/chevronAccent+Icon"/>
    <dgm:cxn modelId="{70BFD49E-AECC-4E2B-8EFC-D54800E0B340}" type="presParOf" srcId="{267D873F-42CE-4EB0-B46A-4D4CB0E5D924}" destId="{EE47DF87-EB5B-4421-91D6-E2C37985506D}" srcOrd="1" destOrd="0" presId="urn:microsoft.com/office/officeart/2005/8/layout/chevronAccent+Icon"/>
    <dgm:cxn modelId="{CC9B7C6E-63C5-47B5-8262-602EF2D560CC}" type="presParOf" srcId="{7C1B47E5-5756-4352-85C9-06D7DE396AFC}" destId="{7E67886F-AB76-43C6-AF12-39BAD104535A}" srcOrd="5" destOrd="0" presId="urn:microsoft.com/office/officeart/2005/8/layout/chevronAccent+Icon"/>
    <dgm:cxn modelId="{C8F56B5C-D9DF-47FE-980E-48D751D0F7FB}" type="presParOf" srcId="{7C1B47E5-5756-4352-85C9-06D7DE396AFC}" destId="{0349EE5F-54D0-4CC4-B796-544C0AC1F0EB}" srcOrd="6" destOrd="0" presId="urn:microsoft.com/office/officeart/2005/8/layout/chevronAccent+Icon"/>
    <dgm:cxn modelId="{2AC2D4CE-69E6-4AF5-ACF3-213A8E68D1C6}" type="presParOf" srcId="{0349EE5F-54D0-4CC4-B796-544C0AC1F0EB}" destId="{343F097D-0568-4981-B6F2-7ECBA9B7134B}" srcOrd="0" destOrd="0" presId="urn:microsoft.com/office/officeart/2005/8/layout/chevronAccent+Icon"/>
    <dgm:cxn modelId="{6309A8E7-24E3-4B37-A650-EA2BD520B93D}" type="presParOf" srcId="{0349EE5F-54D0-4CC4-B796-544C0AC1F0EB}" destId="{7F7E6350-30F8-49D7-81C2-017741C58A44}" srcOrd="1" destOrd="0" presId="urn:microsoft.com/office/officeart/2005/8/layout/chevronAccent+Icon"/>
    <dgm:cxn modelId="{BE841A54-3671-404A-8414-2FC7B62518A6}" type="presParOf" srcId="{7C1B47E5-5756-4352-85C9-06D7DE396AFC}" destId="{A29C3D2D-10EC-42B6-AC8E-EBB058C9203B}" srcOrd="7" destOrd="0" presId="urn:microsoft.com/office/officeart/2005/8/layout/chevronAccent+Icon"/>
    <dgm:cxn modelId="{D287FFB0-F329-4951-8244-C982832048A7}" type="presParOf" srcId="{7C1B47E5-5756-4352-85C9-06D7DE396AFC}" destId="{F4DD20F7-D0CE-4199-8164-EF3C24843F9C}" srcOrd="8" destOrd="0" presId="urn:microsoft.com/office/officeart/2005/8/layout/chevronAccent+Icon"/>
    <dgm:cxn modelId="{4947B4F7-72B3-4D9A-98A7-70E5D25D5488}" type="presParOf" srcId="{F4DD20F7-D0CE-4199-8164-EF3C24843F9C}" destId="{825D6FBC-BD6A-4BEF-8656-67F9DEFD514C}" srcOrd="0" destOrd="0" presId="urn:microsoft.com/office/officeart/2005/8/layout/chevronAccent+Icon"/>
    <dgm:cxn modelId="{313C32AC-22E7-4E71-8EC5-0F266835B5CE}" type="presParOf" srcId="{F4DD20F7-D0CE-4199-8164-EF3C24843F9C}" destId="{55FBFD8D-EF36-456B-8CDC-BBEE644ED8C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63A84-7303-4CC1-BD0F-57AECD733751}">
      <dsp:nvSpPr>
        <dsp:cNvPr id="0" name=""/>
        <dsp:cNvSpPr/>
      </dsp:nvSpPr>
      <dsp:spPr>
        <a:xfrm>
          <a:off x="1222" y="45608"/>
          <a:ext cx="1368735" cy="52833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5FD7BA-8519-4E4F-90A8-A78933598F04}">
      <dsp:nvSpPr>
        <dsp:cNvPr id="0" name=""/>
        <dsp:cNvSpPr/>
      </dsp:nvSpPr>
      <dsp:spPr>
        <a:xfrm>
          <a:off x="366218" y="177691"/>
          <a:ext cx="1155821" cy="52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 &amp; D</a:t>
          </a:r>
          <a:endParaRPr lang="fr-FR" sz="1100" kern="1200" dirty="0"/>
        </a:p>
      </dsp:txBody>
      <dsp:txXfrm>
        <a:off x="381692" y="193165"/>
        <a:ext cx="1124873" cy="497383"/>
      </dsp:txXfrm>
    </dsp:sp>
    <dsp:sp modelId="{6E7A3937-0658-4F23-A2F5-BE266CAF24B3}">
      <dsp:nvSpPr>
        <dsp:cNvPr id="0" name=""/>
        <dsp:cNvSpPr/>
      </dsp:nvSpPr>
      <dsp:spPr>
        <a:xfrm>
          <a:off x="1564623" y="45608"/>
          <a:ext cx="1368735" cy="52833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60E868-658D-412E-A81D-3A56EE8BDEE8}">
      <dsp:nvSpPr>
        <dsp:cNvPr id="0" name=""/>
        <dsp:cNvSpPr/>
      </dsp:nvSpPr>
      <dsp:spPr>
        <a:xfrm>
          <a:off x="1929619" y="177691"/>
          <a:ext cx="1155821" cy="52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Logistique amont</a:t>
          </a:r>
          <a:endParaRPr lang="fr-FR" sz="1100" kern="1200" dirty="0"/>
        </a:p>
      </dsp:txBody>
      <dsp:txXfrm>
        <a:off x="1945093" y="193165"/>
        <a:ext cx="1124873" cy="497383"/>
      </dsp:txXfrm>
    </dsp:sp>
    <dsp:sp modelId="{EF808B41-C081-430E-B52E-FE94D3EA5A89}">
      <dsp:nvSpPr>
        <dsp:cNvPr id="0" name=""/>
        <dsp:cNvSpPr/>
      </dsp:nvSpPr>
      <dsp:spPr>
        <a:xfrm>
          <a:off x="3128023" y="45608"/>
          <a:ext cx="1368735" cy="52833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47DF87-EB5B-4421-91D6-E2C37985506D}">
      <dsp:nvSpPr>
        <dsp:cNvPr id="0" name=""/>
        <dsp:cNvSpPr/>
      </dsp:nvSpPr>
      <dsp:spPr>
        <a:xfrm>
          <a:off x="3493019" y="177691"/>
          <a:ext cx="1155821" cy="52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Production</a:t>
          </a:r>
          <a:endParaRPr lang="fr-FR" sz="1100" kern="1200" dirty="0"/>
        </a:p>
      </dsp:txBody>
      <dsp:txXfrm>
        <a:off x="3508493" y="193165"/>
        <a:ext cx="1124873" cy="497383"/>
      </dsp:txXfrm>
    </dsp:sp>
    <dsp:sp modelId="{343F097D-0568-4981-B6F2-7ECBA9B7134B}">
      <dsp:nvSpPr>
        <dsp:cNvPr id="0" name=""/>
        <dsp:cNvSpPr/>
      </dsp:nvSpPr>
      <dsp:spPr>
        <a:xfrm>
          <a:off x="4691423" y="45608"/>
          <a:ext cx="1368735" cy="52833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7E6350-30F8-49D7-81C2-017741C58A44}">
      <dsp:nvSpPr>
        <dsp:cNvPr id="0" name=""/>
        <dsp:cNvSpPr/>
      </dsp:nvSpPr>
      <dsp:spPr>
        <a:xfrm>
          <a:off x="5056419" y="177691"/>
          <a:ext cx="1155821" cy="52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Finances</a:t>
          </a:r>
          <a:endParaRPr lang="fr-FR" sz="1100" kern="1200" dirty="0"/>
        </a:p>
      </dsp:txBody>
      <dsp:txXfrm>
        <a:off x="5071893" y="193165"/>
        <a:ext cx="1124873" cy="497383"/>
      </dsp:txXfrm>
    </dsp:sp>
    <dsp:sp modelId="{825D6FBC-BD6A-4BEF-8656-67F9DEFD514C}">
      <dsp:nvSpPr>
        <dsp:cNvPr id="0" name=""/>
        <dsp:cNvSpPr/>
      </dsp:nvSpPr>
      <dsp:spPr>
        <a:xfrm>
          <a:off x="6254823" y="45608"/>
          <a:ext cx="1368735" cy="52833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FBFD8D-EF36-456B-8CDC-BBEE644ED8CC}">
      <dsp:nvSpPr>
        <dsp:cNvPr id="0" name=""/>
        <dsp:cNvSpPr/>
      </dsp:nvSpPr>
      <dsp:spPr>
        <a:xfrm>
          <a:off x="6619820" y="177691"/>
          <a:ext cx="1155821" cy="52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MKT &amp; Ventes</a:t>
          </a:r>
          <a:endParaRPr lang="fr-FR" sz="1100" kern="1200" dirty="0"/>
        </a:p>
      </dsp:txBody>
      <dsp:txXfrm>
        <a:off x="6635294" y="193165"/>
        <a:ext cx="1124873" cy="49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us accentué en chevrons"/>
  <dgm:desc val="Permet d’afficher les étapes séquentielles d’une tâche, d’un processus ou d’un flux de travail, ou de mettre l’accent sur un mouvement ou une direction. Utilisation optimale avec des textes Niveau 1 et 2 au minimum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3568F-D3D1-4F4D-BC01-CAFCDE3AE78A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3859-FFA3-4EC9-ACC9-1F25A361A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80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A926E-F637-49A9-9A2B-80BDFCFACE01}" type="datetimeFigureOut">
              <a:rPr lang="fr-FR" smtClean="0"/>
              <a:pPr/>
              <a:t>21/05/2015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BCBB-A6EE-4B49-A2B2-BBF5ED4819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02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71A80A4-0CC3-467E-8D9D-6DE540C81F1E}" type="datetime1">
              <a:rPr lang="fr-FR" altLang="fr-FR" sz="1200" smtClean="0">
                <a:latin typeface="Times New Roman" pitchFamily="18" charset="0"/>
              </a:rPr>
              <a:pPr/>
              <a:t>21/05/2015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42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0996BB4-B328-48B7-B66D-AB076D25F034}" type="slidenum">
              <a:rPr lang="fr-FR" altLang="fr-FR" sz="1200" smtClean="0">
                <a:latin typeface="Times New Roman" pitchFamily="18" charset="0"/>
              </a:rPr>
              <a:pPr/>
              <a:t>46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7237" cy="3424238"/>
          </a:xfrm>
          <a:ln w="12700" cap="flat"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3557"/>
          </a:xfrm>
          <a:noFill/>
        </p:spPr>
        <p:txBody>
          <a:bodyPr lIns="92075" tIns="46038" rIns="92075" bIns="46038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642E7CF-F282-4C4B-9018-80400AA07A22}" type="datetime1">
              <a:rPr lang="fr-FR" altLang="fr-FR" sz="1200" smtClean="0">
                <a:latin typeface="Times New Roman" pitchFamily="18" charset="0"/>
              </a:rPr>
              <a:pPr/>
              <a:t>21/05/2015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45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71226C0-B98F-4464-AC5A-E9C142F50561}" type="slidenum">
              <a:rPr lang="fr-FR" altLang="fr-FR" sz="1200" smtClean="0">
                <a:latin typeface="Times New Roman" pitchFamily="18" charset="0"/>
              </a:rPr>
              <a:pPr/>
              <a:t>47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4238"/>
          </a:xfrm>
          <a:ln w="12700" cap="flat"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3557"/>
          </a:xfrm>
          <a:noFill/>
        </p:spPr>
        <p:txBody>
          <a:bodyPr lIns="92075" tIns="46038" rIns="92075" bIns="46038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75A198-4A17-4E04-B8A4-CD0FBCD9D0D2}" type="datetime1">
              <a:rPr lang="fr-FR" altLang="fr-FR" sz="1200" smtClean="0">
                <a:latin typeface="Times New Roman" pitchFamily="18" charset="0"/>
              </a:rPr>
              <a:pPr/>
              <a:t>21/05/2015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43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5DD9B2B-CDB8-4182-81C6-7E056D00AB12}" type="slidenum">
              <a:rPr lang="fr-FR" altLang="fr-FR" sz="1200" smtClean="0">
                <a:latin typeface="Times New Roman" pitchFamily="18" charset="0"/>
              </a:rPr>
              <a:pPr/>
              <a:t>48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7237" cy="3424238"/>
          </a:xfrm>
          <a:ln w="12700" cap="flat"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3557"/>
          </a:xfrm>
          <a:noFill/>
        </p:spPr>
        <p:txBody>
          <a:bodyPr lIns="92075" tIns="46038" rIns="92075" bIns="46038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479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71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074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AA0B-8145-4CA6-B1A8-E918EA853ED5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7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51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19CE62-12E7-4CB7-8CCD-2682F6CED215}" type="slidenum">
              <a:rPr lang="fr-FR" altLang="fr-FR" smtClean="0"/>
              <a:pPr eaLnBrk="1" hangingPunct="1">
                <a:spcBef>
                  <a:spcPct val="0"/>
                </a:spcBef>
              </a:pPr>
              <a:t>82</a:t>
            </a:fld>
            <a:endParaRPr lang="fr-FR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FD9A7-D0DA-49FC-A3E0-D812F69CF53B}" type="slidenum">
              <a:rPr lang="fr-FR" altLang="fr-FR" smtClean="0"/>
              <a:pPr eaLnBrk="1" hangingPunct="1">
                <a:spcBef>
                  <a:spcPct val="0"/>
                </a:spcBef>
              </a:pPr>
              <a:t>83</a:t>
            </a:fld>
            <a:endParaRPr lang="fr-FR" altLang="fr-FR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933950"/>
            <a:ext cx="5029200" cy="4133850"/>
          </a:xfrm>
          <a:noFill/>
        </p:spPr>
        <p:txBody>
          <a:bodyPr/>
          <a:lstStyle/>
          <a:p>
            <a:pPr eaLnBrk="1" hangingPunct="1"/>
            <a:r>
              <a:rPr lang="fr-FR" altLang="fr-FR" b="1" u="sng" smtClean="0">
                <a:latin typeface="Arial" pitchFamily="34" charset="0"/>
              </a:rPr>
              <a:t>Notes</a:t>
            </a:r>
          </a:p>
        </p:txBody>
      </p:sp>
      <p:sp>
        <p:nvSpPr>
          <p:cNvPr id="18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6563" y="152400"/>
            <a:ext cx="6096000" cy="457200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045A8-5ABB-4309-8F50-7F73A40C0036}" type="slidenum">
              <a:rPr lang="fr-FR"/>
              <a:pPr/>
              <a:t>18</a:t>
            </a:fld>
            <a:endParaRPr lang="fr-F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2730"/>
            <a:ext cx="5028353" cy="4114949"/>
          </a:xfrm>
          <a:noFill/>
          <a:ln/>
        </p:spPr>
        <p:txBody>
          <a:bodyPr wrap="none" lIns="92075" tIns="46038" rIns="92075" bIns="46038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89E331-42E0-4292-A193-DCC850FD271A}" type="slidenum">
              <a:rPr lang="fr-FR" altLang="fr-FR" smtClean="0"/>
              <a:pPr eaLnBrk="1" hangingPunct="1">
                <a:spcBef>
                  <a:spcPct val="0"/>
                </a:spcBef>
              </a:pPr>
              <a:t>84</a:t>
            </a:fld>
            <a:endParaRPr lang="fr-FR" alt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13AB13-8B24-4371-A188-549E12801C47}" type="slidenum">
              <a:rPr lang="fr-FR" altLang="fr-FR" smtClean="0"/>
              <a:pPr eaLnBrk="1" hangingPunct="1">
                <a:spcBef>
                  <a:spcPct val="0"/>
                </a:spcBef>
              </a:pPr>
              <a:t>85</a:t>
            </a:fld>
            <a:endParaRPr lang="fr-FR" alt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14FEF0-1105-402D-AACD-21F23BB616E7}" type="slidenum">
              <a:rPr lang="fr-FR" altLang="fr-FR" smtClean="0"/>
              <a:pPr eaLnBrk="1" hangingPunct="1">
                <a:spcBef>
                  <a:spcPct val="0"/>
                </a:spcBef>
              </a:pPr>
              <a:t>86</a:t>
            </a:fld>
            <a:endParaRPr lang="fr-FR" alt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9C3910-A154-4720-A907-2FF2971DCA4D}" type="slidenum">
              <a:rPr lang="fr-FR" altLang="fr-FR" smtClean="0"/>
              <a:pPr eaLnBrk="1" hangingPunct="1">
                <a:spcBef>
                  <a:spcPct val="0"/>
                </a:spcBef>
              </a:pPr>
              <a:t>87</a:t>
            </a:fld>
            <a:endParaRPr lang="fr-FR" alt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71D59-B479-4470-A78B-A50BB0855719}" type="slidenum">
              <a:rPr lang="fr-FR"/>
              <a:pPr/>
              <a:t>19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 w="12700"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2730"/>
            <a:ext cx="5028353" cy="4114949"/>
          </a:xfrm>
          <a:noFill/>
          <a:ln/>
        </p:spPr>
        <p:txBody>
          <a:bodyPr wrap="none" lIns="92075" tIns="46038" rIns="92075" bIns="46038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65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6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8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E8EC389-4F1B-4DC7-85F7-DEB902A338F6}" type="datetime1">
              <a:rPr lang="fr-FR" altLang="fr-FR" sz="1200" smtClean="0">
                <a:latin typeface="Times New Roman" pitchFamily="18" charset="0"/>
              </a:rPr>
              <a:pPr/>
              <a:t>21/05/2015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39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C3A614-085C-417E-BE21-01D47D283349}" type="slidenum">
              <a:rPr lang="fr-FR" altLang="fr-FR" sz="1200" smtClean="0">
                <a:latin typeface="Times New Roman" pitchFamily="18" charset="0"/>
              </a:rPr>
              <a:pPr/>
              <a:t>39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7237" cy="3424238"/>
          </a:xfrm>
          <a:ln w="12700" cap="flat"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3557"/>
          </a:xfrm>
          <a:noFill/>
        </p:spPr>
        <p:txBody>
          <a:bodyPr lIns="92075" tIns="46038" rIns="92075" bIns="46038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BCBB-A6EE-4B49-A2B2-BBF5ED4819DD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08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757C807-E65D-4C74-905B-3A27C2FDF991}" type="datetime1">
              <a:rPr lang="fr-FR" altLang="fr-FR" sz="1200" smtClean="0">
                <a:latin typeface="Times New Roman" pitchFamily="18" charset="0"/>
              </a:rPr>
              <a:pPr/>
              <a:t>21/05/2015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DA2BD56-BFE8-4DF2-9005-C01D46F19BBF}" type="slidenum">
              <a:rPr lang="fr-FR" altLang="fr-FR" sz="1200" smtClean="0">
                <a:latin typeface="Times New Roman" pitchFamily="18" charset="0"/>
              </a:rPr>
              <a:pPr/>
              <a:t>45</a:t>
            </a:fld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7237" cy="3424238"/>
          </a:xfrm>
          <a:ln w="12700" cap="flat"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144"/>
            <a:ext cx="5027916" cy="4113557"/>
          </a:xfrm>
          <a:noFill/>
        </p:spPr>
        <p:txBody>
          <a:bodyPr lIns="92075" tIns="46038" rIns="92075" bIns="46038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EF6B1CB-897C-4749-B10F-E96DD21DAE8F}" type="datetime1">
              <a:rPr lang="fr-FR" smtClean="0"/>
              <a:t>21/05/2015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76375" y="1268413"/>
            <a:ext cx="914400" cy="9144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3D20-EDFD-46B5-A0E6-DC21A810719B}" type="datetime1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C5B2-5BE5-432C-A217-07CF5D6B7B6E}" type="datetime1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A1F0-E093-4215-9C27-4AC402F20A0C}" type="datetime1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F930D6-310B-4F4F-8CB8-6E7CDFDFA7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753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93DF-F19D-4546-A237-022D97DFDC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542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7058025" cy="6207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609600"/>
            <a:ext cx="4056063" cy="579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18063" y="609600"/>
            <a:ext cx="4056062" cy="579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86F7-7A10-4816-A0D2-3C2CDC1AF9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215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3861048"/>
            <a:ext cx="8280920" cy="6572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2" name="Image 11" descr="logo_FBS_paysage-blanc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9" t="18315" r="8612" b="20012"/>
          <a:stretch/>
        </p:blipFill>
        <p:spPr>
          <a:xfrm>
            <a:off x="7452320" y="2276872"/>
            <a:ext cx="1144475" cy="62419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7707" y="4518248"/>
            <a:ext cx="8219256" cy="1143000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47C526-8C34-430E-93D4-DAE26F40897F}" type="datetime1">
              <a:rPr lang="fr-FR" smtClean="0">
                <a:solidFill>
                  <a:srgbClr val="FFFFFF"/>
                </a:solidFill>
              </a:rPr>
              <a:t>21/05/2015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750CD-529A-4C24-A9F1-AC40781C7A85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8" name="Espace réservé du contenu 15"/>
          <p:cNvSpPr>
            <a:spLocks noGrp="1"/>
          </p:cNvSpPr>
          <p:nvPr>
            <p:ph sz="quarter" idx="13" hasCustomPrompt="1"/>
          </p:nvPr>
        </p:nvSpPr>
        <p:spPr>
          <a:xfrm>
            <a:off x="-1" y="1"/>
            <a:ext cx="9144001" cy="3765824"/>
          </a:xfrm>
        </p:spPr>
        <p:txBody>
          <a:bodyPr/>
          <a:lstStyle>
            <a:lvl1pPr marL="85725" indent="0">
              <a:buNone/>
              <a:defRPr baseline="0"/>
            </a:lvl1pPr>
          </a:lstStyle>
          <a:p>
            <a:pPr lvl="0"/>
            <a:r>
              <a:rPr lang="fr-FR" dirty="0" smtClean="0"/>
              <a:t>Insérer un objet en cliquant sur une icône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86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380BE9-3CAC-4CF9-9588-E2FC60775770}" type="datetime1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95288" y="549275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669C71-36AC-4DC7-999E-B50694A06FAC}" type="datetime1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248F68-D430-4CC6-A3A4-F8E5A9B71547}" type="datetime1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77CA9E-D6B1-488F-BA22-9D3C65A924EE}" type="datetime1">
              <a:rPr lang="fr-FR" smtClean="0"/>
              <a:t>21/05/2015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59B-6968-4515-A50E-B98AE679416E}" type="datetime1">
              <a:rPr lang="fr-FR" smtClean="0"/>
              <a:t>21/05/2015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76EA38-B2D9-49ED-B061-A240D7CA5BF3}" type="datetime1">
              <a:rPr lang="fr-FR" smtClean="0"/>
              <a:t>21/05/2015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B31E5A8-7B9F-4BEF-86CC-BCE78F94AFA1}" type="datetime1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8F32962-95A8-4140-9B02-DE38A65042F3}" type="datetime1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363522-290F-4966-8ED4-017F5247BA22}" type="datetime1">
              <a:rPr lang="fr-FR" smtClean="0"/>
              <a:t>21/05/2015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5E075BD-3664-4716-9B54-100C6464405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-4482" y="6521190"/>
            <a:ext cx="1955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Didier</a:t>
            </a:r>
            <a:r>
              <a:rPr lang="fr-FR" sz="1100" baseline="0" dirty="0" smtClean="0"/>
              <a:t> Cuménal, Nov 2014</a:t>
            </a:r>
            <a:endParaRPr lang="fr-FR" sz="11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10" Type="http://schemas.openxmlformats.org/officeDocument/2006/relationships/image" Target="../media/image10.png"/><Relationship Id="rId4" Type="http://schemas.openxmlformats.org/officeDocument/2006/relationships/tags" Target="../tags/tag128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image" Target="../media/image12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11.JP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14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13.pn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hyperlink" Target="http://en.wikipedia.org/wiki/System_dynamic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image" Target="../media/image18.png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image" Target="../media/image17.jp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16.png"/><Relationship Id="rId5" Type="http://schemas.openxmlformats.org/officeDocument/2006/relationships/tags" Target="../tags/tag169.xml"/><Relationship Id="rId10" Type="http://schemas.openxmlformats.org/officeDocument/2006/relationships/image" Target="../media/image15.jpeg"/><Relationship Id="rId4" Type="http://schemas.openxmlformats.org/officeDocument/2006/relationships/tags" Target="../tags/tag168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20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hyperlink" Target="http://aetherconsulting.com/blog/article/199/sap-business-one-reporting-|-dashboards-and-cockpit/" TargetMode="Externa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hyperlink" Target="http://vensim.com/" TargetMode="External"/><Relationship Id="rId18" Type="http://schemas.openxmlformats.org/officeDocument/2006/relationships/image" Target="../media/image23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hyperlink" Target="http://www.berkeleymadonna.com/" TargetMode="External"/><Relationship Id="rId17" Type="http://schemas.openxmlformats.org/officeDocument/2006/relationships/image" Target="../media/image22.png"/><Relationship Id="rId2" Type="http://schemas.openxmlformats.org/officeDocument/2006/relationships/tags" Target="../tags/tag17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hyperlink" Target="http://www.anylogic.com/" TargetMode="External"/><Relationship Id="rId5" Type="http://schemas.openxmlformats.org/officeDocument/2006/relationships/tags" Target="../tags/tag181.xml"/><Relationship Id="rId15" Type="http://schemas.openxmlformats.org/officeDocument/2006/relationships/hyperlink" Target="http://www.powersim.com/" TargetMode="Externa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4.png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hyperlink" Target="http://www.iseesystem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tags" Target="../tags/tag229.xml"/><Relationship Id="rId3" Type="http://schemas.openxmlformats.org/officeDocument/2006/relationships/tags" Target="../tags/tag193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tags" Target="../tags/tag232.xml"/><Relationship Id="rId47" Type="http://schemas.openxmlformats.org/officeDocument/2006/relationships/tags" Target="../tags/tag237.xml"/><Relationship Id="rId50" Type="http://schemas.openxmlformats.org/officeDocument/2006/relationships/tags" Target="../tags/tag240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tags" Target="../tags/tag236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tags" Target="../tags/tag219.xml"/><Relationship Id="rId41" Type="http://schemas.openxmlformats.org/officeDocument/2006/relationships/tags" Target="../tags/tag231.xml"/><Relationship Id="rId54" Type="http://schemas.openxmlformats.org/officeDocument/2006/relationships/image" Target="../media/image26.wmf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tags" Target="../tags/tag235.xml"/><Relationship Id="rId53" Type="http://schemas.openxmlformats.org/officeDocument/2006/relationships/notesSlide" Target="../notesSlides/notesSlide2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49" Type="http://schemas.openxmlformats.org/officeDocument/2006/relationships/tags" Target="../tags/tag239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4" Type="http://schemas.openxmlformats.org/officeDocument/2006/relationships/tags" Target="../tags/tag234.xml"/><Relationship Id="rId52" Type="http://schemas.openxmlformats.org/officeDocument/2006/relationships/slideLayout" Target="../slideLayouts/slideLayout13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tags" Target="../tags/tag233.xml"/><Relationship Id="rId48" Type="http://schemas.openxmlformats.org/officeDocument/2006/relationships/tags" Target="../tags/tag238.xml"/><Relationship Id="rId8" Type="http://schemas.openxmlformats.org/officeDocument/2006/relationships/tags" Target="../tags/tag198.xml"/><Relationship Id="rId51" Type="http://schemas.openxmlformats.org/officeDocument/2006/relationships/tags" Target="../tags/tag24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27.wmf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notesSlide" Target="../notesSlides/notesSlide3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" Type="http://schemas.openxmlformats.org/officeDocument/2006/relationships/tags" Target="../tags/tag266.xml"/><Relationship Id="rId21" Type="http://schemas.openxmlformats.org/officeDocument/2006/relationships/tags" Target="../tags/tag284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notesSlide" Target="../notesSlides/notesSlide4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29" Type="http://schemas.openxmlformats.org/officeDocument/2006/relationships/tags" Target="../tags/tag292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tags" Target="../tags/tag294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" Type="http://schemas.openxmlformats.org/officeDocument/2006/relationships/tags" Target="../tags/tag304.xml"/><Relationship Id="rId21" Type="http://schemas.openxmlformats.org/officeDocument/2006/relationships/tags" Target="../tags/tag322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tags" Target="../tags/tag359.xml"/><Relationship Id="rId39" Type="http://schemas.openxmlformats.org/officeDocument/2006/relationships/tags" Target="../tags/tag372.xml"/><Relationship Id="rId21" Type="http://schemas.openxmlformats.org/officeDocument/2006/relationships/tags" Target="../tags/tag354.xml"/><Relationship Id="rId34" Type="http://schemas.openxmlformats.org/officeDocument/2006/relationships/tags" Target="../tags/tag367.xml"/><Relationship Id="rId42" Type="http://schemas.openxmlformats.org/officeDocument/2006/relationships/tags" Target="../tags/tag375.xml"/><Relationship Id="rId47" Type="http://schemas.openxmlformats.org/officeDocument/2006/relationships/tags" Target="../tags/tag380.xml"/><Relationship Id="rId50" Type="http://schemas.openxmlformats.org/officeDocument/2006/relationships/tags" Target="../tags/tag383.xml"/><Relationship Id="rId55" Type="http://schemas.openxmlformats.org/officeDocument/2006/relationships/tags" Target="../tags/tag388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tags" Target="../tags/tag358.xml"/><Relationship Id="rId33" Type="http://schemas.openxmlformats.org/officeDocument/2006/relationships/tags" Target="../tags/tag366.xml"/><Relationship Id="rId38" Type="http://schemas.openxmlformats.org/officeDocument/2006/relationships/tags" Target="../tags/tag371.xml"/><Relationship Id="rId46" Type="http://schemas.openxmlformats.org/officeDocument/2006/relationships/tags" Target="../tags/tag379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29" Type="http://schemas.openxmlformats.org/officeDocument/2006/relationships/tags" Target="../tags/tag362.xml"/><Relationship Id="rId41" Type="http://schemas.openxmlformats.org/officeDocument/2006/relationships/tags" Target="../tags/tag374.xml"/><Relationship Id="rId54" Type="http://schemas.openxmlformats.org/officeDocument/2006/relationships/tags" Target="../tags/tag387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tags" Target="../tags/tag357.xml"/><Relationship Id="rId32" Type="http://schemas.openxmlformats.org/officeDocument/2006/relationships/tags" Target="../tags/tag365.xml"/><Relationship Id="rId37" Type="http://schemas.openxmlformats.org/officeDocument/2006/relationships/tags" Target="../tags/tag370.xml"/><Relationship Id="rId40" Type="http://schemas.openxmlformats.org/officeDocument/2006/relationships/tags" Target="../tags/tag373.xml"/><Relationship Id="rId45" Type="http://schemas.openxmlformats.org/officeDocument/2006/relationships/tags" Target="../tags/tag378.xml"/><Relationship Id="rId53" Type="http://schemas.openxmlformats.org/officeDocument/2006/relationships/tags" Target="../tags/tag386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tags" Target="../tags/tag361.xml"/><Relationship Id="rId36" Type="http://schemas.openxmlformats.org/officeDocument/2006/relationships/tags" Target="../tags/tag369.xml"/><Relationship Id="rId49" Type="http://schemas.openxmlformats.org/officeDocument/2006/relationships/tags" Target="../tags/tag382.xml"/><Relationship Id="rId57" Type="http://schemas.openxmlformats.org/officeDocument/2006/relationships/tags" Target="../tags/tag390.xml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31" Type="http://schemas.openxmlformats.org/officeDocument/2006/relationships/tags" Target="../tags/tag364.xml"/><Relationship Id="rId44" Type="http://schemas.openxmlformats.org/officeDocument/2006/relationships/tags" Target="../tags/tag377.xml"/><Relationship Id="rId52" Type="http://schemas.openxmlformats.org/officeDocument/2006/relationships/tags" Target="../tags/tag385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tags" Target="../tags/tag360.xml"/><Relationship Id="rId30" Type="http://schemas.openxmlformats.org/officeDocument/2006/relationships/tags" Target="../tags/tag363.xml"/><Relationship Id="rId35" Type="http://schemas.openxmlformats.org/officeDocument/2006/relationships/tags" Target="../tags/tag368.xml"/><Relationship Id="rId43" Type="http://schemas.openxmlformats.org/officeDocument/2006/relationships/tags" Target="../tags/tag376.xml"/><Relationship Id="rId48" Type="http://schemas.openxmlformats.org/officeDocument/2006/relationships/tags" Target="../tags/tag381.xml"/><Relationship Id="rId56" Type="http://schemas.openxmlformats.org/officeDocument/2006/relationships/tags" Target="../tags/tag389.xml"/><Relationship Id="rId8" Type="http://schemas.openxmlformats.org/officeDocument/2006/relationships/tags" Target="../tags/tag341.xml"/><Relationship Id="rId51" Type="http://schemas.openxmlformats.org/officeDocument/2006/relationships/tags" Target="../tags/tag384.xml"/><Relationship Id="rId3" Type="http://schemas.openxmlformats.org/officeDocument/2006/relationships/tags" Target="../tags/tag3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5.xml"/><Relationship Id="rId4" Type="http://schemas.openxmlformats.org/officeDocument/2006/relationships/tags" Target="../tags/tag3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9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2" Type="http://schemas.openxmlformats.org/officeDocument/2006/relationships/tags" Target="../tags/tag401.xml"/><Relationship Id="rId16" Type="http://schemas.openxmlformats.org/officeDocument/2006/relationships/image" Target="../media/image29.wmf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5" Type="http://schemas.openxmlformats.org/officeDocument/2006/relationships/tags" Target="../tags/tag404.xml"/><Relationship Id="rId15" Type="http://schemas.openxmlformats.org/officeDocument/2006/relationships/image" Target="../media/image28.wmf"/><Relationship Id="rId10" Type="http://schemas.openxmlformats.org/officeDocument/2006/relationships/tags" Target="../tags/tag409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3" Type="http://schemas.openxmlformats.org/officeDocument/2006/relationships/tags" Target="../tags/tag422.xml"/><Relationship Id="rId21" Type="http://schemas.openxmlformats.org/officeDocument/2006/relationships/tags" Target="../tags/tag440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tags" Target="../tags/tag439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tags" Target="../tags/tag44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tags" Target="../tags/tag480.xml"/><Relationship Id="rId21" Type="http://schemas.openxmlformats.org/officeDocument/2006/relationships/tags" Target="../tags/tag462.xml"/><Relationship Id="rId34" Type="http://schemas.openxmlformats.org/officeDocument/2006/relationships/tags" Target="../tags/tag475.xml"/><Relationship Id="rId42" Type="http://schemas.openxmlformats.org/officeDocument/2006/relationships/tags" Target="../tags/tag483.xml"/><Relationship Id="rId47" Type="http://schemas.openxmlformats.org/officeDocument/2006/relationships/tags" Target="../tags/tag488.xml"/><Relationship Id="rId50" Type="http://schemas.openxmlformats.org/officeDocument/2006/relationships/tags" Target="../tags/tag491.xml"/><Relationship Id="rId55" Type="http://schemas.openxmlformats.org/officeDocument/2006/relationships/tags" Target="../tags/tag496.xml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46" Type="http://schemas.openxmlformats.org/officeDocument/2006/relationships/tags" Target="../tags/tag487.xml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tags" Target="../tags/tag461.xml"/><Relationship Id="rId29" Type="http://schemas.openxmlformats.org/officeDocument/2006/relationships/tags" Target="../tags/tag470.xml"/><Relationship Id="rId41" Type="http://schemas.openxmlformats.org/officeDocument/2006/relationships/tags" Target="../tags/tag482.xml"/><Relationship Id="rId54" Type="http://schemas.openxmlformats.org/officeDocument/2006/relationships/tags" Target="../tags/tag495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40" Type="http://schemas.openxmlformats.org/officeDocument/2006/relationships/tags" Target="../tags/tag481.xml"/><Relationship Id="rId45" Type="http://schemas.openxmlformats.org/officeDocument/2006/relationships/tags" Target="../tags/tag486.xml"/><Relationship Id="rId53" Type="http://schemas.openxmlformats.org/officeDocument/2006/relationships/tags" Target="../tags/tag494.xml"/><Relationship Id="rId58" Type="http://schemas.openxmlformats.org/officeDocument/2006/relationships/slideLayout" Target="../slideLayouts/slideLayout12.xml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49" Type="http://schemas.openxmlformats.org/officeDocument/2006/relationships/tags" Target="../tags/tag490.xml"/><Relationship Id="rId57" Type="http://schemas.openxmlformats.org/officeDocument/2006/relationships/tags" Target="../tags/tag498.xml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4" Type="http://schemas.openxmlformats.org/officeDocument/2006/relationships/tags" Target="../tags/tag485.xml"/><Relationship Id="rId52" Type="http://schemas.openxmlformats.org/officeDocument/2006/relationships/tags" Target="../tags/tag493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43" Type="http://schemas.openxmlformats.org/officeDocument/2006/relationships/tags" Target="../tags/tag484.xml"/><Relationship Id="rId48" Type="http://schemas.openxmlformats.org/officeDocument/2006/relationships/tags" Target="../tags/tag489.xml"/><Relationship Id="rId56" Type="http://schemas.openxmlformats.org/officeDocument/2006/relationships/tags" Target="../tags/tag497.xml"/><Relationship Id="rId8" Type="http://schemas.openxmlformats.org/officeDocument/2006/relationships/tags" Target="../tags/tag449.xml"/><Relationship Id="rId51" Type="http://schemas.openxmlformats.org/officeDocument/2006/relationships/tags" Target="../tags/tag492.xml"/><Relationship Id="rId3" Type="http://schemas.openxmlformats.org/officeDocument/2006/relationships/tags" Target="../tags/tag44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tags" Target="../tags/tag524.xml"/><Relationship Id="rId3" Type="http://schemas.openxmlformats.org/officeDocument/2006/relationships/tags" Target="../tags/tag501.xml"/><Relationship Id="rId21" Type="http://schemas.openxmlformats.org/officeDocument/2006/relationships/tags" Target="../tags/tag519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tags" Target="../tags/tag523.xml"/><Relationship Id="rId33" Type="http://schemas.openxmlformats.org/officeDocument/2006/relationships/tags" Target="../tags/tag531.xml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tags" Target="../tags/tag518.xml"/><Relationship Id="rId29" Type="http://schemas.openxmlformats.org/officeDocument/2006/relationships/tags" Target="../tags/tag527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tags" Target="../tags/tag522.xml"/><Relationship Id="rId32" Type="http://schemas.openxmlformats.org/officeDocument/2006/relationships/tags" Target="../tags/tag530.xml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31" Type="http://schemas.openxmlformats.org/officeDocument/2006/relationships/tags" Target="../tags/tag529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tags" Target="../tags/tag520.xml"/><Relationship Id="rId27" Type="http://schemas.openxmlformats.org/officeDocument/2006/relationships/tags" Target="../tags/tag525.xml"/><Relationship Id="rId30" Type="http://schemas.openxmlformats.org/officeDocument/2006/relationships/tags" Target="../tags/tag52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tags" Target="../tags/tag557.xml"/><Relationship Id="rId3" Type="http://schemas.openxmlformats.org/officeDocument/2006/relationships/tags" Target="../tags/tag534.xml"/><Relationship Id="rId21" Type="http://schemas.openxmlformats.org/officeDocument/2006/relationships/tags" Target="../tags/tag552.xml"/><Relationship Id="rId34" Type="http://schemas.openxmlformats.org/officeDocument/2006/relationships/tags" Target="../tags/tag565.xml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tags" Target="../tags/tag556.xml"/><Relationship Id="rId33" Type="http://schemas.openxmlformats.org/officeDocument/2006/relationships/tags" Target="../tags/tag564.xml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tags" Target="../tags/tag551.xml"/><Relationship Id="rId29" Type="http://schemas.openxmlformats.org/officeDocument/2006/relationships/tags" Target="../tags/tag560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tags" Target="../tags/tag555.xml"/><Relationship Id="rId32" Type="http://schemas.openxmlformats.org/officeDocument/2006/relationships/tags" Target="../tags/tag563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tags" Target="../tags/tag554.xml"/><Relationship Id="rId28" Type="http://schemas.openxmlformats.org/officeDocument/2006/relationships/tags" Target="../tags/tag559.xml"/><Relationship Id="rId36" Type="http://schemas.openxmlformats.org/officeDocument/2006/relationships/tags" Target="../tags/tag567.xml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tags" Target="../tags/tag562.xml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tags" Target="../tags/tag558.xml"/><Relationship Id="rId30" Type="http://schemas.openxmlformats.org/officeDocument/2006/relationships/tags" Target="../tags/tag561.xml"/><Relationship Id="rId35" Type="http://schemas.openxmlformats.org/officeDocument/2006/relationships/tags" Target="../tags/tag56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73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4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tags" Target="../tags/tag599.xml"/><Relationship Id="rId39" Type="http://schemas.openxmlformats.org/officeDocument/2006/relationships/tags" Target="../tags/tag612.xml"/><Relationship Id="rId3" Type="http://schemas.openxmlformats.org/officeDocument/2006/relationships/tags" Target="../tags/tag576.xml"/><Relationship Id="rId21" Type="http://schemas.openxmlformats.org/officeDocument/2006/relationships/tags" Target="../tags/tag594.xml"/><Relationship Id="rId34" Type="http://schemas.openxmlformats.org/officeDocument/2006/relationships/tags" Target="../tags/tag607.xml"/><Relationship Id="rId42" Type="http://schemas.openxmlformats.org/officeDocument/2006/relationships/tags" Target="../tags/tag615.xml"/><Relationship Id="rId47" Type="http://schemas.openxmlformats.org/officeDocument/2006/relationships/notesSlide" Target="../notesSlides/notesSlide7.xml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tags" Target="../tags/tag598.xml"/><Relationship Id="rId33" Type="http://schemas.openxmlformats.org/officeDocument/2006/relationships/tags" Target="../tags/tag606.xml"/><Relationship Id="rId38" Type="http://schemas.openxmlformats.org/officeDocument/2006/relationships/tags" Target="../tags/tag611.xml"/><Relationship Id="rId46" Type="http://schemas.openxmlformats.org/officeDocument/2006/relationships/slideLayout" Target="../slideLayouts/slideLayout12.xml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tags" Target="../tags/tag593.xml"/><Relationship Id="rId29" Type="http://schemas.openxmlformats.org/officeDocument/2006/relationships/tags" Target="../tags/tag602.xml"/><Relationship Id="rId41" Type="http://schemas.openxmlformats.org/officeDocument/2006/relationships/tags" Target="../tags/tag614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tags" Target="../tags/tag597.xml"/><Relationship Id="rId32" Type="http://schemas.openxmlformats.org/officeDocument/2006/relationships/tags" Target="../tags/tag605.xml"/><Relationship Id="rId37" Type="http://schemas.openxmlformats.org/officeDocument/2006/relationships/tags" Target="../tags/tag610.xml"/><Relationship Id="rId40" Type="http://schemas.openxmlformats.org/officeDocument/2006/relationships/tags" Target="../tags/tag613.xml"/><Relationship Id="rId45" Type="http://schemas.openxmlformats.org/officeDocument/2006/relationships/tags" Target="../tags/tag618.xml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tags" Target="../tags/tag601.xml"/><Relationship Id="rId36" Type="http://schemas.openxmlformats.org/officeDocument/2006/relationships/tags" Target="../tags/tag609.xml"/><Relationship Id="rId10" Type="http://schemas.openxmlformats.org/officeDocument/2006/relationships/tags" Target="../tags/tag583.xml"/><Relationship Id="rId19" Type="http://schemas.openxmlformats.org/officeDocument/2006/relationships/tags" Target="../tags/tag592.xml"/><Relationship Id="rId31" Type="http://schemas.openxmlformats.org/officeDocument/2006/relationships/tags" Target="../tags/tag604.xml"/><Relationship Id="rId44" Type="http://schemas.openxmlformats.org/officeDocument/2006/relationships/tags" Target="../tags/tag617.xml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tags" Target="../tags/tag600.xml"/><Relationship Id="rId30" Type="http://schemas.openxmlformats.org/officeDocument/2006/relationships/tags" Target="../tags/tag603.xml"/><Relationship Id="rId35" Type="http://schemas.openxmlformats.org/officeDocument/2006/relationships/tags" Target="../tags/tag608.xml"/><Relationship Id="rId43" Type="http://schemas.openxmlformats.org/officeDocument/2006/relationships/tags" Target="../tags/tag6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26" Type="http://schemas.openxmlformats.org/officeDocument/2006/relationships/tags" Target="../tags/tag644.xml"/><Relationship Id="rId39" Type="http://schemas.openxmlformats.org/officeDocument/2006/relationships/tags" Target="../tags/tag657.xml"/><Relationship Id="rId3" Type="http://schemas.openxmlformats.org/officeDocument/2006/relationships/tags" Target="../tags/tag621.xml"/><Relationship Id="rId21" Type="http://schemas.openxmlformats.org/officeDocument/2006/relationships/tags" Target="../tags/tag639.xml"/><Relationship Id="rId34" Type="http://schemas.openxmlformats.org/officeDocument/2006/relationships/tags" Target="../tags/tag652.xml"/><Relationship Id="rId42" Type="http://schemas.openxmlformats.org/officeDocument/2006/relationships/tags" Target="../tags/tag660.xml"/><Relationship Id="rId47" Type="http://schemas.openxmlformats.org/officeDocument/2006/relationships/tags" Target="../tags/tag665.xml"/><Relationship Id="rId50" Type="http://schemas.openxmlformats.org/officeDocument/2006/relationships/tags" Target="../tags/tag668.xml"/><Relationship Id="rId7" Type="http://schemas.openxmlformats.org/officeDocument/2006/relationships/tags" Target="../tags/tag625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25" Type="http://schemas.openxmlformats.org/officeDocument/2006/relationships/tags" Target="../tags/tag643.xml"/><Relationship Id="rId33" Type="http://schemas.openxmlformats.org/officeDocument/2006/relationships/tags" Target="../tags/tag651.xml"/><Relationship Id="rId38" Type="http://schemas.openxmlformats.org/officeDocument/2006/relationships/tags" Target="../tags/tag656.xml"/><Relationship Id="rId46" Type="http://schemas.openxmlformats.org/officeDocument/2006/relationships/tags" Target="../tags/tag664.xml"/><Relationship Id="rId2" Type="http://schemas.openxmlformats.org/officeDocument/2006/relationships/tags" Target="../tags/tag620.xml"/><Relationship Id="rId16" Type="http://schemas.openxmlformats.org/officeDocument/2006/relationships/tags" Target="../tags/tag634.xml"/><Relationship Id="rId20" Type="http://schemas.openxmlformats.org/officeDocument/2006/relationships/tags" Target="../tags/tag638.xml"/><Relationship Id="rId29" Type="http://schemas.openxmlformats.org/officeDocument/2006/relationships/tags" Target="../tags/tag647.xml"/><Relationship Id="rId41" Type="http://schemas.openxmlformats.org/officeDocument/2006/relationships/tags" Target="../tags/tag659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tags" Target="../tags/tag629.xml"/><Relationship Id="rId24" Type="http://schemas.openxmlformats.org/officeDocument/2006/relationships/tags" Target="../tags/tag642.xml"/><Relationship Id="rId32" Type="http://schemas.openxmlformats.org/officeDocument/2006/relationships/tags" Target="../tags/tag650.xml"/><Relationship Id="rId37" Type="http://schemas.openxmlformats.org/officeDocument/2006/relationships/tags" Target="../tags/tag655.xml"/><Relationship Id="rId40" Type="http://schemas.openxmlformats.org/officeDocument/2006/relationships/tags" Target="../tags/tag658.xml"/><Relationship Id="rId45" Type="http://schemas.openxmlformats.org/officeDocument/2006/relationships/tags" Target="../tags/tag663.xml"/><Relationship Id="rId5" Type="http://schemas.openxmlformats.org/officeDocument/2006/relationships/tags" Target="../tags/tag623.xml"/><Relationship Id="rId15" Type="http://schemas.openxmlformats.org/officeDocument/2006/relationships/tags" Target="../tags/tag633.xml"/><Relationship Id="rId23" Type="http://schemas.openxmlformats.org/officeDocument/2006/relationships/tags" Target="../tags/tag641.xml"/><Relationship Id="rId28" Type="http://schemas.openxmlformats.org/officeDocument/2006/relationships/tags" Target="../tags/tag646.xml"/><Relationship Id="rId36" Type="http://schemas.openxmlformats.org/officeDocument/2006/relationships/tags" Target="../tags/tag654.xml"/><Relationship Id="rId49" Type="http://schemas.openxmlformats.org/officeDocument/2006/relationships/tags" Target="../tags/tag667.xml"/><Relationship Id="rId10" Type="http://schemas.openxmlformats.org/officeDocument/2006/relationships/tags" Target="../tags/tag628.xml"/><Relationship Id="rId19" Type="http://schemas.openxmlformats.org/officeDocument/2006/relationships/tags" Target="../tags/tag637.xml"/><Relationship Id="rId31" Type="http://schemas.openxmlformats.org/officeDocument/2006/relationships/tags" Target="../tags/tag649.xml"/><Relationship Id="rId44" Type="http://schemas.openxmlformats.org/officeDocument/2006/relationships/tags" Target="../tags/tag662.xml"/><Relationship Id="rId52" Type="http://schemas.openxmlformats.org/officeDocument/2006/relationships/slideLayout" Target="../slideLayouts/slideLayout7.xml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4" Type="http://schemas.openxmlformats.org/officeDocument/2006/relationships/tags" Target="../tags/tag632.xml"/><Relationship Id="rId22" Type="http://schemas.openxmlformats.org/officeDocument/2006/relationships/tags" Target="../tags/tag640.xml"/><Relationship Id="rId27" Type="http://schemas.openxmlformats.org/officeDocument/2006/relationships/tags" Target="../tags/tag645.xml"/><Relationship Id="rId30" Type="http://schemas.openxmlformats.org/officeDocument/2006/relationships/tags" Target="../tags/tag648.xml"/><Relationship Id="rId35" Type="http://schemas.openxmlformats.org/officeDocument/2006/relationships/tags" Target="../tags/tag653.xml"/><Relationship Id="rId43" Type="http://schemas.openxmlformats.org/officeDocument/2006/relationships/tags" Target="../tags/tag661.xml"/><Relationship Id="rId48" Type="http://schemas.openxmlformats.org/officeDocument/2006/relationships/tags" Target="../tags/tag666.xml"/><Relationship Id="rId8" Type="http://schemas.openxmlformats.org/officeDocument/2006/relationships/tags" Target="../tags/tag626.xml"/><Relationship Id="rId51" Type="http://schemas.openxmlformats.org/officeDocument/2006/relationships/tags" Target="../tags/tag6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4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10" Type="http://schemas.openxmlformats.org/officeDocument/2006/relationships/tags" Target="../tags/tag682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26" Type="http://schemas.openxmlformats.org/officeDocument/2006/relationships/tags" Target="../tags/tag716.xml"/><Relationship Id="rId3" Type="http://schemas.openxmlformats.org/officeDocument/2006/relationships/tags" Target="../tags/tag693.xml"/><Relationship Id="rId21" Type="http://schemas.openxmlformats.org/officeDocument/2006/relationships/tags" Target="../tags/tag711.xml"/><Relationship Id="rId7" Type="http://schemas.openxmlformats.org/officeDocument/2006/relationships/tags" Target="../tags/tag697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5" Type="http://schemas.openxmlformats.org/officeDocument/2006/relationships/tags" Target="../tags/tag715.xml"/><Relationship Id="rId2" Type="http://schemas.openxmlformats.org/officeDocument/2006/relationships/tags" Target="../tags/tag692.xml"/><Relationship Id="rId16" Type="http://schemas.openxmlformats.org/officeDocument/2006/relationships/tags" Target="../tags/tag706.xml"/><Relationship Id="rId20" Type="http://schemas.openxmlformats.org/officeDocument/2006/relationships/tags" Target="../tags/tag710.xml"/><Relationship Id="rId29" Type="http://schemas.openxmlformats.org/officeDocument/2006/relationships/tags" Target="../tags/tag719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1" Type="http://schemas.openxmlformats.org/officeDocument/2006/relationships/tags" Target="../tags/tag701.xml"/><Relationship Id="rId24" Type="http://schemas.openxmlformats.org/officeDocument/2006/relationships/tags" Target="../tags/tag714.xml"/><Relationship Id="rId5" Type="http://schemas.openxmlformats.org/officeDocument/2006/relationships/tags" Target="../tags/tag695.xml"/><Relationship Id="rId15" Type="http://schemas.openxmlformats.org/officeDocument/2006/relationships/tags" Target="../tags/tag705.xml"/><Relationship Id="rId23" Type="http://schemas.openxmlformats.org/officeDocument/2006/relationships/tags" Target="../tags/tag713.xml"/><Relationship Id="rId28" Type="http://schemas.openxmlformats.org/officeDocument/2006/relationships/tags" Target="../tags/tag718.xml"/><Relationship Id="rId10" Type="http://schemas.openxmlformats.org/officeDocument/2006/relationships/tags" Target="../tags/tag700.xml"/><Relationship Id="rId19" Type="http://schemas.openxmlformats.org/officeDocument/2006/relationships/tags" Target="../tags/tag709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4" Type="http://schemas.openxmlformats.org/officeDocument/2006/relationships/tags" Target="../tags/tag704.xml"/><Relationship Id="rId22" Type="http://schemas.openxmlformats.org/officeDocument/2006/relationships/tags" Target="../tags/tag712.xml"/><Relationship Id="rId27" Type="http://schemas.openxmlformats.org/officeDocument/2006/relationships/tags" Target="../tags/tag717.xml"/><Relationship Id="rId30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tags" Target="../tags/tag732.xml"/><Relationship Id="rId18" Type="http://schemas.openxmlformats.org/officeDocument/2006/relationships/tags" Target="../tags/tag737.xml"/><Relationship Id="rId26" Type="http://schemas.openxmlformats.org/officeDocument/2006/relationships/tags" Target="../tags/tag745.xml"/><Relationship Id="rId3" Type="http://schemas.openxmlformats.org/officeDocument/2006/relationships/tags" Target="../tags/tag722.xml"/><Relationship Id="rId21" Type="http://schemas.openxmlformats.org/officeDocument/2006/relationships/tags" Target="../tags/tag740.xml"/><Relationship Id="rId7" Type="http://schemas.openxmlformats.org/officeDocument/2006/relationships/tags" Target="../tags/tag726.xml"/><Relationship Id="rId12" Type="http://schemas.openxmlformats.org/officeDocument/2006/relationships/tags" Target="../tags/tag731.xml"/><Relationship Id="rId17" Type="http://schemas.openxmlformats.org/officeDocument/2006/relationships/tags" Target="../tags/tag736.xml"/><Relationship Id="rId25" Type="http://schemas.openxmlformats.org/officeDocument/2006/relationships/tags" Target="../tags/tag744.xml"/><Relationship Id="rId2" Type="http://schemas.openxmlformats.org/officeDocument/2006/relationships/tags" Target="../tags/tag721.xml"/><Relationship Id="rId16" Type="http://schemas.openxmlformats.org/officeDocument/2006/relationships/tags" Target="../tags/tag735.xml"/><Relationship Id="rId20" Type="http://schemas.openxmlformats.org/officeDocument/2006/relationships/tags" Target="../tags/tag739.xml"/><Relationship Id="rId29" Type="http://schemas.openxmlformats.org/officeDocument/2006/relationships/tags" Target="../tags/tag748.xml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tags" Target="../tags/tag730.xml"/><Relationship Id="rId24" Type="http://schemas.openxmlformats.org/officeDocument/2006/relationships/tags" Target="../tags/tag743.xml"/><Relationship Id="rId5" Type="http://schemas.openxmlformats.org/officeDocument/2006/relationships/tags" Target="../tags/tag724.xml"/><Relationship Id="rId15" Type="http://schemas.openxmlformats.org/officeDocument/2006/relationships/tags" Target="../tags/tag734.xml"/><Relationship Id="rId23" Type="http://schemas.openxmlformats.org/officeDocument/2006/relationships/tags" Target="../tags/tag742.xml"/><Relationship Id="rId28" Type="http://schemas.openxmlformats.org/officeDocument/2006/relationships/tags" Target="../tags/tag747.xml"/><Relationship Id="rId10" Type="http://schemas.openxmlformats.org/officeDocument/2006/relationships/tags" Target="../tags/tag729.xml"/><Relationship Id="rId19" Type="http://schemas.openxmlformats.org/officeDocument/2006/relationships/tags" Target="../tags/tag738.xml"/><Relationship Id="rId31" Type="http://schemas.openxmlformats.org/officeDocument/2006/relationships/slideLayout" Target="../slideLayouts/slideLayout12.xml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tags" Target="../tags/tag733.xml"/><Relationship Id="rId22" Type="http://schemas.openxmlformats.org/officeDocument/2006/relationships/tags" Target="../tags/tag741.xml"/><Relationship Id="rId27" Type="http://schemas.openxmlformats.org/officeDocument/2006/relationships/tags" Target="../tags/tag746.xml"/><Relationship Id="rId30" Type="http://schemas.openxmlformats.org/officeDocument/2006/relationships/tags" Target="../tags/tag74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13" Type="http://schemas.openxmlformats.org/officeDocument/2006/relationships/tags" Target="../tags/tag762.xml"/><Relationship Id="rId18" Type="http://schemas.openxmlformats.org/officeDocument/2006/relationships/tags" Target="../tags/tag767.xml"/><Relationship Id="rId26" Type="http://schemas.openxmlformats.org/officeDocument/2006/relationships/tags" Target="../tags/tag775.xml"/><Relationship Id="rId3" Type="http://schemas.openxmlformats.org/officeDocument/2006/relationships/tags" Target="../tags/tag752.xml"/><Relationship Id="rId21" Type="http://schemas.openxmlformats.org/officeDocument/2006/relationships/tags" Target="../tags/tag770.xml"/><Relationship Id="rId7" Type="http://schemas.openxmlformats.org/officeDocument/2006/relationships/tags" Target="../tags/tag756.xml"/><Relationship Id="rId12" Type="http://schemas.openxmlformats.org/officeDocument/2006/relationships/tags" Target="../tags/tag761.xml"/><Relationship Id="rId17" Type="http://schemas.openxmlformats.org/officeDocument/2006/relationships/tags" Target="../tags/tag766.xml"/><Relationship Id="rId25" Type="http://schemas.openxmlformats.org/officeDocument/2006/relationships/tags" Target="../tags/tag774.xml"/><Relationship Id="rId33" Type="http://schemas.openxmlformats.org/officeDocument/2006/relationships/notesSlide" Target="../notesSlides/notesSlide9.xml"/><Relationship Id="rId2" Type="http://schemas.openxmlformats.org/officeDocument/2006/relationships/tags" Target="../tags/tag751.xml"/><Relationship Id="rId16" Type="http://schemas.openxmlformats.org/officeDocument/2006/relationships/tags" Target="../tags/tag765.xml"/><Relationship Id="rId20" Type="http://schemas.openxmlformats.org/officeDocument/2006/relationships/tags" Target="../tags/tag769.xml"/><Relationship Id="rId29" Type="http://schemas.openxmlformats.org/officeDocument/2006/relationships/tags" Target="../tags/tag778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24" Type="http://schemas.openxmlformats.org/officeDocument/2006/relationships/tags" Target="../tags/tag773.xml"/><Relationship Id="rId32" Type="http://schemas.openxmlformats.org/officeDocument/2006/relationships/slideLayout" Target="../slideLayouts/slideLayout12.xml"/><Relationship Id="rId5" Type="http://schemas.openxmlformats.org/officeDocument/2006/relationships/tags" Target="../tags/tag754.xml"/><Relationship Id="rId15" Type="http://schemas.openxmlformats.org/officeDocument/2006/relationships/tags" Target="../tags/tag764.xml"/><Relationship Id="rId23" Type="http://schemas.openxmlformats.org/officeDocument/2006/relationships/tags" Target="../tags/tag772.xml"/><Relationship Id="rId28" Type="http://schemas.openxmlformats.org/officeDocument/2006/relationships/tags" Target="../tags/tag777.xml"/><Relationship Id="rId10" Type="http://schemas.openxmlformats.org/officeDocument/2006/relationships/tags" Target="../tags/tag759.xml"/><Relationship Id="rId19" Type="http://schemas.openxmlformats.org/officeDocument/2006/relationships/tags" Target="../tags/tag768.xml"/><Relationship Id="rId31" Type="http://schemas.openxmlformats.org/officeDocument/2006/relationships/tags" Target="../tags/tag780.xml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tags" Target="../tags/tag763.xml"/><Relationship Id="rId22" Type="http://schemas.openxmlformats.org/officeDocument/2006/relationships/tags" Target="../tags/tag771.xml"/><Relationship Id="rId27" Type="http://schemas.openxmlformats.org/officeDocument/2006/relationships/tags" Target="../tags/tag776.xml"/><Relationship Id="rId30" Type="http://schemas.openxmlformats.org/officeDocument/2006/relationships/tags" Target="../tags/tag77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tags" Target="../tags/tag806.xml"/><Relationship Id="rId3" Type="http://schemas.openxmlformats.org/officeDocument/2006/relationships/tags" Target="../tags/tag783.xml"/><Relationship Id="rId21" Type="http://schemas.openxmlformats.org/officeDocument/2006/relationships/tags" Target="../tags/tag801.xml"/><Relationship Id="rId34" Type="http://schemas.openxmlformats.org/officeDocument/2006/relationships/tags" Target="../tags/tag814.xml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tags" Target="../tags/tag805.xml"/><Relationship Id="rId33" Type="http://schemas.openxmlformats.org/officeDocument/2006/relationships/tags" Target="../tags/tag813.xml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29" Type="http://schemas.openxmlformats.org/officeDocument/2006/relationships/tags" Target="../tags/tag809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tags" Target="../tags/tag804.xml"/><Relationship Id="rId32" Type="http://schemas.openxmlformats.org/officeDocument/2006/relationships/tags" Target="../tags/tag812.xml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tags" Target="../tags/tag803.xml"/><Relationship Id="rId28" Type="http://schemas.openxmlformats.org/officeDocument/2006/relationships/tags" Target="../tags/tag808.xml"/><Relationship Id="rId36" Type="http://schemas.openxmlformats.org/officeDocument/2006/relationships/notesSlide" Target="../notesSlides/notesSlide10.xml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31" Type="http://schemas.openxmlformats.org/officeDocument/2006/relationships/tags" Target="../tags/tag811.xml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tags" Target="../tags/tag802.xml"/><Relationship Id="rId27" Type="http://schemas.openxmlformats.org/officeDocument/2006/relationships/tags" Target="../tags/tag807.xml"/><Relationship Id="rId30" Type="http://schemas.openxmlformats.org/officeDocument/2006/relationships/tags" Target="../tags/tag810.xml"/><Relationship Id="rId35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22.xml"/><Relationship Id="rId13" Type="http://schemas.openxmlformats.org/officeDocument/2006/relationships/tags" Target="../tags/tag827.xml"/><Relationship Id="rId18" Type="http://schemas.openxmlformats.org/officeDocument/2006/relationships/tags" Target="../tags/tag832.xml"/><Relationship Id="rId26" Type="http://schemas.openxmlformats.org/officeDocument/2006/relationships/tags" Target="../tags/tag840.xml"/><Relationship Id="rId3" Type="http://schemas.openxmlformats.org/officeDocument/2006/relationships/tags" Target="../tags/tag817.xml"/><Relationship Id="rId21" Type="http://schemas.openxmlformats.org/officeDocument/2006/relationships/tags" Target="../tags/tag835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821.xml"/><Relationship Id="rId12" Type="http://schemas.openxmlformats.org/officeDocument/2006/relationships/tags" Target="../tags/tag826.xml"/><Relationship Id="rId17" Type="http://schemas.openxmlformats.org/officeDocument/2006/relationships/tags" Target="../tags/tag831.xml"/><Relationship Id="rId25" Type="http://schemas.openxmlformats.org/officeDocument/2006/relationships/tags" Target="../tags/tag839.xml"/><Relationship Id="rId33" Type="http://schemas.openxmlformats.org/officeDocument/2006/relationships/tags" Target="../tags/tag847.xml"/><Relationship Id="rId2" Type="http://schemas.openxmlformats.org/officeDocument/2006/relationships/tags" Target="../tags/tag816.xml"/><Relationship Id="rId16" Type="http://schemas.openxmlformats.org/officeDocument/2006/relationships/tags" Target="../tags/tag830.xml"/><Relationship Id="rId20" Type="http://schemas.openxmlformats.org/officeDocument/2006/relationships/tags" Target="../tags/tag834.xml"/><Relationship Id="rId29" Type="http://schemas.openxmlformats.org/officeDocument/2006/relationships/tags" Target="../tags/tag843.xml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11" Type="http://schemas.openxmlformats.org/officeDocument/2006/relationships/tags" Target="../tags/tag825.xml"/><Relationship Id="rId24" Type="http://schemas.openxmlformats.org/officeDocument/2006/relationships/tags" Target="../tags/tag838.xml"/><Relationship Id="rId32" Type="http://schemas.openxmlformats.org/officeDocument/2006/relationships/tags" Target="../tags/tag846.xml"/><Relationship Id="rId5" Type="http://schemas.openxmlformats.org/officeDocument/2006/relationships/tags" Target="../tags/tag819.xml"/><Relationship Id="rId15" Type="http://schemas.openxmlformats.org/officeDocument/2006/relationships/tags" Target="../tags/tag829.xml"/><Relationship Id="rId23" Type="http://schemas.openxmlformats.org/officeDocument/2006/relationships/tags" Target="../tags/tag837.xml"/><Relationship Id="rId28" Type="http://schemas.openxmlformats.org/officeDocument/2006/relationships/tags" Target="../tags/tag842.xml"/><Relationship Id="rId10" Type="http://schemas.openxmlformats.org/officeDocument/2006/relationships/tags" Target="../tags/tag824.xml"/><Relationship Id="rId19" Type="http://schemas.openxmlformats.org/officeDocument/2006/relationships/tags" Target="../tags/tag833.xml"/><Relationship Id="rId31" Type="http://schemas.openxmlformats.org/officeDocument/2006/relationships/tags" Target="../tags/tag845.xml"/><Relationship Id="rId4" Type="http://schemas.openxmlformats.org/officeDocument/2006/relationships/tags" Target="../tags/tag818.xml"/><Relationship Id="rId9" Type="http://schemas.openxmlformats.org/officeDocument/2006/relationships/tags" Target="../tags/tag823.xml"/><Relationship Id="rId14" Type="http://schemas.openxmlformats.org/officeDocument/2006/relationships/tags" Target="../tags/tag828.xml"/><Relationship Id="rId22" Type="http://schemas.openxmlformats.org/officeDocument/2006/relationships/tags" Target="../tags/tag836.xml"/><Relationship Id="rId27" Type="http://schemas.openxmlformats.org/officeDocument/2006/relationships/tags" Target="../tags/tag841.xml"/><Relationship Id="rId30" Type="http://schemas.openxmlformats.org/officeDocument/2006/relationships/tags" Target="../tags/tag844.xml"/><Relationship Id="rId35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55.xml"/><Relationship Id="rId13" Type="http://schemas.openxmlformats.org/officeDocument/2006/relationships/tags" Target="../tags/tag860.xml"/><Relationship Id="rId18" Type="http://schemas.openxmlformats.org/officeDocument/2006/relationships/tags" Target="../tags/tag865.xml"/><Relationship Id="rId26" Type="http://schemas.openxmlformats.org/officeDocument/2006/relationships/tags" Target="../tags/tag873.xml"/><Relationship Id="rId3" Type="http://schemas.openxmlformats.org/officeDocument/2006/relationships/tags" Target="../tags/tag850.xml"/><Relationship Id="rId21" Type="http://schemas.openxmlformats.org/officeDocument/2006/relationships/tags" Target="../tags/tag868.xml"/><Relationship Id="rId34" Type="http://schemas.openxmlformats.org/officeDocument/2006/relationships/tags" Target="../tags/tag881.xml"/><Relationship Id="rId7" Type="http://schemas.openxmlformats.org/officeDocument/2006/relationships/tags" Target="../tags/tag854.xml"/><Relationship Id="rId12" Type="http://schemas.openxmlformats.org/officeDocument/2006/relationships/tags" Target="../tags/tag859.xml"/><Relationship Id="rId17" Type="http://schemas.openxmlformats.org/officeDocument/2006/relationships/tags" Target="../tags/tag864.xml"/><Relationship Id="rId25" Type="http://schemas.openxmlformats.org/officeDocument/2006/relationships/tags" Target="../tags/tag872.xml"/><Relationship Id="rId33" Type="http://schemas.openxmlformats.org/officeDocument/2006/relationships/tags" Target="../tags/tag880.xml"/><Relationship Id="rId2" Type="http://schemas.openxmlformats.org/officeDocument/2006/relationships/tags" Target="../tags/tag849.xml"/><Relationship Id="rId16" Type="http://schemas.openxmlformats.org/officeDocument/2006/relationships/tags" Target="../tags/tag863.xml"/><Relationship Id="rId20" Type="http://schemas.openxmlformats.org/officeDocument/2006/relationships/tags" Target="../tags/tag867.xml"/><Relationship Id="rId29" Type="http://schemas.openxmlformats.org/officeDocument/2006/relationships/tags" Target="../tags/tag876.xml"/><Relationship Id="rId1" Type="http://schemas.openxmlformats.org/officeDocument/2006/relationships/tags" Target="../tags/tag848.xml"/><Relationship Id="rId6" Type="http://schemas.openxmlformats.org/officeDocument/2006/relationships/tags" Target="../tags/tag853.xml"/><Relationship Id="rId11" Type="http://schemas.openxmlformats.org/officeDocument/2006/relationships/tags" Target="../tags/tag858.xml"/><Relationship Id="rId24" Type="http://schemas.openxmlformats.org/officeDocument/2006/relationships/tags" Target="../tags/tag871.xml"/><Relationship Id="rId32" Type="http://schemas.openxmlformats.org/officeDocument/2006/relationships/tags" Target="../tags/tag879.xml"/><Relationship Id="rId37" Type="http://schemas.openxmlformats.org/officeDocument/2006/relationships/notesSlide" Target="../notesSlides/notesSlide12.xml"/><Relationship Id="rId5" Type="http://schemas.openxmlformats.org/officeDocument/2006/relationships/tags" Target="../tags/tag852.xml"/><Relationship Id="rId15" Type="http://schemas.openxmlformats.org/officeDocument/2006/relationships/tags" Target="../tags/tag862.xml"/><Relationship Id="rId23" Type="http://schemas.openxmlformats.org/officeDocument/2006/relationships/tags" Target="../tags/tag870.xml"/><Relationship Id="rId28" Type="http://schemas.openxmlformats.org/officeDocument/2006/relationships/tags" Target="../tags/tag875.xml"/><Relationship Id="rId36" Type="http://schemas.openxmlformats.org/officeDocument/2006/relationships/slideLayout" Target="../slideLayouts/slideLayout12.xml"/><Relationship Id="rId10" Type="http://schemas.openxmlformats.org/officeDocument/2006/relationships/tags" Target="../tags/tag857.xml"/><Relationship Id="rId19" Type="http://schemas.openxmlformats.org/officeDocument/2006/relationships/tags" Target="../tags/tag866.xml"/><Relationship Id="rId31" Type="http://schemas.openxmlformats.org/officeDocument/2006/relationships/tags" Target="../tags/tag878.xml"/><Relationship Id="rId4" Type="http://schemas.openxmlformats.org/officeDocument/2006/relationships/tags" Target="../tags/tag851.xml"/><Relationship Id="rId9" Type="http://schemas.openxmlformats.org/officeDocument/2006/relationships/tags" Target="../tags/tag856.xml"/><Relationship Id="rId14" Type="http://schemas.openxmlformats.org/officeDocument/2006/relationships/tags" Target="../tags/tag861.xml"/><Relationship Id="rId22" Type="http://schemas.openxmlformats.org/officeDocument/2006/relationships/tags" Target="../tags/tag869.xml"/><Relationship Id="rId27" Type="http://schemas.openxmlformats.org/officeDocument/2006/relationships/tags" Target="../tags/tag874.xml"/><Relationship Id="rId30" Type="http://schemas.openxmlformats.org/officeDocument/2006/relationships/tags" Target="../tags/tag877.xml"/><Relationship Id="rId35" Type="http://schemas.openxmlformats.org/officeDocument/2006/relationships/tags" Target="../tags/tag88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890.xml"/><Relationship Id="rId13" Type="http://schemas.openxmlformats.org/officeDocument/2006/relationships/tags" Target="../tags/tag895.xml"/><Relationship Id="rId18" Type="http://schemas.openxmlformats.org/officeDocument/2006/relationships/tags" Target="../tags/tag900.xml"/><Relationship Id="rId26" Type="http://schemas.openxmlformats.org/officeDocument/2006/relationships/tags" Target="../tags/tag908.xml"/><Relationship Id="rId39" Type="http://schemas.openxmlformats.org/officeDocument/2006/relationships/tags" Target="../tags/tag921.xml"/><Relationship Id="rId3" Type="http://schemas.openxmlformats.org/officeDocument/2006/relationships/tags" Target="../tags/tag885.xml"/><Relationship Id="rId21" Type="http://schemas.openxmlformats.org/officeDocument/2006/relationships/tags" Target="../tags/tag903.xml"/><Relationship Id="rId34" Type="http://schemas.openxmlformats.org/officeDocument/2006/relationships/tags" Target="../tags/tag916.xml"/><Relationship Id="rId7" Type="http://schemas.openxmlformats.org/officeDocument/2006/relationships/tags" Target="../tags/tag889.xml"/><Relationship Id="rId12" Type="http://schemas.openxmlformats.org/officeDocument/2006/relationships/tags" Target="../tags/tag894.xml"/><Relationship Id="rId17" Type="http://schemas.openxmlformats.org/officeDocument/2006/relationships/tags" Target="../tags/tag899.xml"/><Relationship Id="rId25" Type="http://schemas.openxmlformats.org/officeDocument/2006/relationships/tags" Target="../tags/tag907.xml"/><Relationship Id="rId33" Type="http://schemas.openxmlformats.org/officeDocument/2006/relationships/tags" Target="../tags/tag915.xml"/><Relationship Id="rId38" Type="http://schemas.openxmlformats.org/officeDocument/2006/relationships/tags" Target="../tags/tag920.xml"/><Relationship Id="rId2" Type="http://schemas.openxmlformats.org/officeDocument/2006/relationships/tags" Target="../tags/tag884.xml"/><Relationship Id="rId16" Type="http://schemas.openxmlformats.org/officeDocument/2006/relationships/tags" Target="../tags/tag898.xml"/><Relationship Id="rId20" Type="http://schemas.openxmlformats.org/officeDocument/2006/relationships/tags" Target="../tags/tag902.xml"/><Relationship Id="rId29" Type="http://schemas.openxmlformats.org/officeDocument/2006/relationships/tags" Target="../tags/tag911.xml"/><Relationship Id="rId1" Type="http://schemas.openxmlformats.org/officeDocument/2006/relationships/tags" Target="../tags/tag883.xml"/><Relationship Id="rId6" Type="http://schemas.openxmlformats.org/officeDocument/2006/relationships/tags" Target="../tags/tag888.xml"/><Relationship Id="rId11" Type="http://schemas.openxmlformats.org/officeDocument/2006/relationships/tags" Target="../tags/tag893.xml"/><Relationship Id="rId24" Type="http://schemas.openxmlformats.org/officeDocument/2006/relationships/tags" Target="../tags/tag906.xml"/><Relationship Id="rId32" Type="http://schemas.openxmlformats.org/officeDocument/2006/relationships/tags" Target="../tags/tag914.xml"/><Relationship Id="rId37" Type="http://schemas.openxmlformats.org/officeDocument/2006/relationships/tags" Target="../tags/tag919.xml"/><Relationship Id="rId40" Type="http://schemas.openxmlformats.org/officeDocument/2006/relationships/slideLayout" Target="../slideLayouts/slideLayout12.xml"/><Relationship Id="rId5" Type="http://schemas.openxmlformats.org/officeDocument/2006/relationships/tags" Target="../tags/tag887.xml"/><Relationship Id="rId15" Type="http://schemas.openxmlformats.org/officeDocument/2006/relationships/tags" Target="../tags/tag897.xml"/><Relationship Id="rId23" Type="http://schemas.openxmlformats.org/officeDocument/2006/relationships/tags" Target="../tags/tag905.xml"/><Relationship Id="rId28" Type="http://schemas.openxmlformats.org/officeDocument/2006/relationships/tags" Target="../tags/tag910.xml"/><Relationship Id="rId36" Type="http://schemas.openxmlformats.org/officeDocument/2006/relationships/tags" Target="../tags/tag918.xml"/><Relationship Id="rId10" Type="http://schemas.openxmlformats.org/officeDocument/2006/relationships/tags" Target="../tags/tag892.xml"/><Relationship Id="rId19" Type="http://schemas.openxmlformats.org/officeDocument/2006/relationships/tags" Target="../tags/tag901.xml"/><Relationship Id="rId31" Type="http://schemas.openxmlformats.org/officeDocument/2006/relationships/tags" Target="../tags/tag913.xml"/><Relationship Id="rId4" Type="http://schemas.openxmlformats.org/officeDocument/2006/relationships/tags" Target="../tags/tag886.xml"/><Relationship Id="rId9" Type="http://schemas.openxmlformats.org/officeDocument/2006/relationships/tags" Target="../tags/tag891.xml"/><Relationship Id="rId14" Type="http://schemas.openxmlformats.org/officeDocument/2006/relationships/tags" Target="../tags/tag896.xml"/><Relationship Id="rId22" Type="http://schemas.openxmlformats.org/officeDocument/2006/relationships/tags" Target="../tags/tag904.xml"/><Relationship Id="rId27" Type="http://schemas.openxmlformats.org/officeDocument/2006/relationships/tags" Target="../tags/tag909.xml"/><Relationship Id="rId30" Type="http://schemas.openxmlformats.org/officeDocument/2006/relationships/tags" Target="../tags/tag912.xml"/><Relationship Id="rId35" Type="http://schemas.openxmlformats.org/officeDocument/2006/relationships/tags" Target="../tags/tag9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929.xml"/><Relationship Id="rId13" Type="http://schemas.openxmlformats.org/officeDocument/2006/relationships/tags" Target="../tags/tag934.xml"/><Relationship Id="rId18" Type="http://schemas.openxmlformats.org/officeDocument/2006/relationships/tags" Target="../tags/tag939.xml"/><Relationship Id="rId26" Type="http://schemas.openxmlformats.org/officeDocument/2006/relationships/tags" Target="../tags/tag947.xml"/><Relationship Id="rId3" Type="http://schemas.openxmlformats.org/officeDocument/2006/relationships/tags" Target="../tags/tag924.xml"/><Relationship Id="rId21" Type="http://schemas.openxmlformats.org/officeDocument/2006/relationships/tags" Target="../tags/tag942.xml"/><Relationship Id="rId34" Type="http://schemas.openxmlformats.org/officeDocument/2006/relationships/tags" Target="../tags/tag955.xml"/><Relationship Id="rId7" Type="http://schemas.openxmlformats.org/officeDocument/2006/relationships/tags" Target="../tags/tag928.xml"/><Relationship Id="rId12" Type="http://schemas.openxmlformats.org/officeDocument/2006/relationships/tags" Target="../tags/tag933.xml"/><Relationship Id="rId17" Type="http://schemas.openxmlformats.org/officeDocument/2006/relationships/tags" Target="../tags/tag938.xml"/><Relationship Id="rId25" Type="http://schemas.openxmlformats.org/officeDocument/2006/relationships/tags" Target="../tags/tag946.xml"/><Relationship Id="rId33" Type="http://schemas.openxmlformats.org/officeDocument/2006/relationships/tags" Target="../tags/tag954.xml"/><Relationship Id="rId38" Type="http://schemas.openxmlformats.org/officeDocument/2006/relationships/slideLayout" Target="../slideLayouts/slideLayout12.xml"/><Relationship Id="rId2" Type="http://schemas.openxmlformats.org/officeDocument/2006/relationships/tags" Target="../tags/tag923.xml"/><Relationship Id="rId16" Type="http://schemas.openxmlformats.org/officeDocument/2006/relationships/tags" Target="../tags/tag937.xml"/><Relationship Id="rId20" Type="http://schemas.openxmlformats.org/officeDocument/2006/relationships/tags" Target="../tags/tag941.xml"/><Relationship Id="rId29" Type="http://schemas.openxmlformats.org/officeDocument/2006/relationships/tags" Target="../tags/tag950.xml"/><Relationship Id="rId1" Type="http://schemas.openxmlformats.org/officeDocument/2006/relationships/tags" Target="../tags/tag922.xml"/><Relationship Id="rId6" Type="http://schemas.openxmlformats.org/officeDocument/2006/relationships/tags" Target="../tags/tag927.xml"/><Relationship Id="rId11" Type="http://schemas.openxmlformats.org/officeDocument/2006/relationships/tags" Target="../tags/tag932.xml"/><Relationship Id="rId24" Type="http://schemas.openxmlformats.org/officeDocument/2006/relationships/tags" Target="../tags/tag945.xml"/><Relationship Id="rId32" Type="http://schemas.openxmlformats.org/officeDocument/2006/relationships/tags" Target="../tags/tag953.xml"/><Relationship Id="rId37" Type="http://schemas.openxmlformats.org/officeDocument/2006/relationships/tags" Target="../tags/tag958.xml"/><Relationship Id="rId5" Type="http://schemas.openxmlformats.org/officeDocument/2006/relationships/tags" Target="../tags/tag926.xml"/><Relationship Id="rId15" Type="http://schemas.openxmlformats.org/officeDocument/2006/relationships/tags" Target="../tags/tag936.xml"/><Relationship Id="rId23" Type="http://schemas.openxmlformats.org/officeDocument/2006/relationships/tags" Target="../tags/tag944.xml"/><Relationship Id="rId28" Type="http://schemas.openxmlformats.org/officeDocument/2006/relationships/tags" Target="../tags/tag949.xml"/><Relationship Id="rId36" Type="http://schemas.openxmlformats.org/officeDocument/2006/relationships/tags" Target="../tags/tag957.xml"/><Relationship Id="rId10" Type="http://schemas.openxmlformats.org/officeDocument/2006/relationships/tags" Target="../tags/tag931.xml"/><Relationship Id="rId19" Type="http://schemas.openxmlformats.org/officeDocument/2006/relationships/tags" Target="../tags/tag940.xml"/><Relationship Id="rId31" Type="http://schemas.openxmlformats.org/officeDocument/2006/relationships/tags" Target="../tags/tag952.xml"/><Relationship Id="rId4" Type="http://schemas.openxmlformats.org/officeDocument/2006/relationships/tags" Target="../tags/tag925.xml"/><Relationship Id="rId9" Type="http://schemas.openxmlformats.org/officeDocument/2006/relationships/tags" Target="../tags/tag930.xml"/><Relationship Id="rId14" Type="http://schemas.openxmlformats.org/officeDocument/2006/relationships/tags" Target="../tags/tag935.xml"/><Relationship Id="rId22" Type="http://schemas.openxmlformats.org/officeDocument/2006/relationships/tags" Target="../tags/tag943.xml"/><Relationship Id="rId27" Type="http://schemas.openxmlformats.org/officeDocument/2006/relationships/tags" Target="../tags/tag948.xml"/><Relationship Id="rId30" Type="http://schemas.openxmlformats.org/officeDocument/2006/relationships/tags" Target="../tags/tag951.xml"/><Relationship Id="rId35" Type="http://schemas.openxmlformats.org/officeDocument/2006/relationships/tags" Target="../tags/tag95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966.xml"/><Relationship Id="rId13" Type="http://schemas.openxmlformats.org/officeDocument/2006/relationships/tags" Target="../tags/tag971.xml"/><Relationship Id="rId18" Type="http://schemas.openxmlformats.org/officeDocument/2006/relationships/tags" Target="../tags/tag976.xml"/><Relationship Id="rId26" Type="http://schemas.openxmlformats.org/officeDocument/2006/relationships/tags" Target="../tags/tag984.xml"/><Relationship Id="rId39" Type="http://schemas.openxmlformats.org/officeDocument/2006/relationships/slideLayout" Target="../slideLayouts/slideLayout12.xml"/><Relationship Id="rId3" Type="http://schemas.openxmlformats.org/officeDocument/2006/relationships/tags" Target="../tags/tag961.xml"/><Relationship Id="rId21" Type="http://schemas.openxmlformats.org/officeDocument/2006/relationships/tags" Target="../tags/tag979.xml"/><Relationship Id="rId34" Type="http://schemas.openxmlformats.org/officeDocument/2006/relationships/tags" Target="../tags/tag992.xml"/><Relationship Id="rId7" Type="http://schemas.openxmlformats.org/officeDocument/2006/relationships/tags" Target="../tags/tag965.xml"/><Relationship Id="rId12" Type="http://schemas.openxmlformats.org/officeDocument/2006/relationships/tags" Target="../tags/tag970.xml"/><Relationship Id="rId17" Type="http://schemas.openxmlformats.org/officeDocument/2006/relationships/tags" Target="../tags/tag975.xml"/><Relationship Id="rId25" Type="http://schemas.openxmlformats.org/officeDocument/2006/relationships/tags" Target="../tags/tag983.xml"/><Relationship Id="rId33" Type="http://schemas.openxmlformats.org/officeDocument/2006/relationships/tags" Target="../tags/tag991.xml"/><Relationship Id="rId38" Type="http://schemas.openxmlformats.org/officeDocument/2006/relationships/tags" Target="../tags/tag996.xml"/><Relationship Id="rId2" Type="http://schemas.openxmlformats.org/officeDocument/2006/relationships/tags" Target="../tags/tag960.xml"/><Relationship Id="rId16" Type="http://schemas.openxmlformats.org/officeDocument/2006/relationships/tags" Target="../tags/tag974.xml"/><Relationship Id="rId20" Type="http://schemas.openxmlformats.org/officeDocument/2006/relationships/tags" Target="../tags/tag978.xml"/><Relationship Id="rId29" Type="http://schemas.openxmlformats.org/officeDocument/2006/relationships/tags" Target="../tags/tag987.xml"/><Relationship Id="rId1" Type="http://schemas.openxmlformats.org/officeDocument/2006/relationships/tags" Target="../tags/tag959.xml"/><Relationship Id="rId6" Type="http://schemas.openxmlformats.org/officeDocument/2006/relationships/tags" Target="../tags/tag964.xml"/><Relationship Id="rId11" Type="http://schemas.openxmlformats.org/officeDocument/2006/relationships/tags" Target="../tags/tag969.xml"/><Relationship Id="rId24" Type="http://schemas.openxmlformats.org/officeDocument/2006/relationships/tags" Target="../tags/tag982.xml"/><Relationship Id="rId32" Type="http://schemas.openxmlformats.org/officeDocument/2006/relationships/tags" Target="../tags/tag990.xml"/><Relationship Id="rId37" Type="http://schemas.openxmlformats.org/officeDocument/2006/relationships/tags" Target="../tags/tag995.xml"/><Relationship Id="rId5" Type="http://schemas.openxmlformats.org/officeDocument/2006/relationships/tags" Target="../tags/tag963.xml"/><Relationship Id="rId15" Type="http://schemas.openxmlformats.org/officeDocument/2006/relationships/tags" Target="../tags/tag973.xml"/><Relationship Id="rId23" Type="http://schemas.openxmlformats.org/officeDocument/2006/relationships/tags" Target="../tags/tag981.xml"/><Relationship Id="rId28" Type="http://schemas.openxmlformats.org/officeDocument/2006/relationships/tags" Target="../tags/tag986.xml"/><Relationship Id="rId36" Type="http://schemas.openxmlformats.org/officeDocument/2006/relationships/tags" Target="../tags/tag994.xml"/><Relationship Id="rId10" Type="http://schemas.openxmlformats.org/officeDocument/2006/relationships/tags" Target="../tags/tag968.xml"/><Relationship Id="rId19" Type="http://schemas.openxmlformats.org/officeDocument/2006/relationships/tags" Target="../tags/tag977.xml"/><Relationship Id="rId31" Type="http://schemas.openxmlformats.org/officeDocument/2006/relationships/tags" Target="../tags/tag989.xml"/><Relationship Id="rId4" Type="http://schemas.openxmlformats.org/officeDocument/2006/relationships/tags" Target="../tags/tag962.xml"/><Relationship Id="rId9" Type="http://schemas.openxmlformats.org/officeDocument/2006/relationships/tags" Target="../tags/tag967.xml"/><Relationship Id="rId14" Type="http://schemas.openxmlformats.org/officeDocument/2006/relationships/tags" Target="../tags/tag972.xml"/><Relationship Id="rId22" Type="http://schemas.openxmlformats.org/officeDocument/2006/relationships/tags" Target="../tags/tag980.xml"/><Relationship Id="rId27" Type="http://schemas.openxmlformats.org/officeDocument/2006/relationships/tags" Target="../tags/tag985.xml"/><Relationship Id="rId30" Type="http://schemas.openxmlformats.org/officeDocument/2006/relationships/tags" Target="../tags/tag988.xml"/><Relationship Id="rId35" Type="http://schemas.openxmlformats.org/officeDocument/2006/relationships/tags" Target="../tags/tag99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004.xml"/><Relationship Id="rId13" Type="http://schemas.openxmlformats.org/officeDocument/2006/relationships/tags" Target="../tags/tag1009.xml"/><Relationship Id="rId18" Type="http://schemas.openxmlformats.org/officeDocument/2006/relationships/tags" Target="../tags/tag1014.xml"/><Relationship Id="rId26" Type="http://schemas.openxmlformats.org/officeDocument/2006/relationships/tags" Target="../tags/tag1022.xml"/><Relationship Id="rId3" Type="http://schemas.openxmlformats.org/officeDocument/2006/relationships/tags" Target="../tags/tag999.xml"/><Relationship Id="rId21" Type="http://schemas.openxmlformats.org/officeDocument/2006/relationships/tags" Target="../tags/tag1017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1003.xml"/><Relationship Id="rId12" Type="http://schemas.openxmlformats.org/officeDocument/2006/relationships/tags" Target="../tags/tag1008.xml"/><Relationship Id="rId17" Type="http://schemas.openxmlformats.org/officeDocument/2006/relationships/tags" Target="../tags/tag1013.xml"/><Relationship Id="rId25" Type="http://schemas.openxmlformats.org/officeDocument/2006/relationships/tags" Target="../tags/tag1021.xml"/><Relationship Id="rId33" Type="http://schemas.openxmlformats.org/officeDocument/2006/relationships/tags" Target="../tags/tag1029.xml"/><Relationship Id="rId2" Type="http://schemas.openxmlformats.org/officeDocument/2006/relationships/tags" Target="../tags/tag998.xml"/><Relationship Id="rId16" Type="http://schemas.openxmlformats.org/officeDocument/2006/relationships/tags" Target="../tags/tag1012.xml"/><Relationship Id="rId20" Type="http://schemas.openxmlformats.org/officeDocument/2006/relationships/tags" Target="../tags/tag1016.xml"/><Relationship Id="rId29" Type="http://schemas.openxmlformats.org/officeDocument/2006/relationships/tags" Target="../tags/tag1025.xml"/><Relationship Id="rId1" Type="http://schemas.openxmlformats.org/officeDocument/2006/relationships/tags" Target="../tags/tag997.xml"/><Relationship Id="rId6" Type="http://schemas.openxmlformats.org/officeDocument/2006/relationships/tags" Target="../tags/tag1002.xml"/><Relationship Id="rId11" Type="http://schemas.openxmlformats.org/officeDocument/2006/relationships/tags" Target="../tags/tag1007.xml"/><Relationship Id="rId24" Type="http://schemas.openxmlformats.org/officeDocument/2006/relationships/tags" Target="../tags/tag1020.xml"/><Relationship Id="rId32" Type="http://schemas.openxmlformats.org/officeDocument/2006/relationships/tags" Target="../tags/tag1028.xml"/><Relationship Id="rId5" Type="http://schemas.openxmlformats.org/officeDocument/2006/relationships/tags" Target="../tags/tag1001.xml"/><Relationship Id="rId15" Type="http://schemas.openxmlformats.org/officeDocument/2006/relationships/tags" Target="../tags/tag1011.xml"/><Relationship Id="rId23" Type="http://schemas.openxmlformats.org/officeDocument/2006/relationships/tags" Target="../tags/tag1019.xml"/><Relationship Id="rId28" Type="http://schemas.openxmlformats.org/officeDocument/2006/relationships/tags" Target="../tags/tag1024.xml"/><Relationship Id="rId10" Type="http://schemas.openxmlformats.org/officeDocument/2006/relationships/tags" Target="../tags/tag1006.xml"/><Relationship Id="rId19" Type="http://schemas.openxmlformats.org/officeDocument/2006/relationships/tags" Target="../tags/tag1015.xml"/><Relationship Id="rId31" Type="http://schemas.openxmlformats.org/officeDocument/2006/relationships/tags" Target="../tags/tag1027.xml"/><Relationship Id="rId4" Type="http://schemas.openxmlformats.org/officeDocument/2006/relationships/tags" Target="../tags/tag1000.xml"/><Relationship Id="rId9" Type="http://schemas.openxmlformats.org/officeDocument/2006/relationships/tags" Target="../tags/tag1005.xml"/><Relationship Id="rId14" Type="http://schemas.openxmlformats.org/officeDocument/2006/relationships/tags" Target="../tags/tag1010.xml"/><Relationship Id="rId22" Type="http://schemas.openxmlformats.org/officeDocument/2006/relationships/tags" Target="../tags/tag1018.xml"/><Relationship Id="rId27" Type="http://schemas.openxmlformats.org/officeDocument/2006/relationships/tags" Target="../tags/tag1023.xml"/><Relationship Id="rId30" Type="http://schemas.openxmlformats.org/officeDocument/2006/relationships/tags" Target="../tags/tag102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037.xml"/><Relationship Id="rId13" Type="http://schemas.openxmlformats.org/officeDocument/2006/relationships/tags" Target="../tags/tag1042.xml"/><Relationship Id="rId18" Type="http://schemas.openxmlformats.org/officeDocument/2006/relationships/tags" Target="../tags/tag1047.xml"/><Relationship Id="rId26" Type="http://schemas.openxmlformats.org/officeDocument/2006/relationships/tags" Target="../tags/tag1055.xml"/><Relationship Id="rId39" Type="http://schemas.openxmlformats.org/officeDocument/2006/relationships/tags" Target="../tags/tag1068.xml"/><Relationship Id="rId3" Type="http://schemas.openxmlformats.org/officeDocument/2006/relationships/tags" Target="../tags/tag1032.xml"/><Relationship Id="rId21" Type="http://schemas.openxmlformats.org/officeDocument/2006/relationships/tags" Target="../tags/tag1050.xml"/><Relationship Id="rId34" Type="http://schemas.openxmlformats.org/officeDocument/2006/relationships/tags" Target="../tags/tag1063.xml"/><Relationship Id="rId7" Type="http://schemas.openxmlformats.org/officeDocument/2006/relationships/tags" Target="../tags/tag1036.xml"/><Relationship Id="rId12" Type="http://schemas.openxmlformats.org/officeDocument/2006/relationships/tags" Target="../tags/tag1041.xml"/><Relationship Id="rId17" Type="http://schemas.openxmlformats.org/officeDocument/2006/relationships/tags" Target="../tags/tag1046.xml"/><Relationship Id="rId25" Type="http://schemas.openxmlformats.org/officeDocument/2006/relationships/tags" Target="../tags/tag1054.xml"/><Relationship Id="rId33" Type="http://schemas.openxmlformats.org/officeDocument/2006/relationships/tags" Target="../tags/tag1062.xml"/><Relationship Id="rId38" Type="http://schemas.openxmlformats.org/officeDocument/2006/relationships/tags" Target="../tags/tag1067.xml"/><Relationship Id="rId2" Type="http://schemas.openxmlformats.org/officeDocument/2006/relationships/tags" Target="../tags/tag1031.xml"/><Relationship Id="rId16" Type="http://schemas.openxmlformats.org/officeDocument/2006/relationships/tags" Target="../tags/tag1045.xml"/><Relationship Id="rId20" Type="http://schemas.openxmlformats.org/officeDocument/2006/relationships/tags" Target="../tags/tag1049.xml"/><Relationship Id="rId29" Type="http://schemas.openxmlformats.org/officeDocument/2006/relationships/tags" Target="../tags/tag1058.xml"/><Relationship Id="rId1" Type="http://schemas.openxmlformats.org/officeDocument/2006/relationships/tags" Target="../tags/tag1030.xml"/><Relationship Id="rId6" Type="http://schemas.openxmlformats.org/officeDocument/2006/relationships/tags" Target="../tags/tag1035.xml"/><Relationship Id="rId11" Type="http://schemas.openxmlformats.org/officeDocument/2006/relationships/tags" Target="../tags/tag1040.xml"/><Relationship Id="rId24" Type="http://schemas.openxmlformats.org/officeDocument/2006/relationships/tags" Target="../tags/tag1053.xml"/><Relationship Id="rId32" Type="http://schemas.openxmlformats.org/officeDocument/2006/relationships/tags" Target="../tags/tag1061.xml"/><Relationship Id="rId37" Type="http://schemas.openxmlformats.org/officeDocument/2006/relationships/tags" Target="../tags/tag1066.xml"/><Relationship Id="rId40" Type="http://schemas.openxmlformats.org/officeDocument/2006/relationships/slideLayout" Target="../slideLayouts/slideLayout12.xml"/><Relationship Id="rId5" Type="http://schemas.openxmlformats.org/officeDocument/2006/relationships/tags" Target="../tags/tag1034.xml"/><Relationship Id="rId15" Type="http://schemas.openxmlformats.org/officeDocument/2006/relationships/tags" Target="../tags/tag1044.xml"/><Relationship Id="rId23" Type="http://schemas.openxmlformats.org/officeDocument/2006/relationships/tags" Target="../tags/tag1052.xml"/><Relationship Id="rId28" Type="http://schemas.openxmlformats.org/officeDocument/2006/relationships/tags" Target="../tags/tag1057.xml"/><Relationship Id="rId36" Type="http://schemas.openxmlformats.org/officeDocument/2006/relationships/tags" Target="../tags/tag1065.xml"/><Relationship Id="rId10" Type="http://schemas.openxmlformats.org/officeDocument/2006/relationships/tags" Target="../tags/tag1039.xml"/><Relationship Id="rId19" Type="http://schemas.openxmlformats.org/officeDocument/2006/relationships/tags" Target="../tags/tag1048.xml"/><Relationship Id="rId31" Type="http://schemas.openxmlformats.org/officeDocument/2006/relationships/tags" Target="../tags/tag1060.xml"/><Relationship Id="rId4" Type="http://schemas.openxmlformats.org/officeDocument/2006/relationships/tags" Target="../tags/tag1033.xml"/><Relationship Id="rId9" Type="http://schemas.openxmlformats.org/officeDocument/2006/relationships/tags" Target="../tags/tag1038.xml"/><Relationship Id="rId14" Type="http://schemas.openxmlformats.org/officeDocument/2006/relationships/tags" Target="../tags/tag1043.xml"/><Relationship Id="rId22" Type="http://schemas.openxmlformats.org/officeDocument/2006/relationships/tags" Target="../tags/tag1051.xml"/><Relationship Id="rId27" Type="http://schemas.openxmlformats.org/officeDocument/2006/relationships/tags" Target="../tags/tag1056.xml"/><Relationship Id="rId30" Type="http://schemas.openxmlformats.org/officeDocument/2006/relationships/tags" Target="../tags/tag1059.xml"/><Relationship Id="rId35" Type="http://schemas.openxmlformats.org/officeDocument/2006/relationships/tags" Target="../tags/tag106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076.xml"/><Relationship Id="rId13" Type="http://schemas.openxmlformats.org/officeDocument/2006/relationships/tags" Target="../tags/tag1081.xml"/><Relationship Id="rId18" Type="http://schemas.openxmlformats.org/officeDocument/2006/relationships/tags" Target="../tags/tag1086.xml"/><Relationship Id="rId26" Type="http://schemas.openxmlformats.org/officeDocument/2006/relationships/tags" Target="../tags/tag1094.xml"/><Relationship Id="rId39" Type="http://schemas.openxmlformats.org/officeDocument/2006/relationships/tags" Target="../tags/tag1107.xml"/><Relationship Id="rId3" Type="http://schemas.openxmlformats.org/officeDocument/2006/relationships/tags" Target="../tags/tag1071.xml"/><Relationship Id="rId21" Type="http://schemas.openxmlformats.org/officeDocument/2006/relationships/tags" Target="../tags/tag1089.xml"/><Relationship Id="rId34" Type="http://schemas.openxmlformats.org/officeDocument/2006/relationships/tags" Target="../tags/tag1102.xml"/><Relationship Id="rId42" Type="http://schemas.openxmlformats.org/officeDocument/2006/relationships/tags" Target="../tags/tag1110.xml"/><Relationship Id="rId47" Type="http://schemas.openxmlformats.org/officeDocument/2006/relationships/slideLayout" Target="../slideLayouts/slideLayout12.xml"/><Relationship Id="rId7" Type="http://schemas.openxmlformats.org/officeDocument/2006/relationships/tags" Target="../tags/tag1075.xml"/><Relationship Id="rId12" Type="http://schemas.openxmlformats.org/officeDocument/2006/relationships/tags" Target="../tags/tag1080.xml"/><Relationship Id="rId17" Type="http://schemas.openxmlformats.org/officeDocument/2006/relationships/tags" Target="../tags/tag1085.xml"/><Relationship Id="rId25" Type="http://schemas.openxmlformats.org/officeDocument/2006/relationships/tags" Target="../tags/tag1093.xml"/><Relationship Id="rId33" Type="http://schemas.openxmlformats.org/officeDocument/2006/relationships/tags" Target="../tags/tag1101.xml"/><Relationship Id="rId38" Type="http://schemas.openxmlformats.org/officeDocument/2006/relationships/tags" Target="../tags/tag1106.xml"/><Relationship Id="rId46" Type="http://schemas.openxmlformats.org/officeDocument/2006/relationships/tags" Target="../tags/tag1114.xml"/><Relationship Id="rId2" Type="http://schemas.openxmlformats.org/officeDocument/2006/relationships/tags" Target="../tags/tag1070.xml"/><Relationship Id="rId16" Type="http://schemas.openxmlformats.org/officeDocument/2006/relationships/tags" Target="../tags/tag1084.xml"/><Relationship Id="rId20" Type="http://schemas.openxmlformats.org/officeDocument/2006/relationships/tags" Target="../tags/tag1088.xml"/><Relationship Id="rId29" Type="http://schemas.openxmlformats.org/officeDocument/2006/relationships/tags" Target="../tags/tag1097.xml"/><Relationship Id="rId41" Type="http://schemas.openxmlformats.org/officeDocument/2006/relationships/tags" Target="../tags/tag1109.xml"/><Relationship Id="rId1" Type="http://schemas.openxmlformats.org/officeDocument/2006/relationships/tags" Target="../tags/tag1069.xml"/><Relationship Id="rId6" Type="http://schemas.openxmlformats.org/officeDocument/2006/relationships/tags" Target="../tags/tag1074.xml"/><Relationship Id="rId11" Type="http://schemas.openxmlformats.org/officeDocument/2006/relationships/tags" Target="../tags/tag1079.xml"/><Relationship Id="rId24" Type="http://schemas.openxmlformats.org/officeDocument/2006/relationships/tags" Target="../tags/tag1092.xml"/><Relationship Id="rId32" Type="http://schemas.openxmlformats.org/officeDocument/2006/relationships/tags" Target="../tags/tag1100.xml"/><Relationship Id="rId37" Type="http://schemas.openxmlformats.org/officeDocument/2006/relationships/tags" Target="../tags/tag1105.xml"/><Relationship Id="rId40" Type="http://schemas.openxmlformats.org/officeDocument/2006/relationships/tags" Target="../tags/tag1108.xml"/><Relationship Id="rId45" Type="http://schemas.openxmlformats.org/officeDocument/2006/relationships/tags" Target="../tags/tag1113.xml"/><Relationship Id="rId5" Type="http://schemas.openxmlformats.org/officeDocument/2006/relationships/tags" Target="../tags/tag1073.xml"/><Relationship Id="rId15" Type="http://schemas.openxmlformats.org/officeDocument/2006/relationships/tags" Target="../tags/tag1083.xml"/><Relationship Id="rId23" Type="http://schemas.openxmlformats.org/officeDocument/2006/relationships/tags" Target="../tags/tag1091.xml"/><Relationship Id="rId28" Type="http://schemas.openxmlformats.org/officeDocument/2006/relationships/tags" Target="../tags/tag1096.xml"/><Relationship Id="rId36" Type="http://schemas.openxmlformats.org/officeDocument/2006/relationships/tags" Target="../tags/tag1104.xml"/><Relationship Id="rId10" Type="http://schemas.openxmlformats.org/officeDocument/2006/relationships/tags" Target="../tags/tag1078.xml"/><Relationship Id="rId19" Type="http://schemas.openxmlformats.org/officeDocument/2006/relationships/tags" Target="../tags/tag1087.xml"/><Relationship Id="rId31" Type="http://schemas.openxmlformats.org/officeDocument/2006/relationships/tags" Target="../tags/tag1099.xml"/><Relationship Id="rId44" Type="http://schemas.openxmlformats.org/officeDocument/2006/relationships/tags" Target="../tags/tag1112.xml"/><Relationship Id="rId4" Type="http://schemas.openxmlformats.org/officeDocument/2006/relationships/tags" Target="../tags/tag1072.xml"/><Relationship Id="rId9" Type="http://schemas.openxmlformats.org/officeDocument/2006/relationships/tags" Target="../tags/tag1077.xml"/><Relationship Id="rId14" Type="http://schemas.openxmlformats.org/officeDocument/2006/relationships/tags" Target="../tags/tag1082.xml"/><Relationship Id="rId22" Type="http://schemas.openxmlformats.org/officeDocument/2006/relationships/tags" Target="../tags/tag1090.xml"/><Relationship Id="rId27" Type="http://schemas.openxmlformats.org/officeDocument/2006/relationships/tags" Target="../tags/tag1095.xml"/><Relationship Id="rId30" Type="http://schemas.openxmlformats.org/officeDocument/2006/relationships/tags" Target="../tags/tag1098.xml"/><Relationship Id="rId35" Type="http://schemas.openxmlformats.org/officeDocument/2006/relationships/tags" Target="../tags/tag1103.xml"/><Relationship Id="rId43" Type="http://schemas.openxmlformats.org/officeDocument/2006/relationships/tags" Target="../tags/tag1111.xml"/><Relationship Id="rId48" Type="http://schemas.openxmlformats.org/officeDocument/2006/relationships/notesSlide" Target="../notesSlides/notesSlide13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1127.xml"/><Relationship Id="rId18" Type="http://schemas.openxmlformats.org/officeDocument/2006/relationships/tags" Target="../tags/tag1132.xml"/><Relationship Id="rId26" Type="http://schemas.openxmlformats.org/officeDocument/2006/relationships/tags" Target="../tags/tag1140.xml"/><Relationship Id="rId39" Type="http://schemas.openxmlformats.org/officeDocument/2006/relationships/tags" Target="../tags/tag1153.xml"/><Relationship Id="rId3" Type="http://schemas.openxmlformats.org/officeDocument/2006/relationships/tags" Target="../tags/tag1117.xml"/><Relationship Id="rId21" Type="http://schemas.openxmlformats.org/officeDocument/2006/relationships/tags" Target="../tags/tag1135.xml"/><Relationship Id="rId34" Type="http://schemas.openxmlformats.org/officeDocument/2006/relationships/tags" Target="../tags/tag1148.xml"/><Relationship Id="rId42" Type="http://schemas.openxmlformats.org/officeDocument/2006/relationships/tags" Target="../tags/tag1156.xml"/><Relationship Id="rId47" Type="http://schemas.openxmlformats.org/officeDocument/2006/relationships/tags" Target="../tags/tag1161.xml"/><Relationship Id="rId50" Type="http://schemas.openxmlformats.org/officeDocument/2006/relationships/tags" Target="../tags/tag1164.xml"/><Relationship Id="rId7" Type="http://schemas.openxmlformats.org/officeDocument/2006/relationships/tags" Target="../tags/tag1121.xml"/><Relationship Id="rId12" Type="http://schemas.openxmlformats.org/officeDocument/2006/relationships/tags" Target="../tags/tag1126.xml"/><Relationship Id="rId17" Type="http://schemas.openxmlformats.org/officeDocument/2006/relationships/tags" Target="../tags/tag1131.xml"/><Relationship Id="rId25" Type="http://schemas.openxmlformats.org/officeDocument/2006/relationships/tags" Target="../tags/tag1139.xml"/><Relationship Id="rId33" Type="http://schemas.openxmlformats.org/officeDocument/2006/relationships/tags" Target="../tags/tag1147.xml"/><Relationship Id="rId38" Type="http://schemas.openxmlformats.org/officeDocument/2006/relationships/tags" Target="../tags/tag1152.xml"/><Relationship Id="rId46" Type="http://schemas.openxmlformats.org/officeDocument/2006/relationships/tags" Target="../tags/tag1160.xml"/><Relationship Id="rId2" Type="http://schemas.openxmlformats.org/officeDocument/2006/relationships/tags" Target="../tags/tag1116.xml"/><Relationship Id="rId16" Type="http://schemas.openxmlformats.org/officeDocument/2006/relationships/tags" Target="../tags/tag1130.xml"/><Relationship Id="rId20" Type="http://schemas.openxmlformats.org/officeDocument/2006/relationships/tags" Target="../tags/tag1134.xml"/><Relationship Id="rId29" Type="http://schemas.openxmlformats.org/officeDocument/2006/relationships/tags" Target="../tags/tag1143.xml"/><Relationship Id="rId41" Type="http://schemas.openxmlformats.org/officeDocument/2006/relationships/tags" Target="../tags/tag1155.xml"/><Relationship Id="rId54" Type="http://schemas.openxmlformats.org/officeDocument/2006/relationships/slideLayout" Target="../slideLayouts/slideLayout12.xml"/><Relationship Id="rId1" Type="http://schemas.openxmlformats.org/officeDocument/2006/relationships/tags" Target="../tags/tag1115.xml"/><Relationship Id="rId6" Type="http://schemas.openxmlformats.org/officeDocument/2006/relationships/tags" Target="../tags/tag1120.xml"/><Relationship Id="rId11" Type="http://schemas.openxmlformats.org/officeDocument/2006/relationships/tags" Target="../tags/tag1125.xml"/><Relationship Id="rId24" Type="http://schemas.openxmlformats.org/officeDocument/2006/relationships/tags" Target="../tags/tag1138.xml"/><Relationship Id="rId32" Type="http://schemas.openxmlformats.org/officeDocument/2006/relationships/tags" Target="../tags/tag1146.xml"/><Relationship Id="rId37" Type="http://schemas.openxmlformats.org/officeDocument/2006/relationships/tags" Target="../tags/tag1151.xml"/><Relationship Id="rId40" Type="http://schemas.openxmlformats.org/officeDocument/2006/relationships/tags" Target="../tags/tag1154.xml"/><Relationship Id="rId45" Type="http://schemas.openxmlformats.org/officeDocument/2006/relationships/tags" Target="../tags/tag1159.xml"/><Relationship Id="rId53" Type="http://schemas.openxmlformats.org/officeDocument/2006/relationships/tags" Target="../tags/tag1167.xml"/><Relationship Id="rId5" Type="http://schemas.openxmlformats.org/officeDocument/2006/relationships/tags" Target="../tags/tag1119.xml"/><Relationship Id="rId15" Type="http://schemas.openxmlformats.org/officeDocument/2006/relationships/tags" Target="../tags/tag1129.xml"/><Relationship Id="rId23" Type="http://schemas.openxmlformats.org/officeDocument/2006/relationships/tags" Target="../tags/tag1137.xml"/><Relationship Id="rId28" Type="http://schemas.openxmlformats.org/officeDocument/2006/relationships/tags" Target="../tags/tag1142.xml"/><Relationship Id="rId36" Type="http://schemas.openxmlformats.org/officeDocument/2006/relationships/tags" Target="../tags/tag1150.xml"/><Relationship Id="rId49" Type="http://schemas.openxmlformats.org/officeDocument/2006/relationships/tags" Target="../tags/tag1163.xml"/><Relationship Id="rId10" Type="http://schemas.openxmlformats.org/officeDocument/2006/relationships/tags" Target="../tags/tag1124.xml"/><Relationship Id="rId19" Type="http://schemas.openxmlformats.org/officeDocument/2006/relationships/tags" Target="../tags/tag1133.xml"/><Relationship Id="rId31" Type="http://schemas.openxmlformats.org/officeDocument/2006/relationships/tags" Target="../tags/tag1145.xml"/><Relationship Id="rId44" Type="http://schemas.openxmlformats.org/officeDocument/2006/relationships/tags" Target="../tags/tag1158.xml"/><Relationship Id="rId52" Type="http://schemas.openxmlformats.org/officeDocument/2006/relationships/tags" Target="../tags/tag1166.xml"/><Relationship Id="rId4" Type="http://schemas.openxmlformats.org/officeDocument/2006/relationships/tags" Target="../tags/tag1118.xml"/><Relationship Id="rId9" Type="http://schemas.openxmlformats.org/officeDocument/2006/relationships/tags" Target="../tags/tag1123.xml"/><Relationship Id="rId14" Type="http://schemas.openxmlformats.org/officeDocument/2006/relationships/tags" Target="../tags/tag1128.xml"/><Relationship Id="rId22" Type="http://schemas.openxmlformats.org/officeDocument/2006/relationships/tags" Target="../tags/tag1136.xml"/><Relationship Id="rId27" Type="http://schemas.openxmlformats.org/officeDocument/2006/relationships/tags" Target="../tags/tag1141.xml"/><Relationship Id="rId30" Type="http://schemas.openxmlformats.org/officeDocument/2006/relationships/tags" Target="../tags/tag1144.xml"/><Relationship Id="rId35" Type="http://schemas.openxmlformats.org/officeDocument/2006/relationships/tags" Target="../tags/tag1149.xml"/><Relationship Id="rId43" Type="http://schemas.openxmlformats.org/officeDocument/2006/relationships/tags" Target="../tags/tag1157.xml"/><Relationship Id="rId48" Type="http://schemas.openxmlformats.org/officeDocument/2006/relationships/tags" Target="../tags/tag1162.xml"/><Relationship Id="rId8" Type="http://schemas.openxmlformats.org/officeDocument/2006/relationships/tags" Target="../tags/tag1122.xml"/><Relationship Id="rId51" Type="http://schemas.openxmlformats.org/officeDocument/2006/relationships/tags" Target="../tags/tag116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175.xml"/><Relationship Id="rId13" Type="http://schemas.openxmlformats.org/officeDocument/2006/relationships/tags" Target="../tags/tag1180.xml"/><Relationship Id="rId18" Type="http://schemas.openxmlformats.org/officeDocument/2006/relationships/tags" Target="../tags/tag1185.xml"/><Relationship Id="rId3" Type="http://schemas.openxmlformats.org/officeDocument/2006/relationships/tags" Target="../tags/tag1170.xml"/><Relationship Id="rId21" Type="http://schemas.openxmlformats.org/officeDocument/2006/relationships/notesSlide" Target="../notesSlides/notesSlide14.xml"/><Relationship Id="rId7" Type="http://schemas.openxmlformats.org/officeDocument/2006/relationships/tags" Target="../tags/tag1174.xml"/><Relationship Id="rId12" Type="http://schemas.openxmlformats.org/officeDocument/2006/relationships/tags" Target="../tags/tag1179.xml"/><Relationship Id="rId17" Type="http://schemas.openxmlformats.org/officeDocument/2006/relationships/tags" Target="../tags/tag1184.xml"/><Relationship Id="rId2" Type="http://schemas.openxmlformats.org/officeDocument/2006/relationships/tags" Target="../tags/tag1169.xml"/><Relationship Id="rId16" Type="http://schemas.openxmlformats.org/officeDocument/2006/relationships/tags" Target="../tags/tag1183.xml"/><Relationship Id="rId20" Type="http://schemas.openxmlformats.org/officeDocument/2006/relationships/slideLayout" Target="../slideLayouts/slideLayout12.xml"/><Relationship Id="rId1" Type="http://schemas.openxmlformats.org/officeDocument/2006/relationships/tags" Target="../tags/tag1168.xml"/><Relationship Id="rId6" Type="http://schemas.openxmlformats.org/officeDocument/2006/relationships/tags" Target="../tags/tag1173.xml"/><Relationship Id="rId11" Type="http://schemas.openxmlformats.org/officeDocument/2006/relationships/tags" Target="../tags/tag1178.xml"/><Relationship Id="rId5" Type="http://schemas.openxmlformats.org/officeDocument/2006/relationships/tags" Target="../tags/tag1172.xml"/><Relationship Id="rId15" Type="http://schemas.openxmlformats.org/officeDocument/2006/relationships/tags" Target="../tags/tag1182.xml"/><Relationship Id="rId10" Type="http://schemas.openxmlformats.org/officeDocument/2006/relationships/tags" Target="../tags/tag1177.xml"/><Relationship Id="rId19" Type="http://schemas.openxmlformats.org/officeDocument/2006/relationships/tags" Target="../tags/tag1186.xml"/><Relationship Id="rId4" Type="http://schemas.openxmlformats.org/officeDocument/2006/relationships/tags" Target="../tags/tag1171.xml"/><Relationship Id="rId9" Type="http://schemas.openxmlformats.org/officeDocument/2006/relationships/tags" Target="../tags/tag1176.xml"/><Relationship Id="rId14" Type="http://schemas.openxmlformats.org/officeDocument/2006/relationships/tags" Target="../tags/tag118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194.xml"/><Relationship Id="rId13" Type="http://schemas.openxmlformats.org/officeDocument/2006/relationships/tags" Target="../tags/tag1199.xml"/><Relationship Id="rId18" Type="http://schemas.openxmlformats.org/officeDocument/2006/relationships/tags" Target="../tags/tag1204.xml"/><Relationship Id="rId3" Type="http://schemas.openxmlformats.org/officeDocument/2006/relationships/tags" Target="../tags/tag1189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1193.xml"/><Relationship Id="rId12" Type="http://schemas.openxmlformats.org/officeDocument/2006/relationships/tags" Target="../tags/tag1198.xml"/><Relationship Id="rId17" Type="http://schemas.openxmlformats.org/officeDocument/2006/relationships/tags" Target="../tags/tag1203.xml"/><Relationship Id="rId2" Type="http://schemas.openxmlformats.org/officeDocument/2006/relationships/tags" Target="../tags/tag1188.xml"/><Relationship Id="rId16" Type="http://schemas.openxmlformats.org/officeDocument/2006/relationships/tags" Target="../tags/tag1202.xml"/><Relationship Id="rId20" Type="http://schemas.openxmlformats.org/officeDocument/2006/relationships/tags" Target="../tags/tag1206.xml"/><Relationship Id="rId1" Type="http://schemas.openxmlformats.org/officeDocument/2006/relationships/tags" Target="../tags/tag1187.xml"/><Relationship Id="rId6" Type="http://schemas.openxmlformats.org/officeDocument/2006/relationships/tags" Target="../tags/tag1192.xml"/><Relationship Id="rId11" Type="http://schemas.openxmlformats.org/officeDocument/2006/relationships/tags" Target="../tags/tag1197.xml"/><Relationship Id="rId5" Type="http://schemas.openxmlformats.org/officeDocument/2006/relationships/tags" Target="../tags/tag1191.xml"/><Relationship Id="rId15" Type="http://schemas.openxmlformats.org/officeDocument/2006/relationships/tags" Target="../tags/tag1201.xml"/><Relationship Id="rId10" Type="http://schemas.openxmlformats.org/officeDocument/2006/relationships/tags" Target="../tags/tag1196.xml"/><Relationship Id="rId19" Type="http://schemas.openxmlformats.org/officeDocument/2006/relationships/tags" Target="../tags/tag1205.xml"/><Relationship Id="rId4" Type="http://schemas.openxmlformats.org/officeDocument/2006/relationships/tags" Target="../tags/tag1190.xml"/><Relationship Id="rId9" Type="http://schemas.openxmlformats.org/officeDocument/2006/relationships/tags" Target="../tags/tag1195.xml"/><Relationship Id="rId14" Type="http://schemas.openxmlformats.org/officeDocument/2006/relationships/tags" Target="../tags/tag120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214.xml"/><Relationship Id="rId13" Type="http://schemas.openxmlformats.org/officeDocument/2006/relationships/tags" Target="../tags/tag1219.xml"/><Relationship Id="rId18" Type="http://schemas.openxmlformats.org/officeDocument/2006/relationships/tags" Target="../tags/tag1224.xml"/><Relationship Id="rId26" Type="http://schemas.openxmlformats.org/officeDocument/2006/relationships/tags" Target="../tags/tag1232.xml"/><Relationship Id="rId3" Type="http://schemas.openxmlformats.org/officeDocument/2006/relationships/tags" Target="../tags/tag1209.xml"/><Relationship Id="rId21" Type="http://schemas.openxmlformats.org/officeDocument/2006/relationships/tags" Target="../tags/tag1227.xml"/><Relationship Id="rId7" Type="http://schemas.openxmlformats.org/officeDocument/2006/relationships/tags" Target="../tags/tag1213.xml"/><Relationship Id="rId12" Type="http://schemas.openxmlformats.org/officeDocument/2006/relationships/tags" Target="../tags/tag1218.xml"/><Relationship Id="rId17" Type="http://schemas.openxmlformats.org/officeDocument/2006/relationships/tags" Target="../tags/tag1223.xml"/><Relationship Id="rId25" Type="http://schemas.openxmlformats.org/officeDocument/2006/relationships/tags" Target="../tags/tag1231.xml"/><Relationship Id="rId2" Type="http://schemas.openxmlformats.org/officeDocument/2006/relationships/tags" Target="../tags/tag1208.xml"/><Relationship Id="rId16" Type="http://schemas.openxmlformats.org/officeDocument/2006/relationships/tags" Target="../tags/tag1222.xml"/><Relationship Id="rId20" Type="http://schemas.openxmlformats.org/officeDocument/2006/relationships/tags" Target="../tags/tag1226.xml"/><Relationship Id="rId29" Type="http://schemas.openxmlformats.org/officeDocument/2006/relationships/tags" Target="../tags/tag1235.xml"/><Relationship Id="rId1" Type="http://schemas.openxmlformats.org/officeDocument/2006/relationships/tags" Target="../tags/tag1207.xml"/><Relationship Id="rId6" Type="http://schemas.openxmlformats.org/officeDocument/2006/relationships/tags" Target="../tags/tag1212.xml"/><Relationship Id="rId11" Type="http://schemas.openxmlformats.org/officeDocument/2006/relationships/tags" Target="../tags/tag1217.xml"/><Relationship Id="rId24" Type="http://schemas.openxmlformats.org/officeDocument/2006/relationships/tags" Target="../tags/tag1230.xml"/><Relationship Id="rId5" Type="http://schemas.openxmlformats.org/officeDocument/2006/relationships/tags" Target="../tags/tag1211.xml"/><Relationship Id="rId15" Type="http://schemas.openxmlformats.org/officeDocument/2006/relationships/tags" Target="../tags/tag1221.xml"/><Relationship Id="rId23" Type="http://schemas.openxmlformats.org/officeDocument/2006/relationships/tags" Target="../tags/tag1229.xml"/><Relationship Id="rId28" Type="http://schemas.openxmlformats.org/officeDocument/2006/relationships/tags" Target="../tags/tag1234.xml"/><Relationship Id="rId10" Type="http://schemas.openxmlformats.org/officeDocument/2006/relationships/tags" Target="../tags/tag1216.xml"/><Relationship Id="rId19" Type="http://schemas.openxmlformats.org/officeDocument/2006/relationships/tags" Target="../tags/tag1225.xml"/><Relationship Id="rId31" Type="http://schemas.openxmlformats.org/officeDocument/2006/relationships/slideLayout" Target="../slideLayouts/slideLayout12.xml"/><Relationship Id="rId4" Type="http://schemas.openxmlformats.org/officeDocument/2006/relationships/tags" Target="../tags/tag1210.xml"/><Relationship Id="rId9" Type="http://schemas.openxmlformats.org/officeDocument/2006/relationships/tags" Target="../tags/tag1215.xml"/><Relationship Id="rId14" Type="http://schemas.openxmlformats.org/officeDocument/2006/relationships/tags" Target="../tags/tag1220.xml"/><Relationship Id="rId22" Type="http://schemas.openxmlformats.org/officeDocument/2006/relationships/tags" Target="../tags/tag1228.xml"/><Relationship Id="rId27" Type="http://schemas.openxmlformats.org/officeDocument/2006/relationships/tags" Target="../tags/tag1233.xml"/><Relationship Id="rId30" Type="http://schemas.openxmlformats.org/officeDocument/2006/relationships/tags" Target="../tags/tag123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244.xml"/><Relationship Id="rId13" Type="http://schemas.openxmlformats.org/officeDocument/2006/relationships/tags" Target="../tags/tag1249.xml"/><Relationship Id="rId18" Type="http://schemas.openxmlformats.org/officeDocument/2006/relationships/tags" Target="../tags/tag1254.xml"/><Relationship Id="rId26" Type="http://schemas.openxmlformats.org/officeDocument/2006/relationships/tags" Target="../tags/tag1262.xml"/><Relationship Id="rId3" Type="http://schemas.openxmlformats.org/officeDocument/2006/relationships/tags" Target="../tags/tag1239.xml"/><Relationship Id="rId21" Type="http://schemas.openxmlformats.org/officeDocument/2006/relationships/tags" Target="../tags/tag1257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1243.xml"/><Relationship Id="rId12" Type="http://schemas.openxmlformats.org/officeDocument/2006/relationships/tags" Target="../tags/tag1248.xml"/><Relationship Id="rId17" Type="http://schemas.openxmlformats.org/officeDocument/2006/relationships/tags" Target="../tags/tag1253.xml"/><Relationship Id="rId25" Type="http://schemas.openxmlformats.org/officeDocument/2006/relationships/tags" Target="../tags/tag1261.xml"/><Relationship Id="rId33" Type="http://schemas.openxmlformats.org/officeDocument/2006/relationships/tags" Target="../tags/tag1269.xml"/><Relationship Id="rId2" Type="http://schemas.openxmlformats.org/officeDocument/2006/relationships/tags" Target="../tags/tag1238.xml"/><Relationship Id="rId16" Type="http://schemas.openxmlformats.org/officeDocument/2006/relationships/tags" Target="../tags/tag1252.xml"/><Relationship Id="rId20" Type="http://schemas.openxmlformats.org/officeDocument/2006/relationships/tags" Target="../tags/tag1256.xml"/><Relationship Id="rId29" Type="http://schemas.openxmlformats.org/officeDocument/2006/relationships/tags" Target="../tags/tag1265.xml"/><Relationship Id="rId1" Type="http://schemas.openxmlformats.org/officeDocument/2006/relationships/tags" Target="../tags/tag1237.xml"/><Relationship Id="rId6" Type="http://schemas.openxmlformats.org/officeDocument/2006/relationships/tags" Target="../tags/tag1242.xml"/><Relationship Id="rId11" Type="http://schemas.openxmlformats.org/officeDocument/2006/relationships/tags" Target="../tags/tag1247.xml"/><Relationship Id="rId24" Type="http://schemas.openxmlformats.org/officeDocument/2006/relationships/tags" Target="../tags/tag1260.xml"/><Relationship Id="rId32" Type="http://schemas.openxmlformats.org/officeDocument/2006/relationships/tags" Target="../tags/tag1268.xml"/><Relationship Id="rId5" Type="http://schemas.openxmlformats.org/officeDocument/2006/relationships/tags" Target="../tags/tag1241.xml"/><Relationship Id="rId15" Type="http://schemas.openxmlformats.org/officeDocument/2006/relationships/tags" Target="../tags/tag1251.xml"/><Relationship Id="rId23" Type="http://schemas.openxmlformats.org/officeDocument/2006/relationships/tags" Target="../tags/tag1259.xml"/><Relationship Id="rId28" Type="http://schemas.openxmlformats.org/officeDocument/2006/relationships/tags" Target="../tags/tag1264.xml"/><Relationship Id="rId10" Type="http://schemas.openxmlformats.org/officeDocument/2006/relationships/tags" Target="../tags/tag1246.xml"/><Relationship Id="rId19" Type="http://schemas.openxmlformats.org/officeDocument/2006/relationships/tags" Target="../tags/tag1255.xml"/><Relationship Id="rId31" Type="http://schemas.openxmlformats.org/officeDocument/2006/relationships/tags" Target="../tags/tag1267.xml"/><Relationship Id="rId4" Type="http://schemas.openxmlformats.org/officeDocument/2006/relationships/tags" Target="../tags/tag1240.xml"/><Relationship Id="rId9" Type="http://schemas.openxmlformats.org/officeDocument/2006/relationships/tags" Target="../tags/tag1245.xml"/><Relationship Id="rId14" Type="http://schemas.openxmlformats.org/officeDocument/2006/relationships/tags" Target="../tags/tag1250.xml"/><Relationship Id="rId22" Type="http://schemas.openxmlformats.org/officeDocument/2006/relationships/tags" Target="../tags/tag1258.xml"/><Relationship Id="rId27" Type="http://schemas.openxmlformats.org/officeDocument/2006/relationships/tags" Target="../tags/tag1263.xml"/><Relationship Id="rId30" Type="http://schemas.openxmlformats.org/officeDocument/2006/relationships/tags" Target="../tags/tag12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272.xml"/><Relationship Id="rId2" Type="http://schemas.openxmlformats.org/officeDocument/2006/relationships/tags" Target="../tags/tag1271.xml"/><Relationship Id="rId1" Type="http://schemas.openxmlformats.org/officeDocument/2006/relationships/tags" Target="../tags/tag1270.xml"/><Relationship Id="rId5" Type="http://schemas.openxmlformats.org/officeDocument/2006/relationships/hyperlink" Target="http://www.iseesystems.com/softwares/Education/StellaSoftware.aspx" TargetMode="External"/><Relationship Id="rId4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280.xml"/><Relationship Id="rId13" Type="http://schemas.openxmlformats.org/officeDocument/2006/relationships/image" Target="../media/image32.png"/><Relationship Id="rId3" Type="http://schemas.openxmlformats.org/officeDocument/2006/relationships/tags" Target="../tags/tag1275.xml"/><Relationship Id="rId7" Type="http://schemas.openxmlformats.org/officeDocument/2006/relationships/tags" Target="../tags/tag1279.xml"/><Relationship Id="rId12" Type="http://schemas.openxmlformats.org/officeDocument/2006/relationships/image" Target="../media/image31.png"/><Relationship Id="rId2" Type="http://schemas.openxmlformats.org/officeDocument/2006/relationships/tags" Target="../tags/tag1274.xml"/><Relationship Id="rId1" Type="http://schemas.openxmlformats.org/officeDocument/2006/relationships/tags" Target="../tags/tag1273.xml"/><Relationship Id="rId6" Type="http://schemas.openxmlformats.org/officeDocument/2006/relationships/tags" Target="../tags/tag1278.xml"/><Relationship Id="rId11" Type="http://schemas.openxmlformats.org/officeDocument/2006/relationships/image" Target="../media/image30.PNG"/><Relationship Id="rId5" Type="http://schemas.openxmlformats.org/officeDocument/2006/relationships/tags" Target="../tags/tag1277.xml"/><Relationship Id="rId15" Type="http://schemas.openxmlformats.org/officeDocument/2006/relationships/image" Target="../media/image34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276.xml"/><Relationship Id="rId9" Type="http://schemas.openxmlformats.org/officeDocument/2006/relationships/tags" Target="../tags/tag1281.xml"/><Relationship Id="rId1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284.xml"/><Relationship Id="rId2" Type="http://schemas.openxmlformats.org/officeDocument/2006/relationships/tags" Target="../tags/tag1283.xml"/><Relationship Id="rId1" Type="http://schemas.openxmlformats.org/officeDocument/2006/relationships/tags" Target="../tags/tag1282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292.xml"/><Relationship Id="rId3" Type="http://schemas.openxmlformats.org/officeDocument/2006/relationships/tags" Target="../tags/tag1287.xml"/><Relationship Id="rId7" Type="http://schemas.openxmlformats.org/officeDocument/2006/relationships/tags" Target="../tags/tag1291.xml"/><Relationship Id="rId2" Type="http://schemas.openxmlformats.org/officeDocument/2006/relationships/tags" Target="../tags/tag1286.xml"/><Relationship Id="rId1" Type="http://schemas.openxmlformats.org/officeDocument/2006/relationships/tags" Target="../tags/tag1285.xml"/><Relationship Id="rId6" Type="http://schemas.openxmlformats.org/officeDocument/2006/relationships/tags" Target="../tags/tag1290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1289.xml"/><Relationship Id="rId10" Type="http://schemas.openxmlformats.org/officeDocument/2006/relationships/tags" Target="../tags/tag1294.xml"/><Relationship Id="rId4" Type="http://schemas.openxmlformats.org/officeDocument/2006/relationships/tags" Target="../tags/tag1288.xml"/><Relationship Id="rId9" Type="http://schemas.openxmlformats.org/officeDocument/2006/relationships/tags" Target="../tags/tag129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30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297.xml"/><Relationship Id="rId7" Type="http://schemas.openxmlformats.org/officeDocument/2006/relationships/tags" Target="../tags/tag1301.xml"/><Relationship Id="rId12" Type="http://schemas.openxmlformats.org/officeDocument/2006/relationships/tags" Target="../tags/tag1306.xml"/><Relationship Id="rId2" Type="http://schemas.openxmlformats.org/officeDocument/2006/relationships/tags" Target="../tags/tag1296.xml"/><Relationship Id="rId1" Type="http://schemas.openxmlformats.org/officeDocument/2006/relationships/tags" Target="../tags/tag1295.xml"/><Relationship Id="rId6" Type="http://schemas.openxmlformats.org/officeDocument/2006/relationships/tags" Target="../tags/tag1300.xml"/><Relationship Id="rId11" Type="http://schemas.openxmlformats.org/officeDocument/2006/relationships/tags" Target="../tags/tag1305.xml"/><Relationship Id="rId5" Type="http://schemas.openxmlformats.org/officeDocument/2006/relationships/tags" Target="../tags/tag1299.xml"/><Relationship Id="rId15" Type="http://schemas.openxmlformats.org/officeDocument/2006/relationships/image" Target="../media/image37.png"/><Relationship Id="rId10" Type="http://schemas.openxmlformats.org/officeDocument/2006/relationships/tags" Target="../tags/tag1304.xml"/><Relationship Id="rId4" Type="http://schemas.openxmlformats.org/officeDocument/2006/relationships/tags" Target="../tags/tag1298.xml"/><Relationship Id="rId9" Type="http://schemas.openxmlformats.org/officeDocument/2006/relationships/tags" Target="../tags/tag1303.xml"/><Relationship Id="rId14" Type="http://schemas.openxmlformats.org/officeDocument/2006/relationships/image" Target="../media/image36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313.xml"/><Relationship Id="rId13" Type="http://schemas.openxmlformats.org/officeDocument/2006/relationships/tags" Target="../tags/tag1318.xml"/><Relationship Id="rId18" Type="http://schemas.openxmlformats.org/officeDocument/2006/relationships/tags" Target="../tags/tag1323.xml"/><Relationship Id="rId26" Type="http://schemas.openxmlformats.org/officeDocument/2006/relationships/tags" Target="../tags/tag1331.xml"/><Relationship Id="rId3" Type="http://schemas.openxmlformats.org/officeDocument/2006/relationships/tags" Target="../tags/tag1308.xml"/><Relationship Id="rId21" Type="http://schemas.openxmlformats.org/officeDocument/2006/relationships/tags" Target="../tags/tag1326.xml"/><Relationship Id="rId7" Type="http://schemas.openxmlformats.org/officeDocument/2006/relationships/tags" Target="../tags/tag1312.xml"/><Relationship Id="rId12" Type="http://schemas.openxmlformats.org/officeDocument/2006/relationships/tags" Target="../tags/tag1317.xml"/><Relationship Id="rId17" Type="http://schemas.openxmlformats.org/officeDocument/2006/relationships/tags" Target="../tags/tag1322.xml"/><Relationship Id="rId25" Type="http://schemas.openxmlformats.org/officeDocument/2006/relationships/tags" Target="../tags/tag1330.xml"/><Relationship Id="rId2" Type="http://schemas.openxmlformats.org/officeDocument/2006/relationships/tags" Target="../tags/tag1307.xml"/><Relationship Id="rId16" Type="http://schemas.openxmlformats.org/officeDocument/2006/relationships/tags" Target="../tags/tag1321.xml"/><Relationship Id="rId20" Type="http://schemas.openxmlformats.org/officeDocument/2006/relationships/tags" Target="../tags/tag1325.xml"/><Relationship Id="rId29" Type="http://schemas.openxmlformats.org/officeDocument/2006/relationships/tags" Target="../tags/tag1334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11.xml"/><Relationship Id="rId11" Type="http://schemas.openxmlformats.org/officeDocument/2006/relationships/tags" Target="../tags/tag1316.xml"/><Relationship Id="rId24" Type="http://schemas.openxmlformats.org/officeDocument/2006/relationships/tags" Target="../tags/tag1329.xml"/><Relationship Id="rId32" Type="http://schemas.openxmlformats.org/officeDocument/2006/relationships/image" Target="../media/image38.wmf"/><Relationship Id="rId5" Type="http://schemas.openxmlformats.org/officeDocument/2006/relationships/tags" Target="../tags/tag1310.xml"/><Relationship Id="rId15" Type="http://schemas.openxmlformats.org/officeDocument/2006/relationships/tags" Target="../tags/tag1320.xml"/><Relationship Id="rId23" Type="http://schemas.openxmlformats.org/officeDocument/2006/relationships/tags" Target="../tags/tag1328.xml"/><Relationship Id="rId28" Type="http://schemas.openxmlformats.org/officeDocument/2006/relationships/tags" Target="../tags/tag1333.xml"/><Relationship Id="rId10" Type="http://schemas.openxmlformats.org/officeDocument/2006/relationships/tags" Target="../tags/tag1315.xml"/><Relationship Id="rId19" Type="http://schemas.openxmlformats.org/officeDocument/2006/relationships/tags" Target="../tags/tag1324.xml"/><Relationship Id="rId31" Type="http://schemas.openxmlformats.org/officeDocument/2006/relationships/oleObject" Target="../embeddings/oleObject1.bin"/><Relationship Id="rId4" Type="http://schemas.openxmlformats.org/officeDocument/2006/relationships/tags" Target="../tags/tag1309.xml"/><Relationship Id="rId9" Type="http://schemas.openxmlformats.org/officeDocument/2006/relationships/tags" Target="../tags/tag1314.xml"/><Relationship Id="rId14" Type="http://schemas.openxmlformats.org/officeDocument/2006/relationships/tags" Target="../tags/tag1319.xml"/><Relationship Id="rId22" Type="http://schemas.openxmlformats.org/officeDocument/2006/relationships/tags" Target="../tags/tag1327.xml"/><Relationship Id="rId27" Type="http://schemas.openxmlformats.org/officeDocument/2006/relationships/tags" Target="../tags/tag1332.xml"/><Relationship Id="rId30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337.xml"/><Relationship Id="rId2" Type="http://schemas.openxmlformats.org/officeDocument/2006/relationships/tags" Target="../tags/tag1336.xml"/><Relationship Id="rId1" Type="http://schemas.openxmlformats.org/officeDocument/2006/relationships/tags" Target="../tags/tag1335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3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341.xml"/><Relationship Id="rId2" Type="http://schemas.openxmlformats.org/officeDocument/2006/relationships/tags" Target="../tags/tag1340.xml"/><Relationship Id="rId1" Type="http://schemas.openxmlformats.org/officeDocument/2006/relationships/tags" Target="../tags/tag1339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4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350.xml"/><Relationship Id="rId13" Type="http://schemas.openxmlformats.org/officeDocument/2006/relationships/tags" Target="../tags/tag1355.xml"/><Relationship Id="rId3" Type="http://schemas.openxmlformats.org/officeDocument/2006/relationships/tags" Target="../tags/tag1345.xml"/><Relationship Id="rId7" Type="http://schemas.openxmlformats.org/officeDocument/2006/relationships/tags" Target="../tags/tag1349.xml"/><Relationship Id="rId12" Type="http://schemas.openxmlformats.org/officeDocument/2006/relationships/tags" Target="../tags/tag1354.xml"/><Relationship Id="rId2" Type="http://schemas.openxmlformats.org/officeDocument/2006/relationships/tags" Target="../tags/tag1344.xml"/><Relationship Id="rId1" Type="http://schemas.openxmlformats.org/officeDocument/2006/relationships/tags" Target="../tags/tag1343.xml"/><Relationship Id="rId6" Type="http://schemas.openxmlformats.org/officeDocument/2006/relationships/tags" Target="../tags/tag1348.xml"/><Relationship Id="rId11" Type="http://schemas.openxmlformats.org/officeDocument/2006/relationships/tags" Target="../tags/tag1353.xml"/><Relationship Id="rId5" Type="http://schemas.openxmlformats.org/officeDocument/2006/relationships/tags" Target="../tags/tag1347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352.xml"/><Relationship Id="rId4" Type="http://schemas.openxmlformats.org/officeDocument/2006/relationships/tags" Target="../tags/tag1346.xml"/><Relationship Id="rId9" Type="http://schemas.openxmlformats.org/officeDocument/2006/relationships/tags" Target="../tags/tag1351.xml"/><Relationship Id="rId14" Type="http://schemas.openxmlformats.org/officeDocument/2006/relationships/tags" Target="../tags/tag135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35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358.xml"/><Relationship Id="rId1" Type="http://schemas.openxmlformats.org/officeDocument/2006/relationships/tags" Target="../tags/tag1357.xml"/><Relationship Id="rId6" Type="http://schemas.openxmlformats.org/officeDocument/2006/relationships/tags" Target="../tags/tag1362.xml"/><Relationship Id="rId5" Type="http://schemas.openxmlformats.org/officeDocument/2006/relationships/tags" Target="../tags/tag1361.xml"/><Relationship Id="rId4" Type="http://schemas.openxmlformats.org/officeDocument/2006/relationships/tags" Target="../tags/tag136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hyperlink" Target="http://cpe.wpi.edu/online/sys-dyn.html" TargetMode="Externa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8.png"/><Relationship Id="rId5" Type="http://schemas.openxmlformats.org/officeDocument/2006/relationships/tags" Target="../tags/tag56.xml"/><Relationship Id="rId10" Type="http://schemas.openxmlformats.org/officeDocument/2006/relationships/hyperlink" Target="http://ocw.mit.edu/courses/sloan-school-of-management/15-988-system-dynamics-self-study-fall-1998-spring-1999/" TargetMode="External"/><Relationship Id="rId4" Type="http://schemas.openxmlformats.org/officeDocument/2006/relationships/tags" Target="../tags/tag55.xml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365.xml"/><Relationship Id="rId2" Type="http://schemas.openxmlformats.org/officeDocument/2006/relationships/tags" Target="../tags/tag1364.xml"/><Relationship Id="rId1" Type="http://schemas.openxmlformats.org/officeDocument/2006/relationships/tags" Target="../tags/tag1363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6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1369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368.xml"/><Relationship Id="rId1" Type="http://schemas.openxmlformats.org/officeDocument/2006/relationships/tags" Target="../tags/tag136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71.xml"/><Relationship Id="rId4" Type="http://schemas.openxmlformats.org/officeDocument/2006/relationships/tags" Target="../tags/tag137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7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373.xml"/><Relationship Id="rId1" Type="http://schemas.openxmlformats.org/officeDocument/2006/relationships/tags" Target="../tags/tag137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376.xml"/><Relationship Id="rId4" Type="http://schemas.openxmlformats.org/officeDocument/2006/relationships/tags" Target="../tags/tag137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379.xml"/><Relationship Id="rId2" Type="http://schemas.openxmlformats.org/officeDocument/2006/relationships/tags" Target="../tags/tag1378.xml"/><Relationship Id="rId1" Type="http://schemas.openxmlformats.org/officeDocument/2006/relationships/tags" Target="../tags/tag1377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8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383.xml"/><Relationship Id="rId7" Type="http://schemas.openxmlformats.org/officeDocument/2006/relationships/image" Target="../media/image46.png"/><Relationship Id="rId2" Type="http://schemas.openxmlformats.org/officeDocument/2006/relationships/tags" Target="../tags/tag1382.xml"/><Relationship Id="rId1" Type="http://schemas.openxmlformats.org/officeDocument/2006/relationships/tags" Target="../tags/tag1381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8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387.xml"/><Relationship Id="rId7" Type="http://schemas.openxmlformats.org/officeDocument/2006/relationships/image" Target="../media/image48.png"/><Relationship Id="rId2" Type="http://schemas.openxmlformats.org/officeDocument/2006/relationships/tags" Target="../tags/tag1386.xml"/><Relationship Id="rId1" Type="http://schemas.openxmlformats.org/officeDocument/2006/relationships/tags" Target="../tags/tag1385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8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39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390.xml"/><Relationship Id="rId1" Type="http://schemas.openxmlformats.org/officeDocument/2006/relationships/tags" Target="../tags/tag1389.xml"/><Relationship Id="rId6" Type="http://schemas.openxmlformats.org/officeDocument/2006/relationships/tags" Target="../tags/tag1394.xml"/><Relationship Id="rId5" Type="http://schemas.openxmlformats.org/officeDocument/2006/relationships/tags" Target="../tags/tag1393.xml"/><Relationship Id="rId10" Type="http://schemas.openxmlformats.org/officeDocument/2006/relationships/image" Target="../media/image51.png"/><Relationship Id="rId4" Type="http://schemas.openxmlformats.org/officeDocument/2006/relationships/tags" Target="../tags/tag1392.xml"/><Relationship Id="rId9" Type="http://schemas.openxmlformats.org/officeDocument/2006/relationships/image" Target="../media/image5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1397.xml"/><Relationship Id="rId7" Type="http://schemas.openxmlformats.org/officeDocument/2006/relationships/image" Target="../media/image52.JPG"/><Relationship Id="rId2" Type="http://schemas.openxmlformats.org/officeDocument/2006/relationships/tags" Target="../tags/tag1396.xml"/><Relationship Id="rId1" Type="http://schemas.openxmlformats.org/officeDocument/2006/relationships/tags" Target="../tags/tag139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99.xml"/><Relationship Id="rId4" Type="http://schemas.openxmlformats.org/officeDocument/2006/relationships/tags" Target="../tags/tag139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402.xml"/><Relationship Id="rId2" Type="http://schemas.openxmlformats.org/officeDocument/2006/relationships/tags" Target="../tags/tag1401.xml"/><Relationship Id="rId1" Type="http://schemas.openxmlformats.org/officeDocument/2006/relationships/tags" Target="../tags/tag1400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0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406.xml"/><Relationship Id="rId7" Type="http://schemas.openxmlformats.org/officeDocument/2006/relationships/image" Target="../media/image55.png"/><Relationship Id="rId2" Type="http://schemas.openxmlformats.org/officeDocument/2006/relationships/tags" Target="../tags/tag1405.xml"/><Relationship Id="rId1" Type="http://schemas.openxmlformats.org/officeDocument/2006/relationships/tags" Target="../tags/tag140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0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1410.xml"/><Relationship Id="rId2" Type="http://schemas.openxmlformats.org/officeDocument/2006/relationships/tags" Target="../tags/tag1409.xml"/><Relationship Id="rId1" Type="http://schemas.openxmlformats.org/officeDocument/2006/relationships/tags" Target="../tags/tag1408.xml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413.xml"/><Relationship Id="rId2" Type="http://schemas.openxmlformats.org/officeDocument/2006/relationships/tags" Target="../tags/tag1412.xml"/><Relationship Id="rId1" Type="http://schemas.openxmlformats.org/officeDocument/2006/relationships/tags" Target="../tags/tag1411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417.xml"/><Relationship Id="rId2" Type="http://schemas.openxmlformats.org/officeDocument/2006/relationships/tags" Target="../tags/tag1416.xml"/><Relationship Id="rId1" Type="http://schemas.openxmlformats.org/officeDocument/2006/relationships/tags" Target="../tags/tag141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1425.xml"/><Relationship Id="rId13" Type="http://schemas.openxmlformats.org/officeDocument/2006/relationships/tags" Target="../tags/tag1430.xml"/><Relationship Id="rId18" Type="http://schemas.openxmlformats.org/officeDocument/2006/relationships/tags" Target="../tags/tag1435.xml"/><Relationship Id="rId3" Type="http://schemas.openxmlformats.org/officeDocument/2006/relationships/tags" Target="../tags/tag1420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1424.xml"/><Relationship Id="rId12" Type="http://schemas.openxmlformats.org/officeDocument/2006/relationships/tags" Target="../tags/tag1429.xml"/><Relationship Id="rId17" Type="http://schemas.openxmlformats.org/officeDocument/2006/relationships/tags" Target="../tags/tag1434.xml"/><Relationship Id="rId25" Type="http://schemas.openxmlformats.org/officeDocument/2006/relationships/image" Target="../media/image60.png"/><Relationship Id="rId2" Type="http://schemas.openxmlformats.org/officeDocument/2006/relationships/tags" Target="../tags/tag1419.xml"/><Relationship Id="rId16" Type="http://schemas.openxmlformats.org/officeDocument/2006/relationships/tags" Target="../tags/tag1433.xml"/><Relationship Id="rId20" Type="http://schemas.openxmlformats.org/officeDocument/2006/relationships/tags" Target="../tags/tag1437.xml"/><Relationship Id="rId1" Type="http://schemas.openxmlformats.org/officeDocument/2006/relationships/tags" Target="../tags/tag1418.xml"/><Relationship Id="rId6" Type="http://schemas.openxmlformats.org/officeDocument/2006/relationships/tags" Target="../tags/tag1423.xml"/><Relationship Id="rId11" Type="http://schemas.openxmlformats.org/officeDocument/2006/relationships/tags" Target="../tags/tag1428.xml"/><Relationship Id="rId24" Type="http://schemas.openxmlformats.org/officeDocument/2006/relationships/image" Target="../media/image59.png"/><Relationship Id="rId5" Type="http://schemas.openxmlformats.org/officeDocument/2006/relationships/tags" Target="../tags/tag1422.xml"/><Relationship Id="rId15" Type="http://schemas.openxmlformats.org/officeDocument/2006/relationships/tags" Target="../tags/tag1432.xml"/><Relationship Id="rId23" Type="http://schemas.openxmlformats.org/officeDocument/2006/relationships/image" Target="../media/image58.png"/><Relationship Id="rId10" Type="http://schemas.openxmlformats.org/officeDocument/2006/relationships/tags" Target="../tags/tag1427.xml"/><Relationship Id="rId19" Type="http://schemas.openxmlformats.org/officeDocument/2006/relationships/tags" Target="../tags/tag1436.xml"/><Relationship Id="rId4" Type="http://schemas.openxmlformats.org/officeDocument/2006/relationships/tags" Target="../tags/tag1421.xml"/><Relationship Id="rId9" Type="http://schemas.openxmlformats.org/officeDocument/2006/relationships/tags" Target="../tags/tag1426.xml"/><Relationship Id="rId14" Type="http://schemas.openxmlformats.org/officeDocument/2006/relationships/tags" Target="../tags/tag1431.xml"/><Relationship Id="rId22" Type="http://schemas.openxmlformats.org/officeDocument/2006/relationships/notesSlide" Target="../notesSlides/notesSlide19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1445.xml"/><Relationship Id="rId3" Type="http://schemas.openxmlformats.org/officeDocument/2006/relationships/tags" Target="../tags/tag1440.xml"/><Relationship Id="rId7" Type="http://schemas.openxmlformats.org/officeDocument/2006/relationships/tags" Target="../tags/tag1444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1439.xml"/><Relationship Id="rId1" Type="http://schemas.openxmlformats.org/officeDocument/2006/relationships/tags" Target="../tags/tag1438.xml"/><Relationship Id="rId6" Type="http://schemas.openxmlformats.org/officeDocument/2006/relationships/tags" Target="../tags/tag1443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1442.xml"/><Relationship Id="rId10" Type="http://schemas.openxmlformats.org/officeDocument/2006/relationships/tags" Target="../tags/tag1447.xml"/><Relationship Id="rId4" Type="http://schemas.openxmlformats.org/officeDocument/2006/relationships/tags" Target="../tags/tag1441.xml"/><Relationship Id="rId9" Type="http://schemas.openxmlformats.org/officeDocument/2006/relationships/tags" Target="../tags/tag144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450.xml"/><Relationship Id="rId2" Type="http://schemas.openxmlformats.org/officeDocument/2006/relationships/tags" Target="../tags/tag1449.xml"/><Relationship Id="rId1" Type="http://schemas.openxmlformats.org/officeDocument/2006/relationships/tags" Target="../tags/tag144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5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1459.xml"/><Relationship Id="rId13" Type="http://schemas.openxmlformats.org/officeDocument/2006/relationships/tags" Target="../tags/tag1464.xml"/><Relationship Id="rId18" Type="http://schemas.openxmlformats.org/officeDocument/2006/relationships/tags" Target="../tags/tag1469.xml"/><Relationship Id="rId26" Type="http://schemas.openxmlformats.org/officeDocument/2006/relationships/tags" Target="../tags/tag1477.xml"/><Relationship Id="rId39" Type="http://schemas.openxmlformats.org/officeDocument/2006/relationships/notesSlide" Target="../notesSlides/notesSlide22.xml"/><Relationship Id="rId3" Type="http://schemas.openxmlformats.org/officeDocument/2006/relationships/tags" Target="../tags/tag1454.xml"/><Relationship Id="rId21" Type="http://schemas.openxmlformats.org/officeDocument/2006/relationships/tags" Target="../tags/tag1472.xml"/><Relationship Id="rId34" Type="http://schemas.openxmlformats.org/officeDocument/2006/relationships/tags" Target="../tags/tag1485.xml"/><Relationship Id="rId7" Type="http://schemas.openxmlformats.org/officeDocument/2006/relationships/tags" Target="../tags/tag1458.xml"/><Relationship Id="rId12" Type="http://schemas.openxmlformats.org/officeDocument/2006/relationships/tags" Target="../tags/tag1463.xml"/><Relationship Id="rId17" Type="http://schemas.openxmlformats.org/officeDocument/2006/relationships/tags" Target="../tags/tag1468.xml"/><Relationship Id="rId25" Type="http://schemas.openxmlformats.org/officeDocument/2006/relationships/tags" Target="../tags/tag1476.xml"/><Relationship Id="rId33" Type="http://schemas.openxmlformats.org/officeDocument/2006/relationships/tags" Target="../tags/tag1484.xml"/><Relationship Id="rId38" Type="http://schemas.openxmlformats.org/officeDocument/2006/relationships/slideLayout" Target="../slideLayouts/slideLayout12.xml"/><Relationship Id="rId2" Type="http://schemas.openxmlformats.org/officeDocument/2006/relationships/tags" Target="../tags/tag1453.xml"/><Relationship Id="rId16" Type="http://schemas.openxmlformats.org/officeDocument/2006/relationships/tags" Target="../tags/tag1467.xml"/><Relationship Id="rId20" Type="http://schemas.openxmlformats.org/officeDocument/2006/relationships/tags" Target="../tags/tag1471.xml"/><Relationship Id="rId29" Type="http://schemas.openxmlformats.org/officeDocument/2006/relationships/tags" Target="../tags/tag1480.xml"/><Relationship Id="rId1" Type="http://schemas.openxmlformats.org/officeDocument/2006/relationships/tags" Target="../tags/tag1452.xml"/><Relationship Id="rId6" Type="http://schemas.openxmlformats.org/officeDocument/2006/relationships/tags" Target="../tags/tag1457.xml"/><Relationship Id="rId11" Type="http://schemas.openxmlformats.org/officeDocument/2006/relationships/tags" Target="../tags/tag1462.xml"/><Relationship Id="rId24" Type="http://schemas.openxmlformats.org/officeDocument/2006/relationships/tags" Target="../tags/tag1475.xml"/><Relationship Id="rId32" Type="http://schemas.openxmlformats.org/officeDocument/2006/relationships/tags" Target="../tags/tag1483.xml"/><Relationship Id="rId37" Type="http://schemas.openxmlformats.org/officeDocument/2006/relationships/tags" Target="../tags/tag1488.xml"/><Relationship Id="rId5" Type="http://schemas.openxmlformats.org/officeDocument/2006/relationships/tags" Target="../tags/tag1456.xml"/><Relationship Id="rId15" Type="http://schemas.openxmlformats.org/officeDocument/2006/relationships/tags" Target="../tags/tag1466.xml"/><Relationship Id="rId23" Type="http://schemas.openxmlformats.org/officeDocument/2006/relationships/tags" Target="../tags/tag1474.xml"/><Relationship Id="rId28" Type="http://schemas.openxmlformats.org/officeDocument/2006/relationships/tags" Target="../tags/tag1479.xml"/><Relationship Id="rId36" Type="http://schemas.openxmlformats.org/officeDocument/2006/relationships/tags" Target="../tags/tag1487.xml"/><Relationship Id="rId10" Type="http://schemas.openxmlformats.org/officeDocument/2006/relationships/tags" Target="../tags/tag1461.xml"/><Relationship Id="rId19" Type="http://schemas.openxmlformats.org/officeDocument/2006/relationships/tags" Target="../tags/tag1470.xml"/><Relationship Id="rId31" Type="http://schemas.openxmlformats.org/officeDocument/2006/relationships/tags" Target="../tags/tag1482.xml"/><Relationship Id="rId4" Type="http://schemas.openxmlformats.org/officeDocument/2006/relationships/tags" Target="../tags/tag1455.xml"/><Relationship Id="rId9" Type="http://schemas.openxmlformats.org/officeDocument/2006/relationships/tags" Target="../tags/tag1460.xml"/><Relationship Id="rId14" Type="http://schemas.openxmlformats.org/officeDocument/2006/relationships/tags" Target="../tags/tag1465.xml"/><Relationship Id="rId22" Type="http://schemas.openxmlformats.org/officeDocument/2006/relationships/tags" Target="../tags/tag1473.xml"/><Relationship Id="rId27" Type="http://schemas.openxmlformats.org/officeDocument/2006/relationships/tags" Target="../tags/tag1478.xml"/><Relationship Id="rId30" Type="http://schemas.openxmlformats.org/officeDocument/2006/relationships/tags" Target="../tags/tag1481.xml"/><Relationship Id="rId35" Type="http://schemas.openxmlformats.org/officeDocument/2006/relationships/tags" Target="../tags/tag14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1491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490.xml"/><Relationship Id="rId1" Type="http://schemas.openxmlformats.org/officeDocument/2006/relationships/tags" Target="../tags/tag148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93.xml"/><Relationship Id="rId4" Type="http://schemas.openxmlformats.org/officeDocument/2006/relationships/tags" Target="../tags/tag149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1501.xml"/><Relationship Id="rId13" Type="http://schemas.openxmlformats.org/officeDocument/2006/relationships/tags" Target="../tags/tag1506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1496.xml"/><Relationship Id="rId21" Type="http://schemas.openxmlformats.org/officeDocument/2006/relationships/image" Target="../media/image62.png"/><Relationship Id="rId7" Type="http://schemas.openxmlformats.org/officeDocument/2006/relationships/tags" Target="../tags/tag1500.xml"/><Relationship Id="rId12" Type="http://schemas.openxmlformats.org/officeDocument/2006/relationships/tags" Target="../tags/tag1505.xml"/><Relationship Id="rId17" Type="http://schemas.openxmlformats.org/officeDocument/2006/relationships/tags" Target="../tags/tag1510.xml"/><Relationship Id="rId2" Type="http://schemas.openxmlformats.org/officeDocument/2006/relationships/tags" Target="../tags/tag1495.xml"/><Relationship Id="rId16" Type="http://schemas.openxmlformats.org/officeDocument/2006/relationships/tags" Target="../tags/tag1509.xml"/><Relationship Id="rId20" Type="http://schemas.microsoft.com/office/2007/relationships/hdphoto" Target="../media/hdphoto1.wdp"/><Relationship Id="rId1" Type="http://schemas.openxmlformats.org/officeDocument/2006/relationships/tags" Target="../tags/tag1494.xml"/><Relationship Id="rId6" Type="http://schemas.openxmlformats.org/officeDocument/2006/relationships/tags" Target="../tags/tag1499.xml"/><Relationship Id="rId11" Type="http://schemas.openxmlformats.org/officeDocument/2006/relationships/tags" Target="../tags/tag1504.xml"/><Relationship Id="rId5" Type="http://schemas.openxmlformats.org/officeDocument/2006/relationships/tags" Target="../tags/tag1498.xml"/><Relationship Id="rId15" Type="http://schemas.openxmlformats.org/officeDocument/2006/relationships/tags" Target="../tags/tag1508.xml"/><Relationship Id="rId10" Type="http://schemas.openxmlformats.org/officeDocument/2006/relationships/tags" Target="../tags/tag1503.xml"/><Relationship Id="rId19" Type="http://schemas.openxmlformats.org/officeDocument/2006/relationships/image" Target="../media/image61.png"/><Relationship Id="rId4" Type="http://schemas.openxmlformats.org/officeDocument/2006/relationships/tags" Target="../tags/tag1497.xml"/><Relationship Id="rId9" Type="http://schemas.openxmlformats.org/officeDocument/2006/relationships/tags" Target="../tags/tag1502.xml"/><Relationship Id="rId14" Type="http://schemas.openxmlformats.org/officeDocument/2006/relationships/tags" Target="../tags/tag1507.xml"/><Relationship Id="rId22" Type="http://schemas.microsoft.com/office/2007/relationships/hdphoto" Target="../media/hdphoto2.wdp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1518.xml"/><Relationship Id="rId13" Type="http://schemas.openxmlformats.org/officeDocument/2006/relationships/tags" Target="../tags/tag1523.xml"/><Relationship Id="rId3" Type="http://schemas.openxmlformats.org/officeDocument/2006/relationships/tags" Target="../tags/tag1513.xml"/><Relationship Id="rId7" Type="http://schemas.openxmlformats.org/officeDocument/2006/relationships/tags" Target="../tags/tag1517.xml"/><Relationship Id="rId12" Type="http://schemas.openxmlformats.org/officeDocument/2006/relationships/tags" Target="../tags/tag1522.xml"/><Relationship Id="rId2" Type="http://schemas.openxmlformats.org/officeDocument/2006/relationships/tags" Target="../tags/tag1512.xml"/><Relationship Id="rId16" Type="http://schemas.openxmlformats.org/officeDocument/2006/relationships/image" Target="../media/image63.png"/><Relationship Id="rId1" Type="http://schemas.openxmlformats.org/officeDocument/2006/relationships/tags" Target="../tags/tag1511.xml"/><Relationship Id="rId6" Type="http://schemas.openxmlformats.org/officeDocument/2006/relationships/tags" Target="../tags/tag1516.xml"/><Relationship Id="rId11" Type="http://schemas.openxmlformats.org/officeDocument/2006/relationships/tags" Target="../tags/tag1521.xml"/><Relationship Id="rId5" Type="http://schemas.openxmlformats.org/officeDocument/2006/relationships/tags" Target="../tags/tag151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520.xml"/><Relationship Id="rId4" Type="http://schemas.openxmlformats.org/officeDocument/2006/relationships/tags" Target="../tags/tag1514.xml"/><Relationship Id="rId9" Type="http://schemas.openxmlformats.org/officeDocument/2006/relationships/tags" Target="../tags/tag1519.xml"/><Relationship Id="rId14" Type="http://schemas.openxmlformats.org/officeDocument/2006/relationships/tags" Target="../tags/tag15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9" Type="http://schemas.openxmlformats.org/officeDocument/2006/relationships/diagramColors" Target="../diagrams/colors1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slideLayout" Target="../slideLayouts/slideLayout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diagramQuickStyle" Target="../diagrams/quickStyle1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tags" Target="../tags/tag120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diagramLayout" Target="../diagrams/layout1.xml"/><Relationship Id="rId40" Type="http://schemas.microsoft.com/office/2007/relationships/diagramDrawing" Target="../diagrams/drawing1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diagramData" Target="../diagrams/data1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tags" Target="../tags/tag12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notesSlide" Target="../notesSlides/notesSlide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1532.xml"/><Relationship Id="rId3" Type="http://schemas.openxmlformats.org/officeDocument/2006/relationships/tags" Target="../tags/tag1527.xml"/><Relationship Id="rId7" Type="http://schemas.openxmlformats.org/officeDocument/2006/relationships/tags" Target="../tags/tag1531.xml"/><Relationship Id="rId12" Type="http://schemas.openxmlformats.org/officeDocument/2006/relationships/image" Target="../media/image13.png"/><Relationship Id="rId2" Type="http://schemas.openxmlformats.org/officeDocument/2006/relationships/tags" Target="../tags/tag1526.xml"/><Relationship Id="rId1" Type="http://schemas.openxmlformats.org/officeDocument/2006/relationships/tags" Target="../tags/tag1525.xml"/><Relationship Id="rId6" Type="http://schemas.openxmlformats.org/officeDocument/2006/relationships/tags" Target="../tags/tag1530.xml"/><Relationship Id="rId11" Type="http://schemas.openxmlformats.org/officeDocument/2006/relationships/image" Target="../media/image64.png"/><Relationship Id="rId5" Type="http://schemas.openxmlformats.org/officeDocument/2006/relationships/tags" Target="../tags/tag152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528.xml"/><Relationship Id="rId9" Type="http://schemas.openxmlformats.org/officeDocument/2006/relationships/tags" Target="../tags/tag153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1536.xml"/><Relationship Id="rId2" Type="http://schemas.openxmlformats.org/officeDocument/2006/relationships/tags" Target="../tags/tag1535.xml"/><Relationship Id="rId1" Type="http://schemas.openxmlformats.org/officeDocument/2006/relationships/tags" Target="../tags/tag1534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2004" y="-99392"/>
            <a:ext cx="8856984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fr-FR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fr-FR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sz="3600" b="1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Cours Dynamique des Systèmes</a:t>
            </a:r>
            <a:br>
              <a:rPr lang="fr-FR" sz="3600" b="1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sz="3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Modélisation et simulation informatique des processus de décision </a:t>
            </a:r>
            <a: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(e-Décision)</a:t>
            </a:r>
            <a:endParaRPr lang="fr-FR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A quoi sert un système d’information ? Explication et exempl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5"/>
            <a:ext cx="1592580" cy="1194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675803" y="5096222"/>
            <a:ext cx="782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C’est aux humains de penser, et de décider pas aux ordinateurs ! »</a:t>
            </a:r>
          </a:p>
          <a:p>
            <a:pPr algn="ctr"/>
            <a:r>
              <a:rPr lang="fr-FR" dirty="0" smtClean="0"/>
              <a:t>« System Thinking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55" y="549240"/>
            <a:ext cx="7996953" cy="599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7010400" y="6556248"/>
            <a:ext cx="2133600" cy="301752"/>
          </a:xfrm>
        </p:spPr>
        <p:txBody>
          <a:bodyPr/>
          <a:lstStyle/>
          <a:p>
            <a:pPr algn="ctr"/>
            <a:fld id="{F9ACEEB8-AFC8-4306-BB85-400F5A328D8D}" type="slidenum">
              <a:rPr lang="fr-FR" altLang="fr-FR"/>
              <a:pPr algn="ctr"/>
              <a:t>10</a:t>
            </a:fld>
            <a:endParaRPr lang="fr-FR" altLang="fr-FR" dirty="0"/>
          </a:p>
        </p:txBody>
      </p:sp>
      <p:sp>
        <p:nvSpPr>
          <p:cNvPr id="23040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40425" y="1196975"/>
            <a:ext cx="2735263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b="1">
                <a:cs typeface="Arial" charset="0"/>
              </a:rPr>
              <a:t>Fichiers plats, SGBD</a:t>
            </a: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r>
              <a:rPr lang="fr-FR" altLang="fr-FR" b="1">
                <a:cs typeface="Arial" charset="0"/>
              </a:rPr>
              <a:t>Extraction</a:t>
            </a: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r>
              <a:rPr lang="fr-FR" altLang="fr-FR" b="1">
                <a:cs typeface="Arial" charset="0"/>
              </a:rPr>
              <a:t>Transformation</a:t>
            </a: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r>
              <a:rPr lang="fr-FR" altLang="fr-FR" b="1">
                <a:cs typeface="Arial" charset="0"/>
              </a:rPr>
              <a:t>Sélection</a:t>
            </a: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endParaRPr lang="fr-FR" altLang="fr-FR" b="1">
              <a:cs typeface="Arial" charset="0"/>
            </a:endParaRPr>
          </a:p>
          <a:p>
            <a:pPr algn="ctr"/>
            <a:r>
              <a:rPr lang="fr-FR" altLang="fr-FR" b="1">
                <a:cs typeface="Arial" charset="0"/>
              </a:rPr>
              <a:t>Reporting</a:t>
            </a:r>
          </a:p>
          <a:p>
            <a:pPr algn="ctr"/>
            <a:r>
              <a:rPr lang="fr-FR" altLang="fr-FR" b="1">
                <a:cs typeface="Arial" charset="0"/>
              </a:rPr>
              <a:t>(autres exportations)</a:t>
            </a:r>
          </a:p>
        </p:txBody>
      </p:sp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4488024" y="134076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 Datawarehouse est </a:t>
            </a:r>
            <a:r>
              <a:rPr lang="fr-FR" dirty="0" smtClean="0">
                <a:solidFill>
                  <a:schemeClr val="bg1"/>
                </a:solidFill>
              </a:rPr>
              <a:t>alimenté par un ETL </a:t>
            </a:r>
            <a:r>
              <a:rPr lang="fr-FR" dirty="0">
                <a:solidFill>
                  <a:schemeClr val="bg1"/>
                </a:solidFill>
              </a:rPr>
              <a:t>(Extract </a:t>
            </a:r>
            <a:r>
              <a:rPr lang="fr-FR" dirty="0" smtClean="0">
                <a:solidFill>
                  <a:schemeClr val="bg1"/>
                </a:solidFill>
              </a:rPr>
              <a:t>Transform </a:t>
            </a:r>
            <a:r>
              <a:rPr lang="fr-FR" dirty="0">
                <a:solidFill>
                  <a:schemeClr val="bg1"/>
                </a:solidFill>
              </a:rPr>
              <a:t>Load). 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Quelques ETL :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ORACLE </a:t>
            </a:r>
            <a:r>
              <a:rPr lang="fr-FR" dirty="0">
                <a:solidFill>
                  <a:schemeClr val="bg1"/>
                </a:solidFill>
              </a:rPr>
              <a:t>ODI (Ex </a:t>
            </a:r>
            <a:r>
              <a:rPr lang="fr-FR" dirty="0" err="1">
                <a:solidFill>
                  <a:schemeClr val="bg1"/>
                </a:solidFill>
              </a:rPr>
              <a:t>Sunopsis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r>
              <a:rPr lang="fr-FR" dirty="0">
                <a:solidFill>
                  <a:schemeClr val="bg1"/>
                </a:solidFill>
              </a:rPr>
              <a:t>IBM </a:t>
            </a:r>
            <a:r>
              <a:rPr lang="fr-FR" dirty="0" err="1">
                <a:solidFill>
                  <a:schemeClr val="bg1"/>
                </a:solidFill>
              </a:rPr>
              <a:t>Datastage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Stambia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Talend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Modèle normalisé (3e F normale ou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en étoile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7" y="3919008"/>
            <a:ext cx="4424028" cy="243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>
            <p:custDataLst>
              <p:tags r:id="rId6"/>
            </p:custDataLst>
          </p:nvPr>
        </p:nvSpPr>
        <p:spPr>
          <a:xfrm rot="1956747">
            <a:off x="2818148" y="4458865"/>
            <a:ext cx="2067562" cy="219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990757" y="-99392"/>
            <a:ext cx="8172400" cy="597339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effectLst/>
              </a:rPr>
              <a:t>C</a:t>
            </a:r>
            <a:r>
              <a:rPr lang="fr-FR" sz="2800" dirty="0" smtClean="0">
                <a:effectLst/>
              </a:rPr>
              <a:t>ycle informatique processus décisionnel</a:t>
            </a:r>
            <a:endParaRPr lang="fr-F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07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DEDF977E-8285-4C46-876D-869EC9708E1D}" type="slidenum">
              <a:rPr lang="fr-FR" altLang="fr-FR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33795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1123975"/>
            <a:ext cx="8785225" cy="5327650"/>
          </a:xfrm>
          <a:prstGeom prst="triangle">
            <a:avLst>
              <a:gd name="adj" fmla="val 50000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379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99511" y="1628800"/>
            <a:ext cx="521168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Sélection </a:t>
            </a:r>
          </a:p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des décisions </a:t>
            </a:r>
          </a:p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acceptables</a:t>
            </a:r>
          </a:p>
          <a:p>
            <a:pPr algn="ctr" eaLnBrk="1" hangingPunct="1"/>
            <a:endParaRPr lang="fr-FR" altLang="fr-FR" dirty="0">
              <a:solidFill>
                <a:schemeClr val="bg1"/>
              </a:solidFill>
            </a:endParaRPr>
          </a:p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Simulation de résultats </a:t>
            </a:r>
          </a:p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de décision (critères multiples)</a:t>
            </a:r>
          </a:p>
          <a:p>
            <a:pPr algn="ctr" eaLnBrk="1" hangingPunct="1"/>
            <a:endParaRPr lang="fr-FR" altLang="fr-FR" dirty="0">
              <a:solidFill>
                <a:schemeClr val="bg1"/>
              </a:solidFill>
            </a:endParaRPr>
          </a:p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Choix ou élaboration d’un </a:t>
            </a:r>
            <a:r>
              <a:rPr lang="fr-FR" altLang="fr-FR" dirty="0" smtClean="0">
                <a:solidFill>
                  <a:schemeClr val="bg1"/>
                </a:solidFill>
              </a:rPr>
              <a:t>modèle</a:t>
            </a:r>
            <a:endParaRPr lang="fr-FR" altLang="fr-FR" dirty="0">
              <a:solidFill>
                <a:schemeClr val="bg1"/>
              </a:solidFill>
            </a:endParaRPr>
          </a:p>
          <a:p>
            <a:pPr algn="ctr" eaLnBrk="1" hangingPunct="1"/>
            <a:endParaRPr lang="fr-FR" altLang="fr-FR" dirty="0">
              <a:solidFill>
                <a:schemeClr val="bg1"/>
              </a:solidFill>
            </a:endParaRPr>
          </a:p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Sélection des données pertinentes </a:t>
            </a:r>
          </a:p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(par rapport au problème posé</a:t>
            </a:r>
            <a:r>
              <a:rPr lang="fr-FR" altLang="fr-FR" dirty="0"/>
              <a:t>)</a:t>
            </a:r>
          </a:p>
          <a:p>
            <a:pPr algn="ctr" eaLnBrk="1" hangingPunct="1"/>
            <a:endParaRPr lang="fr-FR" altLang="fr-FR" dirty="0"/>
          </a:p>
          <a:p>
            <a:pPr algn="ctr" eaLnBrk="1" hangingPunct="1"/>
            <a:r>
              <a:rPr lang="fr-FR" altLang="fr-FR" dirty="0"/>
              <a:t>« </a:t>
            </a:r>
            <a:r>
              <a:rPr lang="fr-FR" altLang="fr-FR" dirty="0" err="1"/>
              <a:t>Cleaning</a:t>
            </a:r>
            <a:r>
              <a:rPr lang="fr-FR" altLang="fr-FR" dirty="0"/>
              <a:t> » ou nettoyage des </a:t>
            </a:r>
            <a:r>
              <a:rPr lang="fr-FR" altLang="fr-FR" dirty="0" smtClean="0"/>
              <a:t>données (Algorithmes)</a:t>
            </a:r>
            <a:endParaRPr lang="fr-FR" altLang="fr-FR" dirty="0"/>
          </a:p>
          <a:p>
            <a:pPr algn="ctr" eaLnBrk="1" hangingPunct="1"/>
            <a:endParaRPr lang="fr-FR" altLang="fr-FR" dirty="0"/>
          </a:p>
          <a:p>
            <a:pPr algn="ctr" eaLnBrk="1" hangingPunct="1"/>
            <a:r>
              <a:rPr lang="fr-FR" altLang="fr-FR" dirty="0"/>
              <a:t>Restitution des données </a:t>
            </a:r>
            <a:r>
              <a:rPr lang="fr-FR" altLang="fr-FR" dirty="0" smtClean="0"/>
              <a:t>demandées (extraction / SQL)</a:t>
            </a:r>
            <a:endParaRPr lang="fr-FR" altLang="fr-FR" dirty="0"/>
          </a:p>
          <a:p>
            <a:pPr algn="ctr" eaLnBrk="1" hangingPunct="1"/>
            <a:endParaRPr lang="fr-FR" altLang="fr-FR" dirty="0"/>
          </a:p>
          <a:p>
            <a:pPr algn="ctr" eaLnBrk="1" hangingPunct="1"/>
            <a:r>
              <a:rPr lang="fr-FR" altLang="fr-FR" dirty="0"/>
              <a:t>Stockage de données </a:t>
            </a:r>
            <a:r>
              <a:rPr lang="fr-FR" altLang="fr-FR" dirty="0" smtClean="0"/>
              <a:t>élémentaires (</a:t>
            </a:r>
            <a:r>
              <a:rPr lang="fr-FR" altLang="fr-FR" dirty="0" err="1" smtClean="0"/>
              <a:t>Big</a:t>
            </a:r>
            <a:r>
              <a:rPr lang="fr-FR" altLang="fr-FR" dirty="0" smtClean="0"/>
              <a:t> Data)</a:t>
            </a:r>
            <a:endParaRPr lang="fr-FR" altLang="fr-FR" dirty="0"/>
          </a:p>
        </p:txBody>
      </p:sp>
      <p:sp>
        <p:nvSpPr>
          <p:cNvPr id="337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11188" y="6019825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37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116013" y="5443563"/>
            <a:ext cx="70564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37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47813" y="4867300"/>
            <a:ext cx="61928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38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68538" y="4003700"/>
            <a:ext cx="47513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38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71775" y="335600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38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19475" y="26352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" name="Flèche droite 1"/>
          <p:cNvSpPr/>
          <p:nvPr>
            <p:custDataLst>
              <p:tags r:id="rId10"/>
            </p:custDataLst>
          </p:nvPr>
        </p:nvSpPr>
        <p:spPr>
          <a:xfrm rot="18628059">
            <a:off x="-224861" y="4237245"/>
            <a:ext cx="3105757" cy="367184"/>
          </a:xfrm>
          <a:prstGeom prst="rightArrow">
            <a:avLst>
              <a:gd name="adj1" fmla="val 419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79350" y="23349"/>
            <a:ext cx="8256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cycle SI &amp; informatique du processus décisionnel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045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D295DD73-B030-43D1-A457-A6A219E91751}" type="slidenum">
              <a:rPr lang="fr-FR" altLang="fr-FR"/>
              <a:pPr>
                <a:defRPr/>
              </a:pPr>
              <a:t>12</a:t>
            </a:fld>
            <a:endParaRPr lang="fr-FR" altLang="fr-FR"/>
          </a:p>
        </p:txBody>
      </p:sp>
      <p:graphicFrame>
        <p:nvGraphicFramePr>
          <p:cNvPr id="287788" name="Group 4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172206"/>
              </p:ext>
            </p:extLst>
          </p:nvPr>
        </p:nvGraphicFramePr>
        <p:xfrm>
          <a:off x="107504" y="1935163"/>
          <a:ext cx="8856663" cy="3640137"/>
        </p:xfrm>
        <a:graphic>
          <a:graphicData uri="http://schemas.openxmlformats.org/drawingml/2006/table">
            <a:tbl>
              <a:tblPr/>
              <a:tblGrid>
                <a:gridCol w="2376488"/>
                <a:gridCol w="6480175"/>
              </a:tblGrid>
              <a:tr h="54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de solutions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Caractéristiques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Système de prise de décision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 modèle totalement calculable et programmé; la prise de décision est automatisée ! (Robotique, agents intelligents, Dynamique des Systèmes, etc.)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Système de rapports (reporting)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 logiciels informatiques fournissent des tableaux périodiques  utilisables par le décideur pour ses prises de décision (la « Business Intelligence »)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SIAD (système interactif d’aide à la décision)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 modèles élaborés à partir de données élaborées (statistiques, algorithmes, heuristiques) fournissent des résultats partiels et des simulations. : Ex Datamining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Système reposant sur l’intelligence artificielle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Assistance à la prise de décision par recours à des programmes d’ordinateurs simulant le comportement d’un spécialiste ou capable d’apprentissage (système expert, agent logique, etc.)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Système d’aide à la décision de groupe)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Recours aux NTIC pour assister le processus collectif de décision (groupware, workflow, wiki, etc.)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2" name="Text Box 4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95067" y="5657850"/>
            <a:ext cx="4427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400"/>
              <a:t>(adapté de Sandoval, l’informatique décisionnelle, Hermes)</a:t>
            </a:r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79350" y="23349"/>
            <a:ext cx="8256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cycle informatique du processus décisionnel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25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280921"/>
            <a:ext cx="3982212" cy="524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SA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8" y="3520237"/>
            <a:ext cx="1359566" cy="6797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2195736" y="2284002"/>
            <a:ext cx="2076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Modélisation des</a:t>
            </a:r>
          </a:p>
          <a:p>
            <a:pPr algn="ctr"/>
            <a:r>
              <a:rPr lang="fr-FR" dirty="0" smtClean="0"/>
              <a:t>Processus par la </a:t>
            </a:r>
          </a:p>
          <a:p>
            <a:pPr algn="ctr"/>
            <a:r>
              <a:rPr lang="fr-FR" dirty="0" smtClean="0"/>
              <a:t>Dynamique des</a:t>
            </a:r>
          </a:p>
          <a:p>
            <a:pPr algn="ctr"/>
            <a:r>
              <a:rPr lang="fr-FR" dirty="0" smtClean="0"/>
              <a:t>Systèmes</a:t>
            </a:r>
            <a:endParaRPr lang="fr-FR" dirty="0"/>
          </a:p>
        </p:txBody>
      </p:sp>
      <p:sp>
        <p:nvSpPr>
          <p:cNvPr id="7" name="Rectangle 6">
            <a:hlinkClick r:id="rId22"/>
          </p:cNvPr>
          <p:cNvSpPr/>
          <p:nvPr>
            <p:custDataLst>
              <p:tags r:id="rId5"/>
            </p:custDataLst>
          </p:nvPr>
        </p:nvSpPr>
        <p:spPr>
          <a:xfrm>
            <a:off x="203874" y="45811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http://en.wikipedia.org/wiki/System_dynamics</a:t>
            </a:r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395536" y="305961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ERP</a:t>
            </a:r>
            <a:endParaRPr lang="fr-FR" dirty="0"/>
          </a:p>
        </p:txBody>
      </p:sp>
      <p:sp>
        <p:nvSpPr>
          <p:cNvPr id="9" name="Flèche courbée vers la droite 8"/>
          <p:cNvSpPr/>
          <p:nvPr>
            <p:custDataLst>
              <p:tags r:id="rId7"/>
            </p:custDataLst>
          </p:nvPr>
        </p:nvSpPr>
        <p:spPr>
          <a:xfrm>
            <a:off x="2660952" y="3567008"/>
            <a:ext cx="438154" cy="679785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a droite 11"/>
          <p:cNvSpPr/>
          <p:nvPr>
            <p:custDataLst>
              <p:tags r:id="rId8"/>
            </p:custDataLst>
          </p:nvPr>
        </p:nvSpPr>
        <p:spPr>
          <a:xfrm rot="10800000">
            <a:off x="3155324" y="3541862"/>
            <a:ext cx="438154" cy="679785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droite 10"/>
          <p:cNvSpPr/>
          <p:nvPr>
            <p:custDataLst>
              <p:tags r:id="rId9"/>
            </p:custDataLst>
          </p:nvPr>
        </p:nvSpPr>
        <p:spPr>
          <a:xfrm>
            <a:off x="1403734" y="3792586"/>
            <a:ext cx="1152128" cy="21694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>
            <p:custDataLst>
              <p:tags r:id="rId10"/>
            </p:custDataLst>
          </p:nvPr>
        </p:nvSpPr>
        <p:spPr>
          <a:xfrm>
            <a:off x="3695881" y="3817732"/>
            <a:ext cx="1152128" cy="21694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>
          <a:xfrm>
            <a:off x="5724128" y="1340768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Management Cockpit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183956" y="0"/>
            <a:ext cx="8256435" cy="990600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 cycle informatique du processus décisionnel</a:t>
            </a:r>
            <a:endParaRPr lang="fr-FR" sz="3600" dirty="0"/>
          </a:p>
        </p:txBody>
      </p:sp>
      <p:sp>
        <p:nvSpPr>
          <p:cNvPr id="4" name="ZoneTexte 3"/>
          <p:cNvSpPr txBox="1"/>
          <p:nvPr>
            <p:custDataLst>
              <p:tags r:id="rId13"/>
            </p:custDataLst>
          </p:nvPr>
        </p:nvSpPr>
        <p:spPr>
          <a:xfrm>
            <a:off x="222467" y="5057370"/>
            <a:ext cx="44470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Thinking System </a:t>
            </a:r>
            <a:r>
              <a:rPr lang="fr-FR" dirty="0" smtClean="0"/>
              <a:t>: penser la complexité</a:t>
            </a:r>
          </a:p>
          <a:p>
            <a:r>
              <a:rPr lang="fr-FR" dirty="0"/>
              <a:t>a</a:t>
            </a:r>
            <a:r>
              <a:rPr lang="fr-FR" dirty="0" smtClean="0"/>
              <a:t>vec l’approche systémique</a:t>
            </a:r>
          </a:p>
          <a:p>
            <a:endParaRPr lang="fr-FR" dirty="0" smtClean="0"/>
          </a:p>
          <a:p>
            <a:r>
              <a:rPr lang="fr-FR" b="1" dirty="0" smtClean="0"/>
              <a:t>Management Cockpit </a:t>
            </a:r>
            <a:r>
              <a:rPr lang="fr-FR" dirty="0" smtClean="0"/>
              <a:t>:</a:t>
            </a:r>
          </a:p>
          <a:p>
            <a:r>
              <a:rPr lang="fr-FR" dirty="0" smtClean="0"/>
              <a:t>Le pilotage prospectif de la gestion</a:t>
            </a:r>
          </a:p>
          <a:p>
            <a:r>
              <a:rPr lang="fr-FR" dirty="0"/>
              <a:t>e</a:t>
            </a:r>
            <a:r>
              <a:rPr lang="fr-FR" dirty="0" smtClean="0"/>
              <a:t>t la prise de décision collective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4681"/>
            <a:ext cx="816935" cy="71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èche droite 15"/>
          <p:cNvSpPr/>
          <p:nvPr>
            <p:custDataLst>
              <p:tags r:id="rId15"/>
            </p:custDataLst>
          </p:nvPr>
        </p:nvSpPr>
        <p:spPr>
          <a:xfrm rot="2028036">
            <a:off x="1173978" y="2293248"/>
            <a:ext cx="1152128" cy="21694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33" y="80467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>
            <p:custDataLst>
              <p:tags r:id="rId17"/>
            </p:custDataLst>
          </p:nvPr>
        </p:nvSpPr>
        <p:spPr>
          <a:xfrm>
            <a:off x="2800364" y="1156102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Big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19" name="Flèche droite 18"/>
          <p:cNvSpPr/>
          <p:nvPr>
            <p:custDataLst>
              <p:tags r:id="rId18"/>
            </p:custDataLst>
          </p:nvPr>
        </p:nvSpPr>
        <p:spPr>
          <a:xfrm rot="2330083">
            <a:off x="2168149" y="1927970"/>
            <a:ext cx="775425" cy="22851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388424" y="6419462"/>
            <a:ext cx="502920" cy="301752"/>
          </a:xfrm>
        </p:spPr>
        <p:txBody>
          <a:bodyPr/>
          <a:lstStyle/>
          <a:p>
            <a:fld id="{C9F930D6-310B-4F4F-8CB8-6E7CDFDFA73E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2" y="1052736"/>
            <a:ext cx="254708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1501"/>
            <a:ext cx="3111141" cy="244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" y="3789038"/>
            <a:ext cx="4267200" cy="293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028463"/>
            <a:ext cx="2719291" cy="304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94" y="4071554"/>
            <a:ext cx="3536790" cy="265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r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990600" y="635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 cycle informatique du processus décisionnel</a:t>
            </a:r>
            <a:endParaRPr lang="fr-FR" sz="36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2987824" y="1091336"/>
            <a:ext cx="293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Management Cockpit</a:t>
            </a:r>
          </a:p>
        </p:txBody>
      </p:sp>
    </p:spTree>
    <p:extLst>
      <p:ext uri="{BB962C8B-B14F-4D97-AF65-F5344CB8AC3E}">
        <p14:creationId xmlns:p14="http://schemas.microsoft.com/office/powerpoint/2010/main" val="40947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79512" y="3284984"/>
            <a:ext cx="8784976" cy="1282824"/>
          </a:xfrm>
        </p:spPr>
        <p:txBody>
          <a:bodyPr/>
          <a:lstStyle/>
          <a:p>
            <a:r>
              <a:rPr lang="fr-FR" sz="2000" dirty="0">
                <a:solidFill>
                  <a:schemeClr val="accent5"/>
                </a:solidFill>
                <a:hlinkClick r:id="rId6"/>
              </a:rPr>
              <a:t>http://aetherconsulting.com/blog/article/199/sap-business-one-reporting-|-dashboards-and-cockpit</a:t>
            </a:r>
            <a:r>
              <a:rPr lang="fr-FR" sz="2400" dirty="0" smtClean="0">
                <a:solidFill>
                  <a:schemeClr val="accent5"/>
                </a:solidFill>
                <a:hlinkClick r:id="rId6"/>
              </a:rPr>
              <a:t>/</a:t>
            </a:r>
            <a:endParaRPr lang="fr-FR" sz="2400" dirty="0" smtClean="0">
              <a:solidFill>
                <a:schemeClr val="accent5"/>
              </a:solidFill>
            </a:endParaRP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276872"/>
            <a:ext cx="6896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71600" y="6350"/>
            <a:ext cx="8172400" cy="990600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 cycle informatique du processus décisionnel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364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589520" y="5914727"/>
            <a:ext cx="502920" cy="301752"/>
          </a:xfrm>
        </p:spPr>
        <p:txBody>
          <a:bodyPr/>
          <a:lstStyle/>
          <a:p>
            <a:fld id="{C9F930D6-310B-4F4F-8CB8-6E7CDFDFA73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0" y="1097310"/>
            <a:ext cx="9036496" cy="5572050"/>
          </a:xfrm>
        </p:spPr>
        <p:txBody>
          <a:bodyPr>
            <a:normAutofit fontScale="85000" lnSpcReduction="20000"/>
          </a:bodyPr>
          <a:lstStyle/>
          <a:p>
            <a:pPr marL="64008" indent="0" algn="ctr">
              <a:buNone/>
            </a:pPr>
            <a:r>
              <a:rPr lang="fr-FR" sz="2600" dirty="0" smtClean="0"/>
              <a:t>Les outils de modélisation et de simulation </a:t>
            </a:r>
          </a:p>
          <a:p>
            <a:endParaRPr lang="fr-FR" sz="2000" dirty="0" smtClean="0"/>
          </a:p>
          <a:p>
            <a:endParaRPr lang="fr-FR" sz="2000" dirty="0"/>
          </a:p>
          <a:p>
            <a:pPr marL="64008" indent="0">
              <a:buNone/>
            </a:pPr>
            <a:r>
              <a:rPr lang="fr-FR" sz="2000" dirty="0"/>
              <a:t>				</a:t>
            </a:r>
            <a:r>
              <a:rPr lang="fr-FR" sz="2400" dirty="0">
                <a:hlinkClick r:id="rId11"/>
              </a:rPr>
              <a:t>http://www.anylogic.com</a:t>
            </a:r>
            <a:r>
              <a:rPr lang="fr-FR" sz="2400" dirty="0" smtClean="0">
                <a:hlinkClick r:id="rId11"/>
              </a:rPr>
              <a:t>/</a:t>
            </a:r>
            <a:endParaRPr lang="fr-FR" sz="2400" dirty="0" smtClean="0"/>
          </a:p>
          <a:p>
            <a:pPr marL="64008" indent="0">
              <a:buNone/>
            </a:pPr>
            <a:endParaRPr lang="fr-FR" sz="2400" dirty="0" smtClean="0"/>
          </a:p>
          <a:p>
            <a:pPr marL="64008" indent="0">
              <a:buNone/>
            </a:pPr>
            <a:endParaRPr lang="fr-FR" sz="2400" dirty="0"/>
          </a:p>
          <a:p>
            <a:pPr marL="64008" indent="0">
              <a:buNone/>
            </a:pPr>
            <a:r>
              <a:rPr lang="fr-FR" sz="2400" dirty="0"/>
              <a:t>				</a:t>
            </a:r>
            <a:r>
              <a:rPr lang="fr-FR" sz="2400" dirty="0">
                <a:hlinkClick r:id="rId12"/>
              </a:rPr>
              <a:t>http://www.berkeleymadonna.com</a:t>
            </a:r>
            <a:r>
              <a:rPr lang="fr-FR" sz="2400" dirty="0" smtClean="0">
                <a:hlinkClick r:id="rId12"/>
              </a:rPr>
              <a:t>/</a:t>
            </a:r>
            <a:endParaRPr lang="fr-FR" sz="2400" dirty="0" smtClean="0"/>
          </a:p>
          <a:p>
            <a:pPr marL="64008" indent="0">
              <a:buNone/>
            </a:pPr>
            <a:endParaRPr lang="fr-FR" sz="2400" dirty="0"/>
          </a:p>
          <a:p>
            <a:pPr marL="64008" indent="0">
              <a:buNone/>
            </a:pPr>
            <a:endParaRPr lang="fr-FR" sz="2400" dirty="0" smtClean="0"/>
          </a:p>
          <a:p>
            <a:pPr marL="64008" indent="0">
              <a:buNone/>
            </a:pPr>
            <a:r>
              <a:rPr lang="fr-FR" sz="2400" dirty="0" smtClean="0"/>
              <a:t>				</a:t>
            </a:r>
            <a:r>
              <a:rPr lang="fr-FR" sz="2400" dirty="0" smtClean="0">
                <a:hlinkClick r:id="rId13"/>
              </a:rPr>
              <a:t>http</a:t>
            </a:r>
            <a:r>
              <a:rPr lang="fr-FR" sz="2400" dirty="0">
                <a:hlinkClick r:id="rId13"/>
              </a:rPr>
              <a:t>://vensim.com</a:t>
            </a:r>
            <a:r>
              <a:rPr lang="fr-FR" sz="2400" dirty="0" smtClean="0">
                <a:hlinkClick r:id="rId13"/>
              </a:rPr>
              <a:t>/</a:t>
            </a:r>
            <a:endParaRPr lang="fr-FR" sz="2400" dirty="0" smtClean="0"/>
          </a:p>
          <a:p>
            <a:pPr marL="64008" indent="0">
              <a:buNone/>
            </a:pPr>
            <a:endParaRPr lang="fr-FR" sz="2400" dirty="0"/>
          </a:p>
          <a:p>
            <a:pPr marL="64008" indent="0">
              <a:buNone/>
            </a:pPr>
            <a:endParaRPr lang="fr-FR" sz="2400" dirty="0" smtClean="0"/>
          </a:p>
          <a:p>
            <a:pPr marL="64008" indent="0">
              <a:buNone/>
            </a:pPr>
            <a:r>
              <a:rPr lang="fr-FR" sz="2400" dirty="0"/>
              <a:t>				</a:t>
            </a:r>
            <a:r>
              <a:rPr lang="fr-FR" sz="2400" dirty="0">
                <a:hlinkClick r:id="rId14"/>
              </a:rPr>
              <a:t>http://www.iseesystems.com</a:t>
            </a:r>
            <a:r>
              <a:rPr lang="fr-FR" sz="2400" dirty="0" smtClean="0">
                <a:hlinkClick r:id="rId14"/>
              </a:rPr>
              <a:t>/</a:t>
            </a:r>
            <a:endParaRPr lang="fr-FR" sz="2400" dirty="0" smtClean="0"/>
          </a:p>
          <a:p>
            <a:pPr marL="64008" indent="0">
              <a:buNone/>
            </a:pPr>
            <a:endParaRPr lang="fr-FR" sz="2400" dirty="0"/>
          </a:p>
          <a:p>
            <a:pPr marL="64008" indent="0">
              <a:buNone/>
            </a:pPr>
            <a:endParaRPr lang="fr-FR" sz="2400" dirty="0" smtClean="0"/>
          </a:p>
          <a:p>
            <a:pPr marL="64008" indent="0">
              <a:buNone/>
            </a:pPr>
            <a:endParaRPr lang="fr-FR" sz="2400" dirty="0" smtClean="0"/>
          </a:p>
          <a:p>
            <a:pPr marL="64008" indent="0">
              <a:buNone/>
            </a:pPr>
            <a:r>
              <a:rPr lang="fr-FR" sz="2000" dirty="0" smtClean="0"/>
              <a:t>				</a:t>
            </a:r>
            <a:r>
              <a:rPr lang="fr-FR" sz="2600" dirty="0" smtClean="0">
                <a:hlinkClick r:id="rId15"/>
              </a:rPr>
              <a:t>http://www.powersim.com/</a:t>
            </a:r>
          </a:p>
          <a:p>
            <a:pPr marL="64008" indent="0">
              <a:buNone/>
            </a:pPr>
            <a:endParaRPr lang="fr-FR" sz="2000" dirty="0" smtClean="0"/>
          </a:p>
          <a:p>
            <a:pPr marL="64008" indent="0">
              <a:buNone/>
            </a:pPr>
            <a:endParaRPr lang="fr-FR" sz="2000" dirty="0" smtClean="0"/>
          </a:p>
          <a:p>
            <a:pPr marL="64008" indent="0">
              <a:buNone/>
            </a:pPr>
            <a:endParaRPr 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71600" y="0"/>
            <a:ext cx="8172400" cy="990600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 cycle informatique du processus décisionnel</a:t>
            </a:r>
            <a:endParaRPr lang="fr-F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4" y="1628800"/>
            <a:ext cx="3248025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3" y="2688122"/>
            <a:ext cx="291465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1" y="3362597"/>
            <a:ext cx="2000250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1" y="4586733"/>
            <a:ext cx="2009775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6" y="5589240"/>
            <a:ext cx="21336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>
            <p:custDataLst>
              <p:tags r:id="rId9"/>
            </p:custDataLst>
          </p:nvPr>
        </p:nvSpPr>
        <p:spPr>
          <a:xfrm>
            <a:off x="3726362" y="5068817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Nous utiliserons cet outil de modélisation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7010400" y="6538446"/>
            <a:ext cx="2133600" cy="301752"/>
          </a:xfrm>
        </p:spPr>
        <p:txBody>
          <a:bodyPr/>
          <a:lstStyle/>
          <a:p>
            <a:pPr algn="ctr">
              <a:defRPr/>
            </a:pPr>
            <a:fld id="{F8A04221-13BA-4FA6-8C4E-F79173971A61}" type="slidenum">
              <a:rPr lang="fr-FR"/>
              <a:pPr algn="ctr">
                <a:defRPr/>
              </a:pPr>
              <a:t>17</a:t>
            </a:fld>
            <a:endParaRPr lang="fr-FR"/>
          </a:p>
        </p:txBody>
      </p:sp>
      <p:sp>
        <p:nvSpPr>
          <p:cNvPr id="29696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239" y="1238776"/>
            <a:ext cx="856932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i="1" dirty="0"/>
              <a:t>Décider, c’est d’abord un renoncement, un choix parmi plusieurs</a:t>
            </a:r>
          </a:p>
          <a:p>
            <a:pPr marL="457200" indent="-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 b="1" i="1" dirty="0"/>
          </a:p>
          <a:p>
            <a:pPr marL="1371600" lvl="2" indent="-457200"/>
            <a:r>
              <a:rPr lang="fr-FR" sz="2000" b="1" i="1" dirty="0"/>
              <a:t>C’est porter un jugement, donner une conclusion</a:t>
            </a:r>
            <a:r>
              <a:rPr lang="fr-FR" sz="2000" i="1" dirty="0"/>
              <a:t> </a:t>
            </a:r>
            <a:br>
              <a:rPr lang="fr-FR" sz="2000" i="1" dirty="0"/>
            </a:br>
            <a:r>
              <a:rPr lang="fr-FR" sz="2000" i="1" dirty="0">
                <a:sym typeface="Symbol" pitchFamily="18" charset="2"/>
              </a:rPr>
              <a:t> régler, résoudre, trancher. Décider un point de « droit ».</a:t>
            </a:r>
          </a:p>
          <a:p>
            <a:pPr marL="1371600" lvl="2" indent="-457200"/>
            <a:r>
              <a:rPr lang="fr-FR" sz="2000" b="1" i="1" dirty="0">
                <a:sym typeface="Symbol" pitchFamily="18" charset="2"/>
              </a:rPr>
              <a:t>C’est </a:t>
            </a:r>
            <a:r>
              <a:rPr lang="fr-FR" sz="2000" b="1" i="1" dirty="0" smtClean="0">
                <a:sym typeface="Symbol" pitchFamily="18" charset="2"/>
              </a:rPr>
              <a:t>arrêter</a:t>
            </a:r>
            <a:r>
              <a:rPr lang="fr-FR" sz="2000" b="1" i="1" dirty="0">
                <a:sym typeface="Symbol" pitchFamily="18" charset="2"/>
              </a:rPr>
              <a:t>, déterminer (ce qu’on doit faire)</a:t>
            </a:r>
            <a:br>
              <a:rPr lang="fr-FR" sz="2000" b="1" i="1" dirty="0">
                <a:sym typeface="Symbol" pitchFamily="18" charset="2"/>
              </a:rPr>
            </a:br>
            <a:r>
              <a:rPr lang="fr-FR" sz="2000" i="1" dirty="0">
                <a:sym typeface="Symbol" pitchFamily="18" charset="2"/>
              </a:rPr>
              <a:t> arrêter, fixer, ordonner. Décider un plan, un </a:t>
            </a:r>
            <a:r>
              <a:rPr lang="fr-FR" sz="2000" i="1" dirty="0" err="1">
                <a:sym typeface="Symbol" pitchFamily="18" charset="2"/>
              </a:rPr>
              <a:t>progr</a:t>
            </a:r>
            <a:r>
              <a:rPr lang="fr-FR" sz="2000" i="1" dirty="0">
                <a:sym typeface="Symbol" pitchFamily="18" charset="2"/>
              </a:rPr>
              <a:t>. d’action, de travail</a:t>
            </a:r>
            <a:endParaRPr lang="fr-FR" sz="2000" i="1" dirty="0"/>
          </a:p>
        </p:txBody>
      </p:sp>
      <p:sp>
        <p:nvSpPr>
          <p:cNvPr id="7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2275" y="0"/>
            <a:ext cx="6270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Le </a:t>
            </a:r>
            <a:r>
              <a:rPr lang="fr-FR" sz="3600" dirty="0" smtClean="0">
                <a:solidFill>
                  <a:schemeClr val="accent1"/>
                </a:solidFill>
              </a:rPr>
              <a:t>Processus de Décision</a:t>
            </a: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4038749" y="713514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Décider</a:t>
            </a:r>
            <a:endParaRPr lang="fr-FR" sz="2800" dirty="0"/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252875" y="3846782"/>
            <a:ext cx="8716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b="1" i="1" dirty="0"/>
              <a:t>Les pièges du langage : les inférences (</a:t>
            </a:r>
            <a:r>
              <a:rPr lang="fr-FR" altLang="fr-FR" sz="2000" b="1" i="1" dirty="0" err="1"/>
              <a:t>Korzybski</a:t>
            </a:r>
            <a:r>
              <a:rPr lang="fr-FR" altLang="fr-FR" sz="2000" b="1" i="1" dirty="0" smtClean="0"/>
              <a:t>)</a:t>
            </a:r>
          </a:p>
          <a:p>
            <a:endParaRPr lang="fr-FR" altLang="fr-FR" sz="2000" b="1" i="1" dirty="0"/>
          </a:p>
          <a:p>
            <a:pPr marL="6350" lvl="1"/>
            <a:r>
              <a:rPr lang="fr-FR" altLang="fr-FR" sz="1600" b="1" dirty="0"/>
              <a:t>Si je vous dis : « Jean est rentré chez lui en voiture. », et qu'ensuite je vous demande : « Est-ce que Jean a pris sa voiture pour rentrer chez lui ? », </a:t>
            </a:r>
            <a:endParaRPr lang="fr-FR" altLang="fr-FR" sz="1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2875" y="5061377"/>
            <a:ext cx="8716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fr-FR" altLang="fr-FR" sz="1600" dirty="0"/>
              <a:t>Si vous répondez : « Oui. », vous commettez une </a:t>
            </a:r>
            <a:r>
              <a:rPr lang="fr-FR" altLang="fr-FR" sz="1600" i="1" dirty="0"/>
              <a:t>inférence</a:t>
            </a:r>
            <a:r>
              <a:rPr lang="fr-FR" altLang="fr-FR" sz="1600" dirty="0"/>
              <a:t>. José a pu prendre la voiture de quelqu'un d'autre, en louer une ou encore être raccompagné par un tiers. La distinction </a:t>
            </a:r>
            <a:r>
              <a:rPr lang="fr-FR" altLang="fr-FR" sz="1600" i="1" dirty="0"/>
              <a:t>observation</a:t>
            </a:r>
            <a:r>
              <a:rPr lang="fr-FR" altLang="fr-FR" sz="1600" dirty="0"/>
              <a:t> </a:t>
            </a:r>
            <a:r>
              <a:rPr lang="fr-FR" altLang="fr-FR" sz="1600" i="1" dirty="0"/>
              <a:t>inférence</a:t>
            </a:r>
            <a:r>
              <a:rPr lang="fr-FR" altLang="fr-FR" sz="1600" dirty="0"/>
              <a:t> prend ainsi un rôle primordial dans le domaine des enquêtes policières</a:t>
            </a:r>
          </a:p>
          <a:p>
            <a:pPr marL="6350" lvl="1"/>
            <a:r>
              <a:rPr lang="fr-FR" altLang="fr-FR" sz="1600" b="1" dirty="0"/>
              <a:t>UN MOT N'EST PAS CE QU'IL REPRÉSENTE. UN MOT NE REPRÉSENTE PAS TOUS LES FAITS</a:t>
            </a:r>
          </a:p>
        </p:txBody>
      </p:sp>
    </p:spTree>
    <p:extLst>
      <p:ext uri="{BB962C8B-B14F-4D97-AF65-F5344CB8AC3E}">
        <p14:creationId xmlns:p14="http://schemas.microsoft.com/office/powerpoint/2010/main" val="8716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72414C3-190B-46A6-90E2-5FDC926A013E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276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7120" y="779025"/>
            <a:ext cx="744434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b="1" dirty="0">
                <a:cs typeface="Arial" charset="0"/>
              </a:rPr>
              <a:t>L’OPTIMUM GLOBAL N’EST PAS LA SOMME DES OPTIMUMS LOCAUX</a:t>
            </a:r>
          </a:p>
        </p:txBody>
      </p:sp>
      <p:sp>
        <p:nvSpPr>
          <p:cNvPr id="2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21075" y="1631950"/>
            <a:ext cx="1149350" cy="311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488" tIns="46038" rIns="90488" bIns="46038" anchor="ctr">
            <a:spAutoFit/>
          </a:bodyPr>
          <a:lstStyle/>
          <a:p>
            <a:pPr algn="ctr" eaLnBrk="0" hangingPunct="0"/>
            <a:r>
              <a:rPr lang="fr-FR" sz="1400">
                <a:cs typeface="Arial" charset="0"/>
              </a:rPr>
              <a:t>Production</a:t>
            </a:r>
          </a:p>
        </p:txBody>
      </p:sp>
      <p:sp>
        <p:nvSpPr>
          <p:cNvPr id="276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21525" y="1631950"/>
            <a:ext cx="1149350" cy="311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488" tIns="46038" rIns="90488" bIns="46038" anchor="ctr">
            <a:spAutoFit/>
          </a:bodyPr>
          <a:lstStyle/>
          <a:p>
            <a:pPr algn="ctr" eaLnBrk="0" hangingPunct="0"/>
            <a:r>
              <a:rPr lang="fr-FR" sz="1400">
                <a:cs typeface="Arial" charset="0"/>
              </a:rPr>
              <a:t>Ventes</a:t>
            </a:r>
          </a:p>
        </p:txBody>
      </p:sp>
      <p:sp>
        <p:nvSpPr>
          <p:cNvPr id="2765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77975" y="1631950"/>
            <a:ext cx="1149350" cy="311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488" tIns="46038" rIns="90488" bIns="46038" anchor="ctr">
            <a:spAutoFit/>
          </a:bodyPr>
          <a:lstStyle/>
          <a:p>
            <a:pPr algn="ctr" eaLnBrk="0" hangingPunct="0"/>
            <a:r>
              <a:rPr lang="fr-FR" sz="1400">
                <a:cs typeface="Arial" charset="0"/>
              </a:rPr>
              <a:t>Hommes</a:t>
            </a:r>
          </a:p>
        </p:txBody>
      </p:sp>
      <p:sp>
        <p:nvSpPr>
          <p:cNvPr id="2765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50750" y="1919288"/>
            <a:ext cx="1734451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 dirty="0">
                <a:cs typeface="Arial" charset="0"/>
              </a:rPr>
              <a:t>Qualité</a:t>
            </a:r>
          </a:p>
          <a:p>
            <a:pPr algn="ctr" eaLnBrk="0" hangingPunct="0"/>
            <a:r>
              <a:rPr lang="fr-FR" sz="1400" dirty="0">
                <a:cs typeface="Arial" charset="0"/>
              </a:rPr>
              <a:t>Gamme limitée</a:t>
            </a:r>
          </a:p>
          <a:p>
            <a:pPr algn="ctr" eaLnBrk="0" hangingPunct="0"/>
            <a:r>
              <a:rPr lang="fr-FR" sz="1400" dirty="0">
                <a:cs typeface="Arial" charset="0"/>
              </a:rPr>
              <a:t>série longue, coût</a:t>
            </a:r>
          </a:p>
          <a:p>
            <a:pPr algn="ctr" eaLnBrk="0" hangingPunct="0"/>
            <a:r>
              <a:rPr lang="fr-FR" sz="1400" dirty="0">
                <a:cs typeface="Arial" charset="0"/>
              </a:rPr>
              <a:t>Stock </a:t>
            </a:r>
            <a:r>
              <a:rPr lang="fr-FR" sz="1400" dirty="0" smtClean="0">
                <a:cs typeface="Arial" charset="0"/>
              </a:rPr>
              <a:t>= 0, </a:t>
            </a:r>
            <a:r>
              <a:rPr lang="fr-FR" sz="1400" dirty="0">
                <a:cs typeface="Arial" charset="0"/>
              </a:rPr>
              <a:t>Délai.</a:t>
            </a:r>
          </a:p>
        </p:txBody>
      </p:sp>
      <p:sp>
        <p:nvSpPr>
          <p:cNvPr id="2765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9076" y="1957048"/>
            <a:ext cx="195262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6038" rIns="90488" bIns="46038">
            <a:spAutoFit/>
          </a:bodyPr>
          <a:lstStyle/>
          <a:p>
            <a:pPr eaLnBrk="0" hangingPunct="0"/>
            <a:r>
              <a:rPr lang="fr-FR" sz="1400" dirty="0">
                <a:cs typeface="Arial" charset="0"/>
              </a:rPr>
              <a:t>Objectifs = CA</a:t>
            </a:r>
          </a:p>
          <a:p>
            <a:pPr eaLnBrk="0" hangingPunct="0"/>
            <a:r>
              <a:rPr lang="fr-FR" sz="1400" dirty="0">
                <a:cs typeface="Arial" charset="0"/>
              </a:rPr>
              <a:t>Commandes clients</a:t>
            </a:r>
          </a:p>
          <a:p>
            <a:pPr eaLnBrk="0" hangingPunct="0"/>
            <a:r>
              <a:rPr lang="fr-FR" sz="1400" dirty="0">
                <a:cs typeface="Arial" charset="0"/>
              </a:rPr>
              <a:t>en attente = 0</a:t>
            </a:r>
          </a:p>
          <a:p>
            <a:pPr eaLnBrk="0" hangingPunct="0"/>
            <a:r>
              <a:rPr lang="fr-FR" sz="1400" dirty="0">
                <a:cs typeface="Arial" charset="0"/>
              </a:rPr>
              <a:t>Sur mesure et délai</a:t>
            </a:r>
          </a:p>
        </p:txBody>
      </p:sp>
      <p:sp>
        <p:nvSpPr>
          <p:cNvPr id="2765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06538" y="1968969"/>
            <a:ext cx="1401194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6038" rIns="90488" bIns="46038">
            <a:spAutoFit/>
          </a:bodyPr>
          <a:lstStyle/>
          <a:p>
            <a:pPr eaLnBrk="0" hangingPunct="0"/>
            <a:r>
              <a:rPr lang="fr-FR" sz="1400" dirty="0">
                <a:cs typeface="Arial" charset="0"/>
              </a:rPr>
              <a:t>Compétence</a:t>
            </a:r>
          </a:p>
          <a:p>
            <a:pPr eaLnBrk="0" hangingPunct="0"/>
            <a:r>
              <a:rPr lang="fr-FR" sz="1400" dirty="0">
                <a:cs typeface="Arial" charset="0"/>
              </a:rPr>
              <a:t>Motivation</a:t>
            </a:r>
          </a:p>
          <a:p>
            <a:pPr eaLnBrk="0" hangingPunct="0"/>
            <a:r>
              <a:rPr lang="fr-FR" sz="1400" dirty="0">
                <a:cs typeface="Arial" charset="0"/>
              </a:rPr>
              <a:t>Productivité</a:t>
            </a:r>
          </a:p>
        </p:txBody>
      </p:sp>
      <p:sp>
        <p:nvSpPr>
          <p:cNvPr id="2765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49863" y="1631950"/>
            <a:ext cx="1149350" cy="311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488" tIns="46038" rIns="90488" bIns="46038" anchor="ctr">
            <a:spAutoFit/>
          </a:bodyPr>
          <a:lstStyle/>
          <a:p>
            <a:pPr algn="ctr" eaLnBrk="0" hangingPunct="0"/>
            <a:r>
              <a:rPr lang="fr-FR" sz="1400">
                <a:cs typeface="Arial" charset="0"/>
              </a:rPr>
              <a:t>Finances</a:t>
            </a:r>
          </a:p>
        </p:txBody>
      </p:sp>
      <p:sp>
        <p:nvSpPr>
          <p:cNvPr id="2765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35293" y="1919288"/>
            <a:ext cx="1368966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 dirty="0">
                <a:cs typeface="Arial" charset="0"/>
              </a:rPr>
              <a:t>Coût = mini</a:t>
            </a:r>
          </a:p>
          <a:p>
            <a:pPr algn="ctr" eaLnBrk="0" hangingPunct="0"/>
            <a:r>
              <a:rPr lang="fr-FR" sz="1400" dirty="0">
                <a:cs typeface="Arial" charset="0"/>
              </a:rPr>
              <a:t>Marge = </a:t>
            </a:r>
            <a:r>
              <a:rPr lang="fr-FR" sz="1400" dirty="0" smtClean="0">
                <a:cs typeface="Arial" charset="0"/>
              </a:rPr>
              <a:t>max</a:t>
            </a:r>
          </a:p>
          <a:p>
            <a:pPr algn="ctr" eaLnBrk="0" hangingPunct="0"/>
            <a:r>
              <a:rPr lang="fr-FR" sz="1400" dirty="0" smtClean="0">
                <a:cs typeface="Arial" charset="0"/>
              </a:rPr>
              <a:t>Trésorerie = 0</a:t>
            </a:r>
            <a:endParaRPr lang="fr-FR" sz="1400" dirty="0">
              <a:cs typeface="Arial" charset="0"/>
            </a:endParaRPr>
          </a:p>
        </p:txBody>
      </p:sp>
      <p:sp>
        <p:nvSpPr>
          <p:cNvPr id="2766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384954" y="1989138"/>
            <a:ext cx="73025" cy="144462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stealth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766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01738" y="2997200"/>
            <a:ext cx="18303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>
                <a:cs typeface="Arial" charset="0"/>
              </a:rPr>
              <a:t>La pression est mise</a:t>
            </a:r>
          </a:p>
          <a:p>
            <a:pPr algn="ctr" eaLnBrk="0" hangingPunct="0"/>
            <a:r>
              <a:rPr lang="fr-FR" sz="1400">
                <a:cs typeface="Arial" charset="0"/>
              </a:rPr>
              <a:t>sur les hommes en</a:t>
            </a:r>
          </a:p>
          <a:p>
            <a:pPr algn="ctr" eaLnBrk="0" hangingPunct="0"/>
            <a:r>
              <a:rPr lang="fr-FR" sz="1400">
                <a:cs typeface="Arial" charset="0"/>
              </a:rPr>
              <a:t>matière de productivité</a:t>
            </a:r>
          </a:p>
          <a:p>
            <a:pPr algn="ctr" eaLnBrk="0" hangingPunct="0"/>
            <a:r>
              <a:rPr lang="fr-FR" sz="1400">
                <a:cs typeface="Arial" charset="0"/>
              </a:rPr>
              <a:t>=  motivation baisse</a:t>
            </a:r>
          </a:p>
        </p:txBody>
      </p:sp>
      <p:sp>
        <p:nvSpPr>
          <p:cNvPr id="2766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46425" y="2997200"/>
            <a:ext cx="1931917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6038" rIns="90488" bIns="46038">
            <a:spAutoFit/>
          </a:bodyPr>
          <a:lstStyle/>
          <a:p>
            <a:pPr algn="ctr" eaLnBrk="0" hangingPunct="0"/>
            <a:r>
              <a:rPr lang="fr-FR" sz="1400" dirty="0">
                <a:cs typeface="Arial" charset="0"/>
              </a:rPr>
              <a:t>La fabrication sur</a:t>
            </a:r>
          </a:p>
          <a:p>
            <a:pPr algn="ctr" eaLnBrk="0" hangingPunct="0"/>
            <a:r>
              <a:rPr lang="fr-FR" sz="1400" dirty="0">
                <a:cs typeface="Arial" charset="0"/>
              </a:rPr>
              <a:t>mesure provoque </a:t>
            </a:r>
            <a:r>
              <a:rPr lang="fr-FR" sz="1400" dirty="0" smtClean="0">
                <a:cs typeface="Arial" charset="0"/>
              </a:rPr>
              <a:t>des ruptures </a:t>
            </a:r>
            <a:r>
              <a:rPr lang="fr-FR" sz="1400" dirty="0">
                <a:cs typeface="Arial" charset="0"/>
              </a:rPr>
              <a:t>de </a:t>
            </a:r>
            <a:r>
              <a:rPr lang="fr-FR" sz="1400" dirty="0" smtClean="0">
                <a:cs typeface="Arial" charset="0"/>
              </a:rPr>
              <a:t>cadence et </a:t>
            </a:r>
            <a:r>
              <a:rPr lang="fr-FR" sz="1400" dirty="0">
                <a:cs typeface="Arial" charset="0"/>
              </a:rPr>
              <a:t>des </a:t>
            </a:r>
            <a:r>
              <a:rPr lang="fr-FR" sz="1400" dirty="0" err="1">
                <a:cs typeface="Arial" charset="0"/>
              </a:rPr>
              <a:t>pbs</a:t>
            </a:r>
            <a:r>
              <a:rPr lang="fr-FR" sz="1400" dirty="0">
                <a:cs typeface="Arial" charset="0"/>
              </a:rPr>
              <a:t> de </a:t>
            </a:r>
            <a:r>
              <a:rPr lang="fr-FR" sz="1400" dirty="0" smtClean="0">
                <a:cs typeface="Arial" charset="0"/>
              </a:rPr>
              <a:t>délais</a:t>
            </a:r>
            <a:endParaRPr lang="fr-FR" sz="1400" dirty="0">
              <a:cs typeface="Arial" charset="0"/>
            </a:endParaRPr>
          </a:p>
          <a:p>
            <a:pPr algn="ctr" eaLnBrk="0" hangingPunct="0"/>
            <a:endParaRPr lang="fr-FR" sz="1400" dirty="0">
              <a:cs typeface="Arial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32588" y="2997200"/>
            <a:ext cx="2411412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>
            <a:spAutoFit/>
          </a:bodyPr>
          <a:lstStyle/>
          <a:p>
            <a:pPr algn="ctr" eaLnBrk="0" hangingPunct="0"/>
            <a:r>
              <a:rPr lang="fr-FR" sz="1400" dirty="0">
                <a:cs typeface="Arial" charset="0"/>
              </a:rPr>
              <a:t>Si le stock = 0 alors </a:t>
            </a:r>
          </a:p>
          <a:p>
            <a:pPr algn="ctr" eaLnBrk="0" hangingPunct="0"/>
            <a:r>
              <a:rPr lang="fr-FR" sz="1400" dirty="0">
                <a:cs typeface="Arial" charset="0"/>
              </a:rPr>
              <a:t>encours maximum et commandes clients non</a:t>
            </a:r>
          </a:p>
          <a:p>
            <a:pPr algn="ctr" eaLnBrk="0" hangingPunct="0"/>
            <a:r>
              <a:rPr lang="fr-FR" sz="1400" dirty="0" smtClean="0">
                <a:cs typeface="Arial" charset="0"/>
              </a:rPr>
              <a:t>satisfaites </a:t>
            </a:r>
            <a:endParaRPr lang="fr-FR" sz="1400" dirty="0">
              <a:cs typeface="Arial" charset="0"/>
            </a:endParaRPr>
          </a:p>
        </p:txBody>
      </p:sp>
      <p:sp>
        <p:nvSpPr>
          <p:cNvPr id="27664" name="Freeform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776413" y="3940175"/>
            <a:ext cx="1620837" cy="442913"/>
          </a:xfrm>
          <a:custGeom>
            <a:avLst/>
            <a:gdLst>
              <a:gd name="T0" fmla="*/ 0 w 1212"/>
              <a:gd name="T1" fmla="*/ 0 h 279"/>
              <a:gd name="T2" fmla="*/ 3 w 1212"/>
              <a:gd name="T3" fmla="*/ 26 h 279"/>
              <a:gd name="T4" fmla="*/ 14 w 1212"/>
              <a:gd name="T5" fmla="*/ 52 h 279"/>
              <a:gd name="T6" fmla="*/ 30 w 1212"/>
              <a:gd name="T7" fmla="*/ 78 h 279"/>
              <a:gd name="T8" fmla="*/ 52 w 1212"/>
              <a:gd name="T9" fmla="*/ 102 h 279"/>
              <a:gd name="T10" fmla="*/ 79 w 1212"/>
              <a:gd name="T11" fmla="*/ 126 h 279"/>
              <a:gd name="T12" fmla="*/ 112 w 1212"/>
              <a:gd name="T13" fmla="*/ 149 h 279"/>
              <a:gd name="T14" fmla="*/ 149 w 1212"/>
              <a:gd name="T15" fmla="*/ 171 h 279"/>
              <a:gd name="T16" fmla="*/ 189 w 1212"/>
              <a:gd name="T17" fmla="*/ 191 h 279"/>
              <a:gd name="T18" fmla="*/ 234 w 1212"/>
              <a:gd name="T19" fmla="*/ 210 h 279"/>
              <a:gd name="T20" fmla="*/ 281 w 1212"/>
              <a:gd name="T21" fmla="*/ 227 h 279"/>
              <a:gd name="T22" fmla="*/ 383 w 1212"/>
              <a:gd name="T23" fmla="*/ 254 h 279"/>
              <a:gd name="T24" fmla="*/ 493 w 1212"/>
              <a:gd name="T25" fmla="*/ 272 h 279"/>
              <a:gd name="T26" fmla="*/ 549 w 1212"/>
              <a:gd name="T27" fmla="*/ 277 h 279"/>
              <a:gd name="T28" fmla="*/ 606 w 1212"/>
              <a:gd name="T29" fmla="*/ 278 h 279"/>
              <a:gd name="T30" fmla="*/ 718 w 1212"/>
              <a:gd name="T31" fmla="*/ 275 h 279"/>
              <a:gd name="T32" fmla="*/ 828 w 1212"/>
              <a:gd name="T33" fmla="*/ 266 h 279"/>
              <a:gd name="T34" fmla="*/ 930 w 1212"/>
              <a:gd name="T35" fmla="*/ 251 h 279"/>
              <a:gd name="T36" fmla="*/ 978 w 1212"/>
              <a:gd name="T37" fmla="*/ 243 h 279"/>
              <a:gd name="T38" fmla="*/ 1022 w 1212"/>
              <a:gd name="T39" fmla="*/ 233 h 279"/>
              <a:gd name="T40" fmla="*/ 1062 w 1212"/>
              <a:gd name="T41" fmla="*/ 223 h 279"/>
              <a:gd name="T42" fmla="*/ 1099 w 1212"/>
              <a:gd name="T43" fmla="*/ 211 h 279"/>
              <a:gd name="T44" fmla="*/ 1132 w 1212"/>
              <a:gd name="T45" fmla="*/ 200 h 279"/>
              <a:gd name="T46" fmla="*/ 1159 w 1212"/>
              <a:gd name="T47" fmla="*/ 187 h 279"/>
              <a:gd name="T48" fmla="*/ 1181 w 1212"/>
              <a:gd name="T49" fmla="*/ 174 h 279"/>
              <a:gd name="T50" fmla="*/ 1197 w 1212"/>
              <a:gd name="T51" fmla="*/ 161 h 279"/>
              <a:gd name="T52" fmla="*/ 1208 w 1212"/>
              <a:gd name="T53" fmla="*/ 148 h 279"/>
              <a:gd name="T54" fmla="*/ 1211 w 1212"/>
              <a:gd name="T55" fmla="*/ 134 h 27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12"/>
              <a:gd name="T85" fmla="*/ 0 h 279"/>
              <a:gd name="T86" fmla="*/ 1212 w 1212"/>
              <a:gd name="T87" fmla="*/ 279 h 27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12" h="279">
                <a:moveTo>
                  <a:pt x="0" y="0"/>
                </a:moveTo>
                <a:lnTo>
                  <a:pt x="3" y="26"/>
                </a:lnTo>
                <a:lnTo>
                  <a:pt x="14" y="52"/>
                </a:lnTo>
                <a:lnTo>
                  <a:pt x="30" y="78"/>
                </a:lnTo>
                <a:lnTo>
                  <a:pt x="52" y="102"/>
                </a:lnTo>
                <a:lnTo>
                  <a:pt x="79" y="126"/>
                </a:lnTo>
                <a:lnTo>
                  <a:pt x="112" y="149"/>
                </a:lnTo>
                <a:lnTo>
                  <a:pt x="149" y="171"/>
                </a:lnTo>
                <a:lnTo>
                  <a:pt x="189" y="191"/>
                </a:lnTo>
                <a:lnTo>
                  <a:pt x="234" y="210"/>
                </a:lnTo>
                <a:lnTo>
                  <a:pt x="281" y="227"/>
                </a:lnTo>
                <a:lnTo>
                  <a:pt x="383" y="254"/>
                </a:lnTo>
                <a:lnTo>
                  <a:pt x="493" y="272"/>
                </a:lnTo>
                <a:lnTo>
                  <a:pt x="549" y="277"/>
                </a:lnTo>
                <a:lnTo>
                  <a:pt x="606" y="278"/>
                </a:lnTo>
                <a:lnTo>
                  <a:pt x="718" y="275"/>
                </a:lnTo>
                <a:lnTo>
                  <a:pt x="828" y="266"/>
                </a:lnTo>
                <a:lnTo>
                  <a:pt x="930" y="251"/>
                </a:lnTo>
                <a:lnTo>
                  <a:pt x="978" y="243"/>
                </a:lnTo>
                <a:lnTo>
                  <a:pt x="1022" y="233"/>
                </a:lnTo>
                <a:lnTo>
                  <a:pt x="1062" y="223"/>
                </a:lnTo>
                <a:lnTo>
                  <a:pt x="1099" y="211"/>
                </a:lnTo>
                <a:lnTo>
                  <a:pt x="1132" y="200"/>
                </a:lnTo>
                <a:lnTo>
                  <a:pt x="1159" y="187"/>
                </a:lnTo>
                <a:lnTo>
                  <a:pt x="1181" y="174"/>
                </a:lnTo>
                <a:lnTo>
                  <a:pt x="1197" y="161"/>
                </a:lnTo>
                <a:lnTo>
                  <a:pt x="1208" y="148"/>
                </a:lnTo>
                <a:lnTo>
                  <a:pt x="1211" y="134"/>
                </a:lnTo>
              </a:path>
            </a:pathLst>
          </a:custGeom>
          <a:noFill/>
          <a:ln w="25400" cap="rnd">
            <a:solidFill>
              <a:schemeClr val="accent2">
                <a:lumMod val="60000"/>
                <a:lumOff val="40000"/>
              </a:schemeClr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665" name="Freeform 17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670425" y="3941763"/>
            <a:ext cx="3270250" cy="442912"/>
          </a:xfrm>
          <a:custGeom>
            <a:avLst/>
            <a:gdLst>
              <a:gd name="T0" fmla="*/ 0 w 2457"/>
              <a:gd name="T1" fmla="*/ 133 h 279"/>
              <a:gd name="T2" fmla="*/ 7 w 2457"/>
              <a:gd name="T3" fmla="*/ 147 h 279"/>
              <a:gd name="T4" fmla="*/ 28 w 2457"/>
              <a:gd name="T5" fmla="*/ 161 h 279"/>
              <a:gd name="T6" fmla="*/ 61 w 2457"/>
              <a:gd name="T7" fmla="*/ 173 h 279"/>
              <a:gd name="T8" fmla="*/ 106 w 2457"/>
              <a:gd name="T9" fmla="*/ 186 h 279"/>
              <a:gd name="T10" fmla="*/ 162 w 2457"/>
              <a:gd name="T11" fmla="*/ 199 h 279"/>
              <a:gd name="T12" fmla="*/ 227 w 2457"/>
              <a:gd name="T13" fmla="*/ 211 h 279"/>
              <a:gd name="T14" fmla="*/ 302 w 2457"/>
              <a:gd name="T15" fmla="*/ 223 h 279"/>
              <a:gd name="T16" fmla="*/ 385 w 2457"/>
              <a:gd name="T17" fmla="*/ 232 h 279"/>
              <a:gd name="T18" fmla="*/ 474 w 2457"/>
              <a:gd name="T19" fmla="*/ 242 h 279"/>
              <a:gd name="T20" fmla="*/ 570 w 2457"/>
              <a:gd name="T21" fmla="*/ 251 h 279"/>
              <a:gd name="T22" fmla="*/ 777 w 2457"/>
              <a:gd name="T23" fmla="*/ 265 h 279"/>
              <a:gd name="T24" fmla="*/ 999 w 2457"/>
              <a:gd name="T25" fmla="*/ 275 h 279"/>
              <a:gd name="T26" fmla="*/ 1228 w 2457"/>
              <a:gd name="T27" fmla="*/ 278 h 279"/>
              <a:gd name="T28" fmla="*/ 1457 w 2457"/>
              <a:gd name="T29" fmla="*/ 272 h 279"/>
              <a:gd name="T30" fmla="*/ 1679 w 2457"/>
              <a:gd name="T31" fmla="*/ 254 h 279"/>
              <a:gd name="T32" fmla="*/ 1887 w 2457"/>
              <a:gd name="T33" fmla="*/ 226 h 279"/>
              <a:gd name="T34" fmla="*/ 1983 w 2457"/>
              <a:gd name="T35" fmla="*/ 209 h 279"/>
              <a:gd name="T36" fmla="*/ 2072 w 2457"/>
              <a:gd name="T37" fmla="*/ 190 h 279"/>
              <a:gd name="T38" fmla="*/ 2155 w 2457"/>
              <a:gd name="T39" fmla="*/ 170 h 279"/>
              <a:gd name="T40" fmla="*/ 2229 w 2457"/>
              <a:gd name="T41" fmla="*/ 149 h 279"/>
              <a:gd name="T42" fmla="*/ 2295 w 2457"/>
              <a:gd name="T43" fmla="*/ 125 h 279"/>
              <a:gd name="T44" fmla="*/ 2351 w 2457"/>
              <a:gd name="T45" fmla="*/ 102 h 279"/>
              <a:gd name="T46" fmla="*/ 2395 w 2457"/>
              <a:gd name="T47" fmla="*/ 76 h 279"/>
              <a:gd name="T48" fmla="*/ 2429 w 2457"/>
              <a:gd name="T49" fmla="*/ 52 h 279"/>
              <a:gd name="T50" fmla="*/ 2450 w 2457"/>
              <a:gd name="T51" fmla="*/ 25 h 279"/>
              <a:gd name="T52" fmla="*/ 2456 w 2457"/>
              <a:gd name="T53" fmla="*/ 0 h 2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57"/>
              <a:gd name="T82" fmla="*/ 0 h 279"/>
              <a:gd name="T83" fmla="*/ 2457 w 2457"/>
              <a:gd name="T84" fmla="*/ 279 h 2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57" h="279">
                <a:moveTo>
                  <a:pt x="0" y="133"/>
                </a:moveTo>
                <a:lnTo>
                  <a:pt x="7" y="147"/>
                </a:lnTo>
                <a:lnTo>
                  <a:pt x="28" y="161"/>
                </a:lnTo>
                <a:lnTo>
                  <a:pt x="61" y="173"/>
                </a:lnTo>
                <a:lnTo>
                  <a:pt x="106" y="186"/>
                </a:lnTo>
                <a:lnTo>
                  <a:pt x="162" y="199"/>
                </a:lnTo>
                <a:lnTo>
                  <a:pt x="227" y="211"/>
                </a:lnTo>
                <a:lnTo>
                  <a:pt x="302" y="223"/>
                </a:lnTo>
                <a:lnTo>
                  <a:pt x="385" y="232"/>
                </a:lnTo>
                <a:lnTo>
                  <a:pt x="474" y="242"/>
                </a:lnTo>
                <a:lnTo>
                  <a:pt x="570" y="251"/>
                </a:lnTo>
                <a:lnTo>
                  <a:pt x="777" y="265"/>
                </a:lnTo>
                <a:lnTo>
                  <a:pt x="999" y="275"/>
                </a:lnTo>
                <a:lnTo>
                  <a:pt x="1228" y="278"/>
                </a:lnTo>
                <a:lnTo>
                  <a:pt x="1457" y="272"/>
                </a:lnTo>
                <a:lnTo>
                  <a:pt x="1679" y="254"/>
                </a:lnTo>
                <a:lnTo>
                  <a:pt x="1887" y="226"/>
                </a:lnTo>
                <a:lnTo>
                  <a:pt x="1983" y="209"/>
                </a:lnTo>
                <a:lnTo>
                  <a:pt x="2072" y="190"/>
                </a:lnTo>
                <a:lnTo>
                  <a:pt x="2155" y="170"/>
                </a:lnTo>
                <a:lnTo>
                  <a:pt x="2229" y="149"/>
                </a:lnTo>
                <a:lnTo>
                  <a:pt x="2295" y="125"/>
                </a:lnTo>
                <a:lnTo>
                  <a:pt x="2351" y="102"/>
                </a:lnTo>
                <a:lnTo>
                  <a:pt x="2395" y="76"/>
                </a:lnTo>
                <a:lnTo>
                  <a:pt x="2429" y="52"/>
                </a:lnTo>
                <a:lnTo>
                  <a:pt x="2450" y="25"/>
                </a:lnTo>
                <a:lnTo>
                  <a:pt x="2456" y="0"/>
                </a:lnTo>
              </a:path>
            </a:pathLst>
          </a:custGeom>
          <a:noFill/>
          <a:ln w="25400" cap="rnd">
            <a:solidFill>
              <a:schemeClr val="accent2">
                <a:lumMod val="60000"/>
                <a:lumOff val="40000"/>
              </a:schemeClr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752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78342" y="3070225"/>
            <a:ext cx="165590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6038" rIns="90488" bIns="46038">
            <a:spAutoFit/>
          </a:bodyPr>
          <a:lstStyle/>
          <a:p>
            <a:pPr algn="ctr" eaLnBrk="0" hangingPunct="0"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Résultat global</a:t>
            </a:r>
          </a:p>
        </p:txBody>
      </p:sp>
      <p:sp>
        <p:nvSpPr>
          <p:cNvPr id="27667" name="Freeform 19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873625" y="3468687"/>
            <a:ext cx="2012950" cy="433388"/>
          </a:xfrm>
          <a:custGeom>
            <a:avLst/>
            <a:gdLst>
              <a:gd name="T0" fmla="*/ 658 w 1317"/>
              <a:gd name="T1" fmla="*/ 0 h 273"/>
              <a:gd name="T2" fmla="*/ 395 w 1317"/>
              <a:gd name="T3" fmla="*/ 78 h 273"/>
              <a:gd name="T4" fmla="*/ 526 w 1317"/>
              <a:gd name="T5" fmla="*/ 78 h 273"/>
              <a:gd name="T6" fmla="*/ 526 w 1317"/>
              <a:gd name="T7" fmla="*/ 155 h 273"/>
              <a:gd name="T8" fmla="*/ 263 w 1317"/>
              <a:gd name="T9" fmla="*/ 155 h 273"/>
              <a:gd name="T10" fmla="*/ 263 w 1317"/>
              <a:gd name="T11" fmla="*/ 117 h 273"/>
              <a:gd name="T12" fmla="*/ 0 w 1317"/>
              <a:gd name="T13" fmla="*/ 194 h 273"/>
              <a:gd name="T14" fmla="*/ 263 w 1317"/>
              <a:gd name="T15" fmla="*/ 272 h 273"/>
              <a:gd name="T16" fmla="*/ 263 w 1317"/>
              <a:gd name="T17" fmla="*/ 233 h 273"/>
              <a:gd name="T18" fmla="*/ 1053 w 1317"/>
              <a:gd name="T19" fmla="*/ 233 h 273"/>
              <a:gd name="T20" fmla="*/ 1053 w 1317"/>
              <a:gd name="T21" fmla="*/ 272 h 273"/>
              <a:gd name="T22" fmla="*/ 1316 w 1317"/>
              <a:gd name="T23" fmla="*/ 194 h 273"/>
              <a:gd name="T24" fmla="*/ 1053 w 1317"/>
              <a:gd name="T25" fmla="*/ 117 h 273"/>
              <a:gd name="T26" fmla="*/ 1053 w 1317"/>
              <a:gd name="T27" fmla="*/ 155 h 273"/>
              <a:gd name="T28" fmla="*/ 790 w 1317"/>
              <a:gd name="T29" fmla="*/ 155 h 273"/>
              <a:gd name="T30" fmla="*/ 790 w 1317"/>
              <a:gd name="T31" fmla="*/ 78 h 273"/>
              <a:gd name="T32" fmla="*/ 921 w 1317"/>
              <a:gd name="T33" fmla="*/ 78 h 273"/>
              <a:gd name="T34" fmla="*/ 658 w 1317"/>
              <a:gd name="T35" fmla="*/ 0 h 2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17"/>
              <a:gd name="T55" fmla="*/ 0 h 273"/>
              <a:gd name="T56" fmla="*/ 1317 w 1317"/>
              <a:gd name="T57" fmla="*/ 273 h 2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17" h="273">
                <a:moveTo>
                  <a:pt x="658" y="0"/>
                </a:moveTo>
                <a:lnTo>
                  <a:pt x="395" y="78"/>
                </a:lnTo>
                <a:lnTo>
                  <a:pt x="526" y="78"/>
                </a:lnTo>
                <a:lnTo>
                  <a:pt x="526" y="155"/>
                </a:lnTo>
                <a:lnTo>
                  <a:pt x="263" y="155"/>
                </a:lnTo>
                <a:lnTo>
                  <a:pt x="263" y="117"/>
                </a:lnTo>
                <a:lnTo>
                  <a:pt x="0" y="194"/>
                </a:lnTo>
                <a:lnTo>
                  <a:pt x="263" y="272"/>
                </a:lnTo>
                <a:lnTo>
                  <a:pt x="263" y="233"/>
                </a:lnTo>
                <a:lnTo>
                  <a:pt x="1053" y="233"/>
                </a:lnTo>
                <a:lnTo>
                  <a:pt x="1053" y="272"/>
                </a:lnTo>
                <a:lnTo>
                  <a:pt x="1316" y="194"/>
                </a:lnTo>
                <a:lnTo>
                  <a:pt x="1053" y="117"/>
                </a:lnTo>
                <a:lnTo>
                  <a:pt x="1053" y="155"/>
                </a:lnTo>
                <a:lnTo>
                  <a:pt x="790" y="155"/>
                </a:lnTo>
                <a:lnTo>
                  <a:pt x="790" y="78"/>
                </a:lnTo>
                <a:lnTo>
                  <a:pt x="921" y="78"/>
                </a:lnTo>
                <a:lnTo>
                  <a:pt x="658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7668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52750" y="1628775"/>
            <a:ext cx="269875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>
                <a:cs typeface="Arial" charset="0"/>
              </a:rPr>
              <a:t>x</a:t>
            </a:r>
          </a:p>
        </p:txBody>
      </p:sp>
      <p:sp>
        <p:nvSpPr>
          <p:cNvPr id="27669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16475" y="1630363"/>
            <a:ext cx="269875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>
                <a:cs typeface="Arial" charset="0"/>
              </a:rPr>
              <a:t>x</a:t>
            </a:r>
          </a:p>
        </p:txBody>
      </p:sp>
      <p:sp>
        <p:nvSpPr>
          <p:cNvPr id="27670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16700" y="1630363"/>
            <a:ext cx="269875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 dirty="0">
                <a:cs typeface="Arial" charset="0"/>
              </a:rPr>
              <a:t>x</a:t>
            </a:r>
          </a:p>
        </p:txBody>
      </p:sp>
      <p:sp>
        <p:nvSpPr>
          <p:cNvPr id="2767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482306" y="2002841"/>
            <a:ext cx="142875" cy="144462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stealth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2767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799556" y="2375014"/>
            <a:ext cx="142875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7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870200" y="2027237"/>
            <a:ext cx="144462" cy="144463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stealth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2767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655094" y="2205038"/>
            <a:ext cx="144462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75" name="Freeform 27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360488" y="1630363"/>
            <a:ext cx="146050" cy="938212"/>
          </a:xfrm>
          <a:custGeom>
            <a:avLst/>
            <a:gdLst>
              <a:gd name="T0" fmla="*/ 91 w 92"/>
              <a:gd name="T1" fmla="*/ 0 h 591"/>
              <a:gd name="T2" fmla="*/ 82 w 92"/>
              <a:gd name="T3" fmla="*/ 1 h 591"/>
              <a:gd name="T4" fmla="*/ 73 w 92"/>
              <a:gd name="T5" fmla="*/ 4 h 591"/>
              <a:gd name="T6" fmla="*/ 66 w 92"/>
              <a:gd name="T7" fmla="*/ 9 h 591"/>
              <a:gd name="T8" fmla="*/ 59 w 92"/>
              <a:gd name="T9" fmla="*/ 15 h 591"/>
              <a:gd name="T10" fmla="*/ 53 w 92"/>
              <a:gd name="T11" fmla="*/ 22 h 591"/>
              <a:gd name="T12" fmla="*/ 49 w 92"/>
              <a:gd name="T13" fmla="*/ 30 h 591"/>
              <a:gd name="T14" fmla="*/ 47 w 92"/>
              <a:gd name="T15" fmla="*/ 40 h 591"/>
              <a:gd name="T16" fmla="*/ 46 w 92"/>
              <a:gd name="T17" fmla="*/ 49 h 591"/>
              <a:gd name="T18" fmla="*/ 46 w 92"/>
              <a:gd name="T19" fmla="*/ 246 h 591"/>
              <a:gd name="T20" fmla="*/ 45 w 92"/>
              <a:gd name="T21" fmla="*/ 256 h 591"/>
              <a:gd name="T22" fmla="*/ 42 w 92"/>
              <a:gd name="T23" fmla="*/ 265 h 591"/>
              <a:gd name="T24" fmla="*/ 38 w 92"/>
              <a:gd name="T25" fmla="*/ 273 h 591"/>
              <a:gd name="T26" fmla="*/ 32 w 92"/>
              <a:gd name="T27" fmla="*/ 281 h 591"/>
              <a:gd name="T28" fmla="*/ 26 w 92"/>
              <a:gd name="T29" fmla="*/ 287 h 591"/>
              <a:gd name="T30" fmla="*/ 18 w 92"/>
              <a:gd name="T31" fmla="*/ 291 h 591"/>
              <a:gd name="T32" fmla="*/ 9 w 92"/>
              <a:gd name="T33" fmla="*/ 294 h 591"/>
              <a:gd name="T34" fmla="*/ 0 w 92"/>
              <a:gd name="T35" fmla="*/ 295 h 591"/>
              <a:gd name="T36" fmla="*/ 9 w 92"/>
              <a:gd name="T37" fmla="*/ 296 h 591"/>
              <a:gd name="T38" fmla="*/ 18 w 92"/>
              <a:gd name="T39" fmla="*/ 299 h 591"/>
              <a:gd name="T40" fmla="*/ 26 w 92"/>
              <a:gd name="T41" fmla="*/ 304 h 591"/>
              <a:gd name="T42" fmla="*/ 32 w 92"/>
              <a:gd name="T43" fmla="*/ 310 h 591"/>
              <a:gd name="T44" fmla="*/ 38 w 92"/>
              <a:gd name="T45" fmla="*/ 317 h 591"/>
              <a:gd name="T46" fmla="*/ 42 w 92"/>
              <a:gd name="T47" fmla="*/ 325 h 591"/>
              <a:gd name="T48" fmla="*/ 45 w 92"/>
              <a:gd name="T49" fmla="*/ 335 h 591"/>
              <a:gd name="T50" fmla="*/ 46 w 92"/>
              <a:gd name="T51" fmla="*/ 344 h 591"/>
              <a:gd name="T52" fmla="*/ 46 w 92"/>
              <a:gd name="T53" fmla="*/ 541 h 591"/>
              <a:gd name="T54" fmla="*/ 47 w 92"/>
              <a:gd name="T55" fmla="*/ 551 h 591"/>
              <a:gd name="T56" fmla="*/ 49 w 92"/>
              <a:gd name="T57" fmla="*/ 560 h 591"/>
              <a:gd name="T58" fmla="*/ 53 w 92"/>
              <a:gd name="T59" fmla="*/ 568 h 591"/>
              <a:gd name="T60" fmla="*/ 59 w 92"/>
              <a:gd name="T61" fmla="*/ 576 h 591"/>
              <a:gd name="T62" fmla="*/ 66 w 92"/>
              <a:gd name="T63" fmla="*/ 582 h 591"/>
              <a:gd name="T64" fmla="*/ 73 w 92"/>
              <a:gd name="T65" fmla="*/ 586 h 591"/>
              <a:gd name="T66" fmla="*/ 82 w 92"/>
              <a:gd name="T67" fmla="*/ 589 h 591"/>
              <a:gd name="T68" fmla="*/ 91 w 92"/>
              <a:gd name="T69" fmla="*/ 590 h 5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2"/>
              <a:gd name="T106" fmla="*/ 0 h 591"/>
              <a:gd name="T107" fmla="*/ 92 w 92"/>
              <a:gd name="T108" fmla="*/ 591 h 5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2" h="591">
                <a:moveTo>
                  <a:pt x="91" y="0"/>
                </a:moveTo>
                <a:lnTo>
                  <a:pt x="82" y="1"/>
                </a:lnTo>
                <a:lnTo>
                  <a:pt x="73" y="4"/>
                </a:lnTo>
                <a:lnTo>
                  <a:pt x="66" y="9"/>
                </a:lnTo>
                <a:lnTo>
                  <a:pt x="59" y="15"/>
                </a:lnTo>
                <a:lnTo>
                  <a:pt x="53" y="22"/>
                </a:lnTo>
                <a:lnTo>
                  <a:pt x="49" y="30"/>
                </a:lnTo>
                <a:lnTo>
                  <a:pt x="47" y="40"/>
                </a:lnTo>
                <a:lnTo>
                  <a:pt x="46" y="49"/>
                </a:lnTo>
                <a:lnTo>
                  <a:pt x="46" y="246"/>
                </a:lnTo>
                <a:lnTo>
                  <a:pt x="45" y="256"/>
                </a:lnTo>
                <a:lnTo>
                  <a:pt x="42" y="265"/>
                </a:lnTo>
                <a:lnTo>
                  <a:pt x="38" y="273"/>
                </a:lnTo>
                <a:lnTo>
                  <a:pt x="32" y="281"/>
                </a:lnTo>
                <a:lnTo>
                  <a:pt x="26" y="287"/>
                </a:lnTo>
                <a:lnTo>
                  <a:pt x="18" y="291"/>
                </a:lnTo>
                <a:lnTo>
                  <a:pt x="9" y="294"/>
                </a:lnTo>
                <a:lnTo>
                  <a:pt x="0" y="295"/>
                </a:lnTo>
                <a:lnTo>
                  <a:pt x="9" y="296"/>
                </a:lnTo>
                <a:lnTo>
                  <a:pt x="18" y="299"/>
                </a:lnTo>
                <a:lnTo>
                  <a:pt x="26" y="304"/>
                </a:lnTo>
                <a:lnTo>
                  <a:pt x="32" y="310"/>
                </a:lnTo>
                <a:lnTo>
                  <a:pt x="38" y="317"/>
                </a:lnTo>
                <a:lnTo>
                  <a:pt x="42" y="325"/>
                </a:lnTo>
                <a:lnTo>
                  <a:pt x="45" y="335"/>
                </a:lnTo>
                <a:lnTo>
                  <a:pt x="46" y="344"/>
                </a:lnTo>
                <a:lnTo>
                  <a:pt x="46" y="541"/>
                </a:lnTo>
                <a:lnTo>
                  <a:pt x="47" y="551"/>
                </a:lnTo>
                <a:lnTo>
                  <a:pt x="49" y="560"/>
                </a:lnTo>
                <a:lnTo>
                  <a:pt x="53" y="568"/>
                </a:lnTo>
                <a:lnTo>
                  <a:pt x="59" y="576"/>
                </a:lnTo>
                <a:lnTo>
                  <a:pt x="66" y="582"/>
                </a:lnTo>
                <a:lnTo>
                  <a:pt x="73" y="586"/>
                </a:lnTo>
                <a:lnTo>
                  <a:pt x="82" y="589"/>
                </a:lnTo>
                <a:lnTo>
                  <a:pt x="91" y="59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76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9388" y="1943100"/>
            <a:ext cx="10795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6038" rIns="90488" bIns="46038">
            <a:spAutoFit/>
          </a:bodyPr>
          <a:lstStyle/>
          <a:p>
            <a:pPr eaLnBrk="0" hangingPunct="0"/>
            <a:r>
              <a:rPr lang="fr-FR" sz="1400" dirty="0">
                <a:cs typeface="Arial" charset="0"/>
              </a:rPr>
              <a:t>Objectifs</a:t>
            </a:r>
          </a:p>
        </p:txBody>
      </p:sp>
      <p:sp>
        <p:nvSpPr>
          <p:cNvPr id="27677" name="Freeform 29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880383" y="3148013"/>
            <a:ext cx="146050" cy="793750"/>
          </a:xfrm>
          <a:custGeom>
            <a:avLst/>
            <a:gdLst>
              <a:gd name="T0" fmla="*/ 91 w 92"/>
              <a:gd name="T1" fmla="*/ 0 h 500"/>
              <a:gd name="T2" fmla="*/ 82 w 92"/>
              <a:gd name="T3" fmla="*/ 1 h 500"/>
              <a:gd name="T4" fmla="*/ 73 w 92"/>
              <a:gd name="T5" fmla="*/ 3 h 500"/>
              <a:gd name="T6" fmla="*/ 59 w 92"/>
              <a:gd name="T7" fmla="*/ 12 h 500"/>
              <a:gd name="T8" fmla="*/ 53 w 92"/>
              <a:gd name="T9" fmla="*/ 19 h 500"/>
              <a:gd name="T10" fmla="*/ 49 w 92"/>
              <a:gd name="T11" fmla="*/ 26 h 500"/>
              <a:gd name="T12" fmla="*/ 47 w 92"/>
              <a:gd name="T13" fmla="*/ 33 h 500"/>
              <a:gd name="T14" fmla="*/ 46 w 92"/>
              <a:gd name="T15" fmla="*/ 42 h 500"/>
              <a:gd name="T16" fmla="*/ 46 w 92"/>
              <a:gd name="T17" fmla="*/ 208 h 500"/>
              <a:gd name="T18" fmla="*/ 45 w 92"/>
              <a:gd name="T19" fmla="*/ 217 h 500"/>
              <a:gd name="T20" fmla="*/ 42 w 92"/>
              <a:gd name="T21" fmla="*/ 224 h 500"/>
              <a:gd name="T22" fmla="*/ 38 w 92"/>
              <a:gd name="T23" fmla="*/ 231 h 500"/>
              <a:gd name="T24" fmla="*/ 32 w 92"/>
              <a:gd name="T25" fmla="*/ 238 h 500"/>
              <a:gd name="T26" fmla="*/ 18 w 92"/>
              <a:gd name="T27" fmla="*/ 246 h 500"/>
              <a:gd name="T28" fmla="*/ 9 w 92"/>
              <a:gd name="T29" fmla="*/ 249 h 500"/>
              <a:gd name="T30" fmla="*/ 0 w 92"/>
              <a:gd name="T31" fmla="*/ 250 h 500"/>
              <a:gd name="T32" fmla="*/ 9 w 92"/>
              <a:gd name="T33" fmla="*/ 250 h 500"/>
              <a:gd name="T34" fmla="*/ 18 w 92"/>
              <a:gd name="T35" fmla="*/ 253 h 500"/>
              <a:gd name="T36" fmla="*/ 32 w 92"/>
              <a:gd name="T37" fmla="*/ 262 h 500"/>
              <a:gd name="T38" fmla="*/ 38 w 92"/>
              <a:gd name="T39" fmla="*/ 268 h 500"/>
              <a:gd name="T40" fmla="*/ 42 w 92"/>
              <a:gd name="T41" fmla="*/ 275 h 500"/>
              <a:gd name="T42" fmla="*/ 45 w 92"/>
              <a:gd name="T43" fmla="*/ 283 h 500"/>
              <a:gd name="T44" fmla="*/ 46 w 92"/>
              <a:gd name="T45" fmla="*/ 291 h 500"/>
              <a:gd name="T46" fmla="*/ 46 w 92"/>
              <a:gd name="T47" fmla="*/ 458 h 500"/>
              <a:gd name="T48" fmla="*/ 47 w 92"/>
              <a:gd name="T49" fmla="*/ 466 h 500"/>
              <a:gd name="T50" fmla="*/ 49 w 92"/>
              <a:gd name="T51" fmla="*/ 474 h 500"/>
              <a:gd name="T52" fmla="*/ 53 w 92"/>
              <a:gd name="T53" fmla="*/ 481 h 500"/>
              <a:gd name="T54" fmla="*/ 59 w 92"/>
              <a:gd name="T55" fmla="*/ 487 h 500"/>
              <a:gd name="T56" fmla="*/ 73 w 92"/>
              <a:gd name="T57" fmla="*/ 496 h 500"/>
              <a:gd name="T58" fmla="*/ 82 w 92"/>
              <a:gd name="T59" fmla="*/ 498 h 500"/>
              <a:gd name="T60" fmla="*/ 91 w 92"/>
              <a:gd name="T61" fmla="*/ 499 h 5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2"/>
              <a:gd name="T94" fmla="*/ 0 h 500"/>
              <a:gd name="T95" fmla="*/ 92 w 92"/>
              <a:gd name="T96" fmla="*/ 500 h 5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2" h="500">
                <a:moveTo>
                  <a:pt x="91" y="0"/>
                </a:moveTo>
                <a:lnTo>
                  <a:pt x="82" y="1"/>
                </a:lnTo>
                <a:lnTo>
                  <a:pt x="73" y="3"/>
                </a:lnTo>
                <a:lnTo>
                  <a:pt x="59" y="12"/>
                </a:lnTo>
                <a:lnTo>
                  <a:pt x="53" y="19"/>
                </a:lnTo>
                <a:lnTo>
                  <a:pt x="49" y="26"/>
                </a:lnTo>
                <a:lnTo>
                  <a:pt x="47" y="33"/>
                </a:lnTo>
                <a:lnTo>
                  <a:pt x="46" y="42"/>
                </a:lnTo>
                <a:lnTo>
                  <a:pt x="46" y="208"/>
                </a:lnTo>
                <a:lnTo>
                  <a:pt x="45" y="217"/>
                </a:lnTo>
                <a:lnTo>
                  <a:pt x="42" y="224"/>
                </a:lnTo>
                <a:lnTo>
                  <a:pt x="38" y="231"/>
                </a:lnTo>
                <a:lnTo>
                  <a:pt x="32" y="238"/>
                </a:lnTo>
                <a:lnTo>
                  <a:pt x="18" y="246"/>
                </a:lnTo>
                <a:lnTo>
                  <a:pt x="9" y="249"/>
                </a:lnTo>
                <a:lnTo>
                  <a:pt x="0" y="250"/>
                </a:lnTo>
                <a:lnTo>
                  <a:pt x="9" y="250"/>
                </a:lnTo>
                <a:lnTo>
                  <a:pt x="18" y="253"/>
                </a:lnTo>
                <a:lnTo>
                  <a:pt x="32" y="262"/>
                </a:lnTo>
                <a:lnTo>
                  <a:pt x="38" y="268"/>
                </a:lnTo>
                <a:lnTo>
                  <a:pt x="42" y="275"/>
                </a:lnTo>
                <a:lnTo>
                  <a:pt x="45" y="283"/>
                </a:lnTo>
                <a:lnTo>
                  <a:pt x="46" y="291"/>
                </a:lnTo>
                <a:lnTo>
                  <a:pt x="46" y="458"/>
                </a:lnTo>
                <a:lnTo>
                  <a:pt x="47" y="466"/>
                </a:lnTo>
                <a:lnTo>
                  <a:pt x="49" y="474"/>
                </a:lnTo>
                <a:lnTo>
                  <a:pt x="53" y="481"/>
                </a:lnTo>
                <a:lnTo>
                  <a:pt x="59" y="487"/>
                </a:lnTo>
                <a:lnTo>
                  <a:pt x="73" y="496"/>
                </a:lnTo>
                <a:lnTo>
                  <a:pt x="82" y="498"/>
                </a:lnTo>
                <a:lnTo>
                  <a:pt x="91" y="49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78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165" y="3396835"/>
            <a:ext cx="744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400" dirty="0">
                <a:cs typeface="Arial" charset="0"/>
              </a:rPr>
              <a:t>Impacts</a:t>
            </a:r>
          </a:p>
        </p:txBody>
      </p:sp>
      <p:sp>
        <p:nvSpPr>
          <p:cNvPr id="2767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837680" y="2636838"/>
            <a:ext cx="144462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32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179388" y="4581525"/>
            <a:ext cx="8748712" cy="1824038"/>
            <a:chOff x="113" y="2886"/>
            <a:chExt cx="5511" cy="114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7696" name="Rectangle 33"/>
            <p:cNvSpPr>
              <a:spLocks noChangeArrowheads="1"/>
            </p:cNvSpPr>
            <p:nvPr/>
          </p:nvSpPr>
          <p:spPr bwMode="auto">
            <a:xfrm>
              <a:off x="2789" y="3851"/>
              <a:ext cx="1543" cy="18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Chiffre d’affaires</a:t>
              </a:r>
            </a:p>
          </p:txBody>
        </p:sp>
        <p:sp>
          <p:nvSpPr>
            <p:cNvPr id="27697" name="Rectangle 34"/>
            <p:cNvSpPr>
              <a:spLocks noChangeArrowheads="1"/>
            </p:cNvSpPr>
            <p:nvPr/>
          </p:nvSpPr>
          <p:spPr bwMode="auto">
            <a:xfrm>
              <a:off x="1474" y="3851"/>
              <a:ext cx="1315" cy="18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Offre sur mesure, promotion</a:t>
              </a:r>
            </a:p>
          </p:txBody>
        </p:sp>
        <p:sp>
          <p:nvSpPr>
            <p:cNvPr id="27698" name="Rectangle 35"/>
            <p:cNvSpPr>
              <a:spLocks noChangeArrowheads="1"/>
            </p:cNvSpPr>
            <p:nvPr/>
          </p:nvSpPr>
          <p:spPr bwMode="auto">
            <a:xfrm>
              <a:off x="113" y="3851"/>
              <a:ext cx="1361" cy="18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Ventes</a:t>
              </a:r>
            </a:p>
          </p:txBody>
        </p:sp>
        <p:sp>
          <p:nvSpPr>
            <p:cNvPr id="27699" name="Rectangle 36"/>
            <p:cNvSpPr>
              <a:spLocks noChangeArrowheads="1"/>
            </p:cNvSpPr>
            <p:nvPr/>
          </p:nvSpPr>
          <p:spPr bwMode="auto">
            <a:xfrm>
              <a:off x="2789" y="3667"/>
              <a:ext cx="1543" cy="18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Coût mini       marge maxi</a:t>
              </a:r>
            </a:p>
          </p:txBody>
        </p:sp>
        <p:sp>
          <p:nvSpPr>
            <p:cNvPr id="27700" name="Rectangle 37"/>
            <p:cNvSpPr>
              <a:spLocks noChangeArrowheads="1"/>
            </p:cNvSpPr>
            <p:nvPr/>
          </p:nvSpPr>
          <p:spPr bwMode="auto">
            <a:xfrm>
              <a:off x="1474" y="3667"/>
              <a:ext cx="1315" cy="18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Budget base zéro</a:t>
              </a:r>
            </a:p>
          </p:txBody>
        </p:sp>
        <p:sp>
          <p:nvSpPr>
            <p:cNvPr id="27701" name="Rectangle 38"/>
            <p:cNvSpPr>
              <a:spLocks noChangeArrowheads="1"/>
            </p:cNvSpPr>
            <p:nvPr/>
          </p:nvSpPr>
          <p:spPr bwMode="auto">
            <a:xfrm>
              <a:off x="113" y="3667"/>
              <a:ext cx="1361" cy="18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Finances</a:t>
              </a:r>
            </a:p>
          </p:txBody>
        </p:sp>
        <p:sp>
          <p:nvSpPr>
            <p:cNvPr id="27702" name="Rectangle 39"/>
            <p:cNvSpPr>
              <a:spLocks noChangeArrowheads="1"/>
            </p:cNvSpPr>
            <p:nvPr/>
          </p:nvSpPr>
          <p:spPr bwMode="auto">
            <a:xfrm>
              <a:off x="2789" y="3379"/>
              <a:ext cx="1543" cy="288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Rebus (qualité); coût de revient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fr-FR" sz="12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Grande série standardisée </a:t>
              </a:r>
            </a:p>
          </p:txBody>
        </p:sp>
        <p:sp>
          <p:nvSpPr>
            <p:cNvPr id="27703" name="Rectangle 40"/>
            <p:cNvSpPr>
              <a:spLocks noChangeArrowheads="1"/>
            </p:cNvSpPr>
            <p:nvPr/>
          </p:nvSpPr>
          <p:spPr bwMode="auto">
            <a:xfrm>
              <a:off x="1474" y="3379"/>
              <a:ext cx="1315" cy="288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Normes Qualité, zéro stock, standardisation production</a:t>
              </a:r>
            </a:p>
          </p:txBody>
        </p:sp>
        <p:sp>
          <p:nvSpPr>
            <p:cNvPr id="27704" name="Rectangle 41"/>
            <p:cNvSpPr>
              <a:spLocks noChangeArrowheads="1"/>
            </p:cNvSpPr>
            <p:nvPr/>
          </p:nvSpPr>
          <p:spPr bwMode="auto">
            <a:xfrm>
              <a:off x="113" y="3379"/>
              <a:ext cx="1361" cy="288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Production</a:t>
              </a:r>
            </a:p>
          </p:txBody>
        </p:sp>
        <p:sp>
          <p:nvSpPr>
            <p:cNvPr id="27705" name="Rectangle 42"/>
            <p:cNvSpPr>
              <a:spLocks noChangeArrowheads="1"/>
            </p:cNvSpPr>
            <p:nvPr/>
          </p:nvSpPr>
          <p:spPr bwMode="auto">
            <a:xfrm>
              <a:off x="4332" y="3068"/>
              <a:ext cx="1292" cy="967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7706" name="Rectangle 43"/>
            <p:cNvSpPr>
              <a:spLocks noChangeArrowheads="1"/>
            </p:cNvSpPr>
            <p:nvPr/>
          </p:nvSpPr>
          <p:spPr bwMode="auto">
            <a:xfrm>
              <a:off x="2789" y="3068"/>
              <a:ext cx="1543" cy="311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algn="ctr" eaLnBrk="0" hangingPunct="0">
                <a:spcBef>
                  <a:spcPct val="20000"/>
                </a:spcBef>
              </a:pPr>
              <a:r>
                <a:rPr lang="fr-FR" sz="12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Productivité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fr-FR" sz="12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Climat social</a:t>
              </a:r>
            </a:p>
          </p:txBody>
        </p:sp>
        <p:sp>
          <p:nvSpPr>
            <p:cNvPr id="27707" name="Rectangle 44"/>
            <p:cNvSpPr>
              <a:spLocks noChangeArrowheads="1"/>
            </p:cNvSpPr>
            <p:nvPr/>
          </p:nvSpPr>
          <p:spPr bwMode="auto">
            <a:xfrm>
              <a:off x="1474" y="3068"/>
              <a:ext cx="1315" cy="311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Adéquation entre les compétences et les tâches</a:t>
              </a:r>
            </a:p>
          </p:txBody>
        </p:sp>
        <p:sp>
          <p:nvSpPr>
            <p:cNvPr id="27708" name="Rectangle 45"/>
            <p:cNvSpPr>
              <a:spLocks noChangeArrowheads="1"/>
            </p:cNvSpPr>
            <p:nvPr/>
          </p:nvSpPr>
          <p:spPr bwMode="auto">
            <a:xfrm>
              <a:off x="113" y="3068"/>
              <a:ext cx="1361" cy="311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>
                  <a:solidFill>
                    <a:srgbClr val="000066"/>
                  </a:solidFill>
                  <a:latin typeface="Arial" charset="0"/>
                  <a:cs typeface="Arial" charset="0"/>
                </a:rPr>
                <a:t>Hommes</a:t>
              </a:r>
            </a:p>
          </p:txBody>
        </p:sp>
        <p:sp>
          <p:nvSpPr>
            <p:cNvPr id="27709" name="Rectangle 46"/>
            <p:cNvSpPr>
              <a:spLocks noChangeArrowheads="1"/>
            </p:cNvSpPr>
            <p:nvPr/>
          </p:nvSpPr>
          <p:spPr bwMode="auto">
            <a:xfrm>
              <a:off x="4332" y="2886"/>
              <a:ext cx="1292" cy="182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RÉSULTAT </a:t>
              </a:r>
              <a:r>
                <a:rPr lang="fr-FR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GLOBAL</a:t>
              </a:r>
            </a:p>
          </p:txBody>
        </p:sp>
        <p:sp>
          <p:nvSpPr>
            <p:cNvPr id="27710" name="Rectangle 47"/>
            <p:cNvSpPr>
              <a:spLocks noChangeArrowheads="1"/>
            </p:cNvSpPr>
            <p:nvPr/>
          </p:nvSpPr>
          <p:spPr bwMode="auto">
            <a:xfrm>
              <a:off x="2789" y="2886"/>
              <a:ext cx="1543" cy="182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RÉSULTAT </a:t>
              </a:r>
              <a:r>
                <a:rPr lang="fr-FR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LOCAL </a:t>
              </a:r>
              <a:r>
                <a:rPr lang="fr-FR" sz="12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SOUHAITE</a:t>
              </a:r>
              <a:endParaRPr lang="fr-FR" sz="12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711" name="Rectangle 48"/>
            <p:cNvSpPr>
              <a:spLocks noChangeArrowheads="1"/>
            </p:cNvSpPr>
            <p:nvPr/>
          </p:nvSpPr>
          <p:spPr bwMode="auto">
            <a:xfrm>
              <a:off x="1474" y="2886"/>
              <a:ext cx="1315" cy="182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ACTION</a:t>
              </a:r>
            </a:p>
          </p:txBody>
        </p:sp>
        <p:sp>
          <p:nvSpPr>
            <p:cNvPr id="27712" name="Rectangle 49"/>
            <p:cNvSpPr>
              <a:spLocks noChangeArrowheads="1"/>
            </p:cNvSpPr>
            <p:nvPr/>
          </p:nvSpPr>
          <p:spPr bwMode="auto">
            <a:xfrm>
              <a:off x="113" y="2886"/>
              <a:ext cx="1361" cy="182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6038" rIns="90488" bIns="46038"/>
            <a:lstStyle/>
            <a:p>
              <a:pPr eaLnBrk="0" hangingPunct="0">
                <a:spcBef>
                  <a:spcPct val="20000"/>
                </a:spcBef>
              </a:pPr>
              <a:r>
                <a:rPr lang="fr-FR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DOMAINE</a:t>
              </a:r>
            </a:p>
          </p:txBody>
        </p:sp>
        <p:sp>
          <p:nvSpPr>
            <p:cNvPr id="27713" name="Line 50"/>
            <p:cNvSpPr>
              <a:spLocks noChangeShapeType="1"/>
            </p:cNvSpPr>
            <p:nvPr/>
          </p:nvSpPr>
          <p:spPr bwMode="auto">
            <a:xfrm>
              <a:off x="113" y="2886"/>
              <a:ext cx="5511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14" name="Line 51"/>
            <p:cNvSpPr>
              <a:spLocks noChangeShapeType="1"/>
            </p:cNvSpPr>
            <p:nvPr/>
          </p:nvSpPr>
          <p:spPr bwMode="auto">
            <a:xfrm>
              <a:off x="113" y="3068"/>
              <a:ext cx="1361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15" name="Line 52"/>
            <p:cNvSpPr>
              <a:spLocks noChangeShapeType="1"/>
            </p:cNvSpPr>
            <p:nvPr/>
          </p:nvSpPr>
          <p:spPr bwMode="auto">
            <a:xfrm>
              <a:off x="113" y="3379"/>
              <a:ext cx="1361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16" name="Line 53"/>
            <p:cNvSpPr>
              <a:spLocks noChangeShapeType="1"/>
            </p:cNvSpPr>
            <p:nvPr/>
          </p:nvSpPr>
          <p:spPr bwMode="auto">
            <a:xfrm>
              <a:off x="113" y="3667"/>
              <a:ext cx="1361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17" name="Line 54"/>
            <p:cNvSpPr>
              <a:spLocks noChangeShapeType="1"/>
            </p:cNvSpPr>
            <p:nvPr/>
          </p:nvSpPr>
          <p:spPr bwMode="auto">
            <a:xfrm>
              <a:off x="113" y="4035"/>
              <a:ext cx="1361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18" name="Line 55"/>
            <p:cNvSpPr>
              <a:spLocks noChangeShapeType="1"/>
            </p:cNvSpPr>
            <p:nvPr/>
          </p:nvSpPr>
          <p:spPr bwMode="auto">
            <a:xfrm>
              <a:off x="1474" y="2886"/>
              <a:ext cx="0" cy="182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19" name="Line 56"/>
            <p:cNvSpPr>
              <a:spLocks noChangeShapeType="1"/>
            </p:cNvSpPr>
            <p:nvPr/>
          </p:nvSpPr>
          <p:spPr bwMode="auto">
            <a:xfrm>
              <a:off x="2789" y="2886"/>
              <a:ext cx="0" cy="1149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0" name="Line 57"/>
            <p:cNvSpPr>
              <a:spLocks noChangeShapeType="1"/>
            </p:cNvSpPr>
            <p:nvPr/>
          </p:nvSpPr>
          <p:spPr bwMode="auto">
            <a:xfrm>
              <a:off x="4332" y="2886"/>
              <a:ext cx="0" cy="1149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1" name="Line 58"/>
            <p:cNvSpPr>
              <a:spLocks noChangeShapeType="1"/>
            </p:cNvSpPr>
            <p:nvPr/>
          </p:nvSpPr>
          <p:spPr bwMode="auto">
            <a:xfrm>
              <a:off x="5624" y="2886"/>
              <a:ext cx="0" cy="1149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2" name="Line 59"/>
            <p:cNvSpPr>
              <a:spLocks noChangeShapeType="1"/>
            </p:cNvSpPr>
            <p:nvPr/>
          </p:nvSpPr>
          <p:spPr bwMode="auto">
            <a:xfrm>
              <a:off x="113" y="3851"/>
              <a:ext cx="1361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3" name="Line 60"/>
            <p:cNvSpPr>
              <a:spLocks noChangeShapeType="1"/>
            </p:cNvSpPr>
            <p:nvPr/>
          </p:nvSpPr>
          <p:spPr bwMode="auto">
            <a:xfrm>
              <a:off x="1474" y="3851"/>
              <a:ext cx="2858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4" name="Line 61"/>
            <p:cNvSpPr>
              <a:spLocks noChangeShapeType="1"/>
            </p:cNvSpPr>
            <p:nvPr/>
          </p:nvSpPr>
          <p:spPr bwMode="auto">
            <a:xfrm>
              <a:off x="1474" y="3851"/>
              <a:ext cx="0" cy="184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5" name="Line 62"/>
            <p:cNvSpPr>
              <a:spLocks noChangeShapeType="1"/>
            </p:cNvSpPr>
            <p:nvPr/>
          </p:nvSpPr>
          <p:spPr bwMode="auto">
            <a:xfrm>
              <a:off x="1474" y="4035"/>
              <a:ext cx="4150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6" name="Line 63"/>
            <p:cNvSpPr>
              <a:spLocks noChangeShapeType="1"/>
            </p:cNvSpPr>
            <p:nvPr/>
          </p:nvSpPr>
          <p:spPr bwMode="auto">
            <a:xfrm>
              <a:off x="1474" y="3068"/>
              <a:ext cx="4150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7" name="Line 64"/>
            <p:cNvSpPr>
              <a:spLocks noChangeShapeType="1"/>
            </p:cNvSpPr>
            <p:nvPr/>
          </p:nvSpPr>
          <p:spPr bwMode="auto">
            <a:xfrm>
              <a:off x="1474" y="3379"/>
              <a:ext cx="2858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8" name="Line 65"/>
            <p:cNvSpPr>
              <a:spLocks noChangeShapeType="1"/>
            </p:cNvSpPr>
            <p:nvPr/>
          </p:nvSpPr>
          <p:spPr bwMode="auto">
            <a:xfrm>
              <a:off x="113" y="3068"/>
              <a:ext cx="0" cy="967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29" name="Line 66"/>
            <p:cNvSpPr>
              <a:spLocks noChangeShapeType="1"/>
            </p:cNvSpPr>
            <p:nvPr/>
          </p:nvSpPr>
          <p:spPr bwMode="auto">
            <a:xfrm>
              <a:off x="113" y="2886"/>
              <a:ext cx="0" cy="182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30" name="Line 67"/>
            <p:cNvSpPr>
              <a:spLocks noChangeShapeType="1"/>
            </p:cNvSpPr>
            <p:nvPr/>
          </p:nvSpPr>
          <p:spPr bwMode="auto">
            <a:xfrm>
              <a:off x="1474" y="3068"/>
              <a:ext cx="0" cy="311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31" name="Line 68"/>
            <p:cNvSpPr>
              <a:spLocks noChangeShapeType="1"/>
            </p:cNvSpPr>
            <p:nvPr/>
          </p:nvSpPr>
          <p:spPr bwMode="auto">
            <a:xfrm>
              <a:off x="1474" y="3379"/>
              <a:ext cx="0" cy="472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732" name="Line 69"/>
            <p:cNvSpPr>
              <a:spLocks noChangeShapeType="1"/>
            </p:cNvSpPr>
            <p:nvPr/>
          </p:nvSpPr>
          <p:spPr bwMode="auto">
            <a:xfrm>
              <a:off x="1474" y="3667"/>
              <a:ext cx="2858" cy="0"/>
            </a:xfrm>
            <a:prstGeom prst="line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7681" name="Line 7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651500" y="4941888"/>
            <a:ext cx="4318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82" name="Line 7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659563" y="5445125"/>
            <a:ext cx="21590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83" name="Line 7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5722938" y="6164263"/>
            <a:ext cx="287337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27685" name="Picture 74"/>
          <p:cNvPicPr>
            <a:picLocks noChangeArrowheads="1"/>
          </p:cNvPicPr>
          <p:nvPr>
            <p:custDataLst>
              <p:tags r:id="rId35"/>
            </p:custDataLst>
          </p:nvPr>
        </p:nvPicPr>
        <p:blipFill>
          <a:blip r:embed="rId54"/>
          <a:srcRect/>
          <a:stretch>
            <a:fillRect/>
          </a:stretch>
        </p:blipFill>
        <p:spPr bwMode="auto">
          <a:xfrm>
            <a:off x="1116013" y="5373688"/>
            <a:ext cx="7318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6" name="Picture 75"/>
          <p:cNvPicPr>
            <a:picLocks noChangeArrowheads="1"/>
          </p:cNvPicPr>
          <p:nvPr>
            <p:custDataLst>
              <p:tags r:id="rId36"/>
            </p:custDataLst>
          </p:nvPr>
        </p:nvPicPr>
        <p:blipFill>
          <a:blip/>
          <a:srcRect/>
          <a:stretch>
            <a:fillRect/>
          </a:stretch>
        </p:blipFill>
        <p:spPr bwMode="auto">
          <a:xfrm>
            <a:off x="1258888" y="4868863"/>
            <a:ext cx="5175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7" name="Picture 76"/>
          <p:cNvPicPr>
            <a:picLocks noChangeArrowheads="1"/>
          </p:cNvPicPr>
          <p:nvPr>
            <p:custDataLst>
              <p:tags r:id="rId37"/>
            </p:custDataLst>
          </p:nvPr>
        </p:nvPicPr>
        <p:blipFill>
          <a:blip/>
          <a:srcRect/>
          <a:stretch>
            <a:fillRect/>
          </a:stretch>
        </p:blipFill>
        <p:spPr bwMode="auto">
          <a:xfrm>
            <a:off x="1116013" y="5876925"/>
            <a:ext cx="7334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8" name="Line 7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89883" y="5575313"/>
            <a:ext cx="4318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7689" name="Line 7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300788" y="5875338"/>
            <a:ext cx="215900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90" name="Line 7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148263" y="5876925"/>
            <a:ext cx="21590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91" name="Rectangle 8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23408" y="5436492"/>
            <a:ext cx="93294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?</a:t>
            </a:r>
          </a:p>
        </p:txBody>
      </p:sp>
      <p:sp>
        <p:nvSpPr>
          <p:cNvPr id="27692" name="Line 8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8738168" y="2717800"/>
            <a:ext cx="144462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93" name="Line 82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914105" y="2420938"/>
            <a:ext cx="144463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94" name="Text Box 8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30931" y="0"/>
            <a:ext cx="5761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 Processus de Décision</a:t>
            </a:r>
          </a:p>
        </p:txBody>
      </p:sp>
      <p:sp>
        <p:nvSpPr>
          <p:cNvPr id="27695" name="Line 8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6300788" y="5661025"/>
            <a:ext cx="287337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4" name="Connecteur droit avec flèche 3"/>
          <p:cNvCxnSpPr/>
          <p:nvPr>
            <p:custDataLst>
              <p:tags r:id="rId46"/>
            </p:custDataLst>
          </p:nvPr>
        </p:nvCxnSpPr>
        <p:spPr>
          <a:xfrm>
            <a:off x="6300788" y="5049838"/>
            <a:ext cx="1191657" cy="29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>
            <p:custDataLst>
              <p:tags r:id="rId47"/>
            </p:custDataLst>
          </p:nvPr>
        </p:nvCxnSpPr>
        <p:spPr>
          <a:xfrm>
            <a:off x="6300788" y="5196681"/>
            <a:ext cx="977461" cy="248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27682" idx="0"/>
          </p:cNvCxnSpPr>
          <p:nvPr>
            <p:custDataLst>
              <p:tags r:id="rId48"/>
            </p:custDataLst>
          </p:nvPr>
        </p:nvCxnSpPr>
        <p:spPr>
          <a:xfrm>
            <a:off x="6659563" y="5445125"/>
            <a:ext cx="461962" cy="72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>
            <p:custDataLst>
              <p:tags r:id="rId49"/>
            </p:custDataLst>
          </p:nvPr>
        </p:nvCxnSpPr>
        <p:spPr>
          <a:xfrm flipV="1">
            <a:off x="6399213" y="5638006"/>
            <a:ext cx="879036" cy="95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>
            <p:custDataLst>
              <p:tags r:id="rId50"/>
            </p:custDataLst>
          </p:nvPr>
        </p:nvCxnSpPr>
        <p:spPr>
          <a:xfrm flipV="1">
            <a:off x="6305550" y="5738814"/>
            <a:ext cx="972699" cy="140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>
            <p:custDataLst>
              <p:tags r:id="rId51"/>
            </p:custDataLst>
          </p:nvPr>
        </p:nvCxnSpPr>
        <p:spPr>
          <a:xfrm flipV="1">
            <a:off x="5906294" y="5805832"/>
            <a:ext cx="1586151" cy="430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07286" y="6453336"/>
            <a:ext cx="2133600" cy="301752"/>
          </a:xfrm>
        </p:spPr>
        <p:txBody>
          <a:bodyPr/>
          <a:lstStyle/>
          <a:p>
            <a:pPr>
              <a:defRPr/>
            </a:pPr>
            <a:fld id="{94C1EDC4-E3BB-4DA7-A131-7B5D0D4A674B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126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9777" y="2710012"/>
            <a:ext cx="1652587" cy="1139832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1268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04689" y="4934106"/>
            <a:ext cx="1004888" cy="860425"/>
          </a:xfrm>
          <a:prstGeom prst="ellipse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1269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13952" y="3348194"/>
            <a:ext cx="2016125" cy="0"/>
          </a:xfrm>
          <a:prstGeom prst="line">
            <a:avLst/>
          </a:prstGeom>
          <a:noFill/>
          <a:ln w="38100" cmpd="dbl">
            <a:solidFill>
              <a:srgbClr val="CC0000"/>
            </a:solidFill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270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91802" y="5005544"/>
            <a:ext cx="790575" cy="717550"/>
          </a:xfrm>
          <a:prstGeom prst="hexagon">
            <a:avLst>
              <a:gd name="adj" fmla="val 27534"/>
              <a:gd name="vf" fmla="val 115470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1271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023602" y="3348194"/>
            <a:ext cx="0" cy="1655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27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455402" y="5364319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11273" name="Picture 8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2058027" y="3043394"/>
            <a:ext cx="1327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274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24568" y="5219856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400" dirty="0">
                <a:cs typeface="Arial" charset="0"/>
              </a:rPr>
              <a:t>Objectifs</a:t>
            </a:r>
          </a:p>
        </p:txBody>
      </p:sp>
      <p:sp>
        <p:nvSpPr>
          <p:cNvPr id="1127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36264" y="5219856"/>
            <a:ext cx="633188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400" dirty="0" smtClean="0">
                <a:cs typeface="Arial" charset="0"/>
              </a:rPr>
              <a:t>Écart</a:t>
            </a:r>
            <a:endParaRPr lang="fr-FR" sz="1400" dirty="0">
              <a:cs typeface="Arial" charset="0"/>
            </a:endParaRPr>
          </a:p>
        </p:txBody>
      </p:sp>
      <p:sp>
        <p:nvSpPr>
          <p:cNvPr id="11276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59182" y="2920163"/>
            <a:ext cx="115416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dirty="0">
                <a:cs typeface="Arial" charset="0"/>
              </a:rPr>
              <a:t>Résultats</a:t>
            </a:r>
          </a:p>
        </p:txBody>
      </p:sp>
      <p:sp>
        <p:nvSpPr>
          <p:cNvPr id="11277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18327" y="2627469"/>
            <a:ext cx="1136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>
                <a:cs typeface="Arial" charset="0"/>
              </a:rPr>
              <a:t>Mobilisation</a:t>
            </a:r>
          </a:p>
          <a:p>
            <a:pPr algn="ctr" eaLnBrk="0" hangingPunct="0"/>
            <a:r>
              <a:rPr lang="fr-FR" sz="1400">
                <a:cs typeface="Arial" charset="0"/>
              </a:rPr>
              <a:t>de ressources</a:t>
            </a:r>
          </a:p>
        </p:txBody>
      </p:sp>
      <p:sp>
        <p:nvSpPr>
          <p:cNvPr id="11278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31214" y="2843369"/>
            <a:ext cx="1387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400" dirty="0">
                <a:cs typeface="Arial" charset="0"/>
              </a:rPr>
              <a:t>Activités</a:t>
            </a:r>
          </a:p>
          <a:p>
            <a:pPr eaLnBrk="0" hangingPunct="0"/>
            <a:r>
              <a:rPr lang="fr-FR" sz="1400" dirty="0">
                <a:cs typeface="Arial" charset="0"/>
              </a:rPr>
              <a:t>Hommes</a:t>
            </a:r>
          </a:p>
          <a:p>
            <a:pPr eaLnBrk="0" hangingPunct="0"/>
            <a:r>
              <a:rPr lang="fr-FR" sz="1400" dirty="0">
                <a:cs typeface="Arial" charset="0"/>
              </a:rPr>
              <a:t>Systèmes Techn.</a:t>
            </a:r>
          </a:p>
          <a:p>
            <a:pPr eaLnBrk="0" hangingPunct="0"/>
            <a:r>
              <a:rPr lang="fr-FR" sz="1400" dirty="0">
                <a:cs typeface="Arial" charset="0"/>
              </a:rPr>
              <a:t>Finances</a:t>
            </a:r>
          </a:p>
        </p:txBody>
      </p:sp>
      <p:sp>
        <p:nvSpPr>
          <p:cNvPr id="11279" name="Freeform 1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834189" y="3348194"/>
            <a:ext cx="3757613" cy="2017712"/>
          </a:xfrm>
          <a:custGeom>
            <a:avLst/>
            <a:gdLst>
              <a:gd name="T0" fmla="*/ 2366 w 2367"/>
              <a:gd name="T1" fmla="*/ 1270 h 1271"/>
              <a:gd name="T2" fmla="*/ 0 w 2367"/>
              <a:gd name="T3" fmla="*/ 1270 h 1271"/>
              <a:gd name="T4" fmla="*/ 0 w 2367"/>
              <a:gd name="T5" fmla="*/ 0 h 1271"/>
              <a:gd name="T6" fmla="*/ 144 w 2367"/>
              <a:gd name="T7" fmla="*/ 0 h 1271"/>
              <a:gd name="T8" fmla="*/ 0 60000 65536"/>
              <a:gd name="T9" fmla="*/ 0 60000 65536"/>
              <a:gd name="T10" fmla="*/ 0 60000 65536"/>
              <a:gd name="T11" fmla="*/ 0 60000 65536"/>
              <a:gd name="T12" fmla="*/ 0 w 2367"/>
              <a:gd name="T13" fmla="*/ 0 h 1271"/>
              <a:gd name="T14" fmla="*/ 2367 w 2367"/>
              <a:gd name="T15" fmla="*/ 1271 h 12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7" h="1271">
                <a:moveTo>
                  <a:pt x="2366" y="1270"/>
                </a:moveTo>
                <a:lnTo>
                  <a:pt x="0" y="127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280" name="Freeform 1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007477" y="4211794"/>
            <a:ext cx="433387" cy="708025"/>
          </a:xfrm>
          <a:custGeom>
            <a:avLst/>
            <a:gdLst>
              <a:gd name="T0" fmla="*/ 0 w 273"/>
              <a:gd name="T1" fmla="*/ 0 h 446"/>
              <a:gd name="T2" fmla="*/ 28 w 273"/>
              <a:gd name="T3" fmla="*/ 1 h 446"/>
              <a:gd name="T4" fmla="*/ 55 w 273"/>
              <a:gd name="T5" fmla="*/ 3 h 446"/>
              <a:gd name="T6" fmla="*/ 81 w 273"/>
              <a:gd name="T7" fmla="*/ 7 h 446"/>
              <a:gd name="T8" fmla="*/ 106 w 273"/>
              <a:gd name="T9" fmla="*/ 13 h 446"/>
              <a:gd name="T10" fmla="*/ 152 w 273"/>
              <a:gd name="T11" fmla="*/ 27 h 446"/>
              <a:gd name="T12" fmla="*/ 173 w 273"/>
              <a:gd name="T13" fmla="*/ 36 h 446"/>
              <a:gd name="T14" fmla="*/ 192 w 273"/>
              <a:gd name="T15" fmla="*/ 47 h 446"/>
              <a:gd name="T16" fmla="*/ 210 w 273"/>
              <a:gd name="T17" fmla="*/ 58 h 446"/>
              <a:gd name="T18" fmla="*/ 226 w 273"/>
              <a:gd name="T19" fmla="*/ 70 h 446"/>
              <a:gd name="T20" fmla="*/ 239 w 273"/>
              <a:gd name="T21" fmla="*/ 83 h 446"/>
              <a:gd name="T22" fmla="*/ 251 w 273"/>
              <a:gd name="T23" fmla="*/ 97 h 446"/>
              <a:gd name="T24" fmla="*/ 260 w 273"/>
              <a:gd name="T25" fmla="*/ 112 h 446"/>
              <a:gd name="T26" fmla="*/ 267 w 273"/>
              <a:gd name="T27" fmla="*/ 127 h 446"/>
              <a:gd name="T28" fmla="*/ 271 w 273"/>
              <a:gd name="T29" fmla="*/ 143 h 446"/>
              <a:gd name="T30" fmla="*/ 272 w 273"/>
              <a:gd name="T31" fmla="*/ 159 h 446"/>
              <a:gd name="T32" fmla="*/ 272 w 273"/>
              <a:gd name="T33" fmla="*/ 250 h 446"/>
              <a:gd name="T34" fmla="*/ 271 w 273"/>
              <a:gd name="T35" fmla="*/ 262 h 446"/>
              <a:gd name="T36" fmla="*/ 269 w 273"/>
              <a:gd name="T37" fmla="*/ 275 h 446"/>
              <a:gd name="T38" fmla="*/ 265 w 273"/>
              <a:gd name="T39" fmla="*/ 287 h 446"/>
              <a:gd name="T40" fmla="*/ 259 w 273"/>
              <a:gd name="T41" fmla="*/ 299 h 446"/>
              <a:gd name="T42" fmla="*/ 243 w 273"/>
              <a:gd name="T43" fmla="*/ 321 h 446"/>
              <a:gd name="T44" fmla="*/ 222 w 273"/>
              <a:gd name="T45" fmla="*/ 342 h 446"/>
              <a:gd name="T46" fmla="*/ 196 w 273"/>
              <a:gd name="T47" fmla="*/ 360 h 446"/>
              <a:gd name="T48" fmla="*/ 165 w 273"/>
              <a:gd name="T49" fmla="*/ 376 h 446"/>
              <a:gd name="T50" fmla="*/ 130 w 273"/>
              <a:gd name="T51" fmla="*/ 390 h 446"/>
              <a:gd name="T52" fmla="*/ 91 w 273"/>
              <a:gd name="T53" fmla="*/ 400 h 446"/>
              <a:gd name="T54" fmla="*/ 91 w 273"/>
              <a:gd name="T55" fmla="*/ 445 h 446"/>
              <a:gd name="T56" fmla="*/ 0 w 273"/>
              <a:gd name="T57" fmla="*/ 363 h 446"/>
              <a:gd name="T58" fmla="*/ 91 w 273"/>
              <a:gd name="T59" fmla="*/ 264 h 446"/>
              <a:gd name="T60" fmla="*/ 91 w 273"/>
              <a:gd name="T61" fmla="*/ 309 h 446"/>
              <a:gd name="T62" fmla="*/ 121 w 273"/>
              <a:gd name="T63" fmla="*/ 302 h 446"/>
              <a:gd name="T64" fmla="*/ 149 w 273"/>
              <a:gd name="T65" fmla="*/ 292 h 446"/>
              <a:gd name="T66" fmla="*/ 174 w 273"/>
              <a:gd name="T67" fmla="*/ 281 h 446"/>
              <a:gd name="T68" fmla="*/ 197 w 273"/>
              <a:gd name="T69" fmla="*/ 269 h 446"/>
              <a:gd name="T70" fmla="*/ 218 w 273"/>
              <a:gd name="T71" fmla="*/ 255 h 446"/>
              <a:gd name="T72" fmla="*/ 235 w 273"/>
              <a:gd name="T73" fmla="*/ 239 h 446"/>
              <a:gd name="T74" fmla="*/ 250 w 273"/>
              <a:gd name="T75" fmla="*/ 222 h 446"/>
              <a:gd name="T76" fmla="*/ 261 w 273"/>
              <a:gd name="T77" fmla="*/ 205 h 446"/>
              <a:gd name="T78" fmla="*/ 261 w 273"/>
              <a:gd name="T79" fmla="*/ 205 h 446"/>
              <a:gd name="T80" fmla="*/ 254 w 273"/>
              <a:gd name="T81" fmla="*/ 192 h 446"/>
              <a:gd name="T82" fmla="*/ 245 w 273"/>
              <a:gd name="T83" fmla="*/ 180 h 446"/>
              <a:gd name="T84" fmla="*/ 234 w 273"/>
              <a:gd name="T85" fmla="*/ 169 h 446"/>
              <a:gd name="T86" fmla="*/ 223 w 273"/>
              <a:gd name="T87" fmla="*/ 158 h 446"/>
              <a:gd name="T88" fmla="*/ 195 w 273"/>
              <a:gd name="T89" fmla="*/ 139 h 446"/>
              <a:gd name="T90" fmla="*/ 163 w 273"/>
              <a:gd name="T91" fmla="*/ 123 h 446"/>
              <a:gd name="T92" fmla="*/ 127 w 273"/>
              <a:gd name="T93" fmla="*/ 109 h 446"/>
              <a:gd name="T94" fmla="*/ 87 w 273"/>
              <a:gd name="T95" fmla="*/ 99 h 446"/>
              <a:gd name="T96" fmla="*/ 45 w 273"/>
              <a:gd name="T97" fmla="*/ 93 h 446"/>
              <a:gd name="T98" fmla="*/ 0 w 273"/>
              <a:gd name="T99" fmla="*/ 91 h 4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446"/>
              <a:gd name="T152" fmla="*/ 273 w 273"/>
              <a:gd name="T153" fmla="*/ 446 h 44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446">
                <a:moveTo>
                  <a:pt x="0" y="0"/>
                </a:moveTo>
                <a:lnTo>
                  <a:pt x="28" y="1"/>
                </a:lnTo>
                <a:lnTo>
                  <a:pt x="55" y="3"/>
                </a:lnTo>
                <a:lnTo>
                  <a:pt x="81" y="7"/>
                </a:lnTo>
                <a:lnTo>
                  <a:pt x="106" y="13"/>
                </a:lnTo>
                <a:lnTo>
                  <a:pt x="152" y="27"/>
                </a:lnTo>
                <a:lnTo>
                  <a:pt x="173" y="36"/>
                </a:lnTo>
                <a:lnTo>
                  <a:pt x="192" y="47"/>
                </a:lnTo>
                <a:lnTo>
                  <a:pt x="210" y="58"/>
                </a:lnTo>
                <a:lnTo>
                  <a:pt x="226" y="70"/>
                </a:lnTo>
                <a:lnTo>
                  <a:pt x="239" y="83"/>
                </a:lnTo>
                <a:lnTo>
                  <a:pt x="251" y="97"/>
                </a:lnTo>
                <a:lnTo>
                  <a:pt x="260" y="112"/>
                </a:lnTo>
                <a:lnTo>
                  <a:pt x="267" y="127"/>
                </a:lnTo>
                <a:lnTo>
                  <a:pt x="271" y="143"/>
                </a:lnTo>
                <a:lnTo>
                  <a:pt x="272" y="159"/>
                </a:lnTo>
                <a:lnTo>
                  <a:pt x="272" y="250"/>
                </a:lnTo>
                <a:lnTo>
                  <a:pt x="271" y="262"/>
                </a:lnTo>
                <a:lnTo>
                  <a:pt x="269" y="275"/>
                </a:lnTo>
                <a:lnTo>
                  <a:pt x="265" y="287"/>
                </a:lnTo>
                <a:lnTo>
                  <a:pt x="259" y="299"/>
                </a:lnTo>
                <a:lnTo>
                  <a:pt x="243" y="321"/>
                </a:lnTo>
                <a:lnTo>
                  <a:pt x="222" y="342"/>
                </a:lnTo>
                <a:lnTo>
                  <a:pt x="196" y="360"/>
                </a:lnTo>
                <a:lnTo>
                  <a:pt x="165" y="376"/>
                </a:lnTo>
                <a:lnTo>
                  <a:pt x="130" y="390"/>
                </a:lnTo>
                <a:lnTo>
                  <a:pt x="91" y="400"/>
                </a:lnTo>
                <a:lnTo>
                  <a:pt x="91" y="445"/>
                </a:lnTo>
                <a:lnTo>
                  <a:pt x="0" y="363"/>
                </a:lnTo>
                <a:lnTo>
                  <a:pt x="91" y="264"/>
                </a:lnTo>
                <a:lnTo>
                  <a:pt x="91" y="309"/>
                </a:lnTo>
                <a:lnTo>
                  <a:pt x="121" y="302"/>
                </a:lnTo>
                <a:lnTo>
                  <a:pt x="149" y="292"/>
                </a:lnTo>
                <a:lnTo>
                  <a:pt x="174" y="281"/>
                </a:lnTo>
                <a:lnTo>
                  <a:pt x="197" y="269"/>
                </a:lnTo>
                <a:lnTo>
                  <a:pt x="218" y="255"/>
                </a:lnTo>
                <a:lnTo>
                  <a:pt x="235" y="239"/>
                </a:lnTo>
                <a:lnTo>
                  <a:pt x="250" y="222"/>
                </a:lnTo>
                <a:lnTo>
                  <a:pt x="261" y="205"/>
                </a:lnTo>
                <a:lnTo>
                  <a:pt x="254" y="192"/>
                </a:lnTo>
                <a:lnTo>
                  <a:pt x="245" y="180"/>
                </a:lnTo>
                <a:lnTo>
                  <a:pt x="234" y="169"/>
                </a:lnTo>
                <a:lnTo>
                  <a:pt x="223" y="158"/>
                </a:lnTo>
                <a:lnTo>
                  <a:pt x="195" y="139"/>
                </a:lnTo>
                <a:lnTo>
                  <a:pt x="163" y="123"/>
                </a:lnTo>
                <a:lnTo>
                  <a:pt x="127" y="109"/>
                </a:lnTo>
                <a:lnTo>
                  <a:pt x="87" y="99"/>
                </a:lnTo>
                <a:lnTo>
                  <a:pt x="45" y="93"/>
                </a:lnTo>
                <a:lnTo>
                  <a:pt x="0" y="91"/>
                </a:lnTo>
              </a:path>
            </a:pathLst>
          </a:custGeom>
          <a:solidFill>
            <a:srgbClr val="80808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281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55826" y="4138769"/>
            <a:ext cx="154850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dirty="0">
                <a:cs typeface="Arial" charset="0"/>
              </a:rPr>
              <a:t>Informations</a:t>
            </a:r>
          </a:p>
        </p:txBody>
      </p:sp>
      <p:sp>
        <p:nvSpPr>
          <p:cNvPr id="11282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18327" y="3491069"/>
            <a:ext cx="1309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400" dirty="0">
                <a:cs typeface="Arial" charset="0"/>
              </a:rPr>
              <a:t>Hommes</a:t>
            </a:r>
          </a:p>
          <a:p>
            <a:pPr eaLnBrk="0" hangingPunct="0"/>
            <a:r>
              <a:rPr lang="fr-FR" sz="1400" dirty="0">
                <a:cs typeface="Arial" charset="0"/>
              </a:rPr>
              <a:t>Investissements</a:t>
            </a:r>
          </a:p>
          <a:p>
            <a:pPr eaLnBrk="0" hangingPunct="0"/>
            <a:r>
              <a:rPr lang="fr-FR" sz="1400" dirty="0">
                <a:cs typeface="Arial" charset="0"/>
              </a:rPr>
              <a:t>Etc.</a:t>
            </a:r>
          </a:p>
        </p:txBody>
      </p:sp>
      <p:sp>
        <p:nvSpPr>
          <p:cNvPr id="11284" name="Text Box 3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28069" y="2352822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1800" dirty="0" smtClean="0"/>
              <a:t>Processus</a:t>
            </a:r>
            <a:endParaRPr lang="fr-FR" sz="1800" dirty="0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98698" y="116632"/>
            <a:ext cx="6127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 Processus de Décision</a:t>
            </a:r>
          </a:p>
          <a:p>
            <a:pPr algn="ctr"/>
            <a:r>
              <a:rPr lang="fr-FR" sz="2800" dirty="0"/>
              <a:t>Exemple : </a:t>
            </a:r>
            <a:r>
              <a:rPr lang="fr-FR" sz="2800" dirty="0" smtClean="0"/>
              <a:t>le modèle « IDAR »</a:t>
            </a:r>
            <a:endParaRPr lang="fr-FR" sz="2800" dirty="0"/>
          </a:p>
        </p:txBody>
      </p:sp>
      <p:sp>
        <p:nvSpPr>
          <p:cNvPr id="2" name="ZoneTexte 1"/>
          <p:cNvSpPr txBox="1"/>
          <p:nvPr>
            <p:custDataLst>
              <p:tags r:id="rId20"/>
            </p:custDataLst>
          </p:nvPr>
        </p:nvSpPr>
        <p:spPr>
          <a:xfrm>
            <a:off x="2945449" y="5425199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Décision-Action</a:t>
            </a:r>
            <a:endParaRPr lang="fr-FR" dirty="0"/>
          </a:p>
        </p:txBody>
      </p:sp>
      <p:sp>
        <p:nvSpPr>
          <p:cNvPr id="3" name="ZoneTexte 2"/>
          <p:cNvSpPr txBox="1"/>
          <p:nvPr>
            <p:custDataLst>
              <p:tags r:id="rId21"/>
            </p:custDataLst>
          </p:nvPr>
        </p:nvSpPr>
        <p:spPr>
          <a:xfrm>
            <a:off x="2295742" y="1403184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Information – Décision – Action - Résultat</a:t>
            </a:r>
            <a:endParaRPr lang="fr-FR" dirty="0"/>
          </a:p>
        </p:txBody>
      </p:sp>
      <p:sp>
        <p:nvSpPr>
          <p:cNvPr id="4" name="ZoneTexte 3"/>
          <p:cNvSpPr txBox="1"/>
          <p:nvPr>
            <p:custDataLst>
              <p:tags r:id="rId22"/>
            </p:custDataLst>
          </p:nvPr>
        </p:nvSpPr>
        <p:spPr>
          <a:xfrm>
            <a:off x="2740657" y="438114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Feedback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5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pPr algn="ctr"/>
            <a:r>
              <a:rPr lang="fr-FR" dirty="0" err="1" smtClean="0"/>
              <a:t>Who’Who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980728"/>
            <a:ext cx="9144000" cy="56612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Consultant  - Senior Manager : CEGOS, ORGACONSEIL/SOPRA, COGEFI , IDMP , UNFHLM, </a:t>
            </a:r>
          </a:p>
          <a:p>
            <a:r>
              <a:rPr lang="fr-FR" sz="2000" dirty="0" smtClean="0"/>
              <a:t>Directeur de Faculté (Dean)  à l’EBS Paris</a:t>
            </a:r>
          </a:p>
          <a:p>
            <a:r>
              <a:rPr lang="fr-FR" sz="2000" dirty="0" smtClean="0"/>
              <a:t>Directeur </a:t>
            </a:r>
            <a:r>
              <a:rPr lang="fr-FR" sz="2000" dirty="0"/>
              <a:t>de la Recherche  </a:t>
            </a:r>
            <a:r>
              <a:rPr lang="fr-FR" sz="2000" dirty="0" smtClean="0"/>
              <a:t>à l’ISC Paris</a:t>
            </a:r>
          </a:p>
          <a:p>
            <a:r>
              <a:rPr lang="fr-FR" sz="2000" dirty="0" smtClean="0"/>
              <a:t>Directeur de l’</a:t>
            </a:r>
            <a:r>
              <a:rPr lang="fr-FR" sz="2000" dirty="0" err="1" smtClean="0"/>
              <a:t>Executive</a:t>
            </a:r>
            <a:r>
              <a:rPr lang="fr-FR" sz="2000" dirty="0" smtClean="0"/>
              <a:t> MBA (ESCEM)</a:t>
            </a:r>
          </a:p>
          <a:p>
            <a:r>
              <a:rPr lang="fr-FR" sz="2000" dirty="0" smtClean="0"/>
              <a:t>Directeur Général dans un groupe de PME (Parc Zoologique de Thoiry, </a:t>
            </a:r>
            <a:r>
              <a:rPr lang="fr-FR" sz="2000" dirty="0" err="1" smtClean="0"/>
              <a:t>Peaugres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Responsable du Groupe Dynamique des Systèmes à l’AFSCET</a:t>
            </a:r>
          </a:p>
          <a:p>
            <a:pPr lvl="7"/>
            <a:endParaRPr lang="fr-FR" sz="1800" dirty="0" smtClean="0"/>
          </a:p>
          <a:p>
            <a:pPr lvl="7"/>
            <a:endParaRPr lang="fr-FR" sz="1800" dirty="0" smtClean="0"/>
          </a:p>
          <a:p>
            <a:pPr lvl="7"/>
            <a:r>
              <a:rPr lang="fr-FR" sz="1800" dirty="0" smtClean="0"/>
              <a:t>Membre de la société Dynamique des Systèmes (USA)</a:t>
            </a:r>
          </a:p>
          <a:p>
            <a:pPr lvl="7"/>
            <a:endParaRPr lang="fr-FR" sz="1800" dirty="0"/>
          </a:p>
          <a:p>
            <a:pPr lvl="7"/>
            <a:endParaRPr lang="fr-FR" sz="1800" dirty="0" smtClean="0"/>
          </a:p>
          <a:p>
            <a:pPr lvl="7"/>
            <a:endParaRPr lang="fr-FR" sz="1800" dirty="0" smtClean="0"/>
          </a:p>
          <a:p>
            <a:r>
              <a:rPr lang="fr-FR" sz="2000" dirty="0" smtClean="0"/>
              <a:t>Prof. </a:t>
            </a:r>
            <a:r>
              <a:rPr lang="fr-FR" sz="2000" dirty="0" err="1" smtClean="0"/>
              <a:t>Univ</a:t>
            </a:r>
            <a:r>
              <a:rPr lang="fr-FR" sz="2000" dirty="0" smtClean="0"/>
              <a:t>. associé : UTC &amp; Paris 2 (Assas) – </a:t>
            </a:r>
            <a:r>
              <a:rPr lang="fr-FR" sz="2000" dirty="0"/>
              <a:t>E</a:t>
            </a:r>
            <a:r>
              <a:rPr lang="fr-FR" sz="2000" dirty="0" smtClean="0"/>
              <a:t>nseignant chercheur : CERAM (</a:t>
            </a:r>
            <a:r>
              <a:rPr lang="fr-FR" sz="2000" dirty="0" err="1" smtClean="0"/>
              <a:t>Esc</a:t>
            </a:r>
            <a:r>
              <a:rPr lang="fr-FR" sz="2000" dirty="0" smtClean="0"/>
              <a:t> </a:t>
            </a:r>
            <a:r>
              <a:rPr lang="fr-FR" sz="2000" dirty="0"/>
              <a:t>N</a:t>
            </a:r>
            <a:r>
              <a:rPr lang="fr-FR" sz="2000" dirty="0" smtClean="0"/>
              <a:t>ice)– HEC Genève - </a:t>
            </a:r>
            <a:r>
              <a:rPr lang="fr-FR" sz="2000" dirty="0"/>
              <a:t>ECE - </a:t>
            </a:r>
            <a:r>
              <a:rPr lang="fr-FR" sz="2000" dirty="0" smtClean="0"/>
              <a:t>ESIEA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E075BD-3664-4716-9B54-100C64644059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2" y="3933056"/>
            <a:ext cx="1645920" cy="1531620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0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7010400" y="6483736"/>
            <a:ext cx="2133600" cy="3017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fld id="{2D4900B8-B04A-4FCA-888D-8A3BEE4D4F4C}" type="slidenum">
              <a:rPr lang="fr-FR"/>
              <a:pPr algn="ctr">
                <a:defRPr/>
              </a:pPr>
              <a:t>20</a:t>
            </a:fld>
            <a:endParaRPr lang="fr-FR" dirty="0"/>
          </a:p>
        </p:txBody>
      </p:sp>
      <p:sp>
        <p:nvSpPr>
          <p:cNvPr id="1229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53641" y="1621072"/>
            <a:ext cx="1652588" cy="100488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2292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98554" y="3710222"/>
            <a:ext cx="1004887" cy="860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2293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07816" y="2124310"/>
            <a:ext cx="2016125" cy="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stealth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2294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72954" y="3781659"/>
            <a:ext cx="903288" cy="788987"/>
          </a:xfrm>
          <a:prstGeom prst="hexagon">
            <a:avLst>
              <a:gd name="adj" fmla="val 27534"/>
              <a:gd name="vf" fmla="val 11547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2295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17466" y="2124310"/>
            <a:ext cx="0" cy="165576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296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549266" y="414043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298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82396" y="3780072"/>
            <a:ext cx="881653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 dirty="0" smtClean="0">
                <a:solidFill>
                  <a:schemeClr val="bg1"/>
                </a:solidFill>
                <a:cs typeface="Arial" charset="0"/>
              </a:rPr>
              <a:t>Objectif</a:t>
            </a:r>
            <a:endParaRPr lang="fr-FR" sz="1400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fr-FR" sz="1400" dirty="0">
                <a:solidFill>
                  <a:schemeClr val="bg1"/>
                </a:solidFill>
                <a:cs typeface="Arial" charset="0"/>
              </a:rPr>
              <a:t>Stock</a:t>
            </a:r>
          </a:p>
          <a:p>
            <a:pPr algn="ctr" eaLnBrk="0" hangingPunct="0"/>
            <a:r>
              <a:rPr lang="fr-FR" sz="1400" dirty="0">
                <a:solidFill>
                  <a:schemeClr val="bg1"/>
                </a:solidFill>
                <a:cs typeface="Arial" charset="0"/>
              </a:rPr>
              <a:t>désiré</a:t>
            </a:r>
          </a:p>
        </p:txBody>
      </p:sp>
      <p:sp>
        <p:nvSpPr>
          <p:cNvPr id="1229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23045" y="3887794"/>
            <a:ext cx="80310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 dirty="0" smtClean="0">
                <a:solidFill>
                  <a:schemeClr val="bg1"/>
                </a:solidFill>
                <a:cs typeface="Arial" charset="0"/>
              </a:rPr>
              <a:t>Écart</a:t>
            </a:r>
            <a:endParaRPr lang="fr-FR" sz="1400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fr-FR" sz="1400" dirty="0">
                <a:solidFill>
                  <a:schemeClr val="bg1"/>
                </a:solidFill>
                <a:cs typeface="Arial" charset="0"/>
              </a:rPr>
              <a:t>s/Stock</a:t>
            </a:r>
          </a:p>
        </p:txBody>
      </p:sp>
      <p:sp>
        <p:nvSpPr>
          <p:cNvPr id="12300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34816" y="1762360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400" dirty="0">
                <a:cs typeface="Arial" charset="0"/>
              </a:rPr>
              <a:t>Ventes</a:t>
            </a:r>
          </a:p>
        </p:txBody>
      </p:sp>
      <p:sp>
        <p:nvSpPr>
          <p:cNvPr id="12301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95782" y="1747189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 dirty="0">
                <a:cs typeface="Arial" charset="0"/>
              </a:rPr>
              <a:t>Achats</a:t>
            </a:r>
          </a:p>
        </p:txBody>
      </p:sp>
      <p:sp>
        <p:nvSpPr>
          <p:cNvPr id="12302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35626" y="1763947"/>
            <a:ext cx="1591783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 dirty="0" smtClean="0">
                <a:solidFill>
                  <a:schemeClr val="bg1"/>
                </a:solidFill>
                <a:cs typeface="Arial" charset="0"/>
              </a:rPr>
              <a:t>Niveau de stock</a:t>
            </a:r>
            <a:endParaRPr lang="fr-FR" sz="1400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fr-FR" sz="1400" dirty="0">
                <a:solidFill>
                  <a:schemeClr val="bg1"/>
                </a:solidFill>
                <a:cs typeface="Arial" charset="0"/>
              </a:rPr>
              <a:t>réel à un </a:t>
            </a:r>
          </a:p>
          <a:p>
            <a:pPr algn="ctr" eaLnBrk="0" hangingPunct="0"/>
            <a:r>
              <a:rPr lang="fr-FR" sz="1400" dirty="0">
                <a:solidFill>
                  <a:schemeClr val="bg1"/>
                </a:solidFill>
                <a:cs typeface="Arial" charset="0"/>
              </a:rPr>
              <a:t>instant T</a:t>
            </a:r>
          </a:p>
        </p:txBody>
      </p:sp>
      <p:sp>
        <p:nvSpPr>
          <p:cNvPr id="12303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928054" y="2124310"/>
            <a:ext cx="3757612" cy="2017712"/>
          </a:xfrm>
          <a:custGeom>
            <a:avLst/>
            <a:gdLst>
              <a:gd name="T0" fmla="*/ 2366 w 2367"/>
              <a:gd name="T1" fmla="*/ 1270 h 1271"/>
              <a:gd name="T2" fmla="*/ 0 w 2367"/>
              <a:gd name="T3" fmla="*/ 1270 h 1271"/>
              <a:gd name="T4" fmla="*/ 0 w 2367"/>
              <a:gd name="T5" fmla="*/ 0 h 1271"/>
              <a:gd name="T6" fmla="*/ 144 w 2367"/>
              <a:gd name="T7" fmla="*/ 0 h 1271"/>
              <a:gd name="T8" fmla="*/ 0 60000 65536"/>
              <a:gd name="T9" fmla="*/ 0 60000 65536"/>
              <a:gd name="T10" fmla="*/ 0 60000 65536"/>
              <a:gd name="T11" fmla="*/ 0 60000 65536"/>
              <a:gd name="T12" fmla="*/ 0 w 2367"/>
              <a:gd name="T13" fmla="*/ 0 h 1271"/>
              <a:gd name="T14" fmla="*/ 2367 w 2367"/>
              <a:gd name="T15" fmla="*/ 1271 h 12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7" h="1271">
                <a:moveTo>
                  <a:pt x="2366" y="1270"/>
                </a:moveTo>
                <a:lnTo>
                  <a:pt x="0" y="127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304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01341" y="2987910"/>
            <a:ext cx="433388" cy="708025"/>
          </a:xfrm>
          <a:custGeom>
            <a:avLst/>
            <a:gdLst>
              <a:gd name="T0" fmla="*/ 0 w 273"/>
              <a:gd name="T1" fmla="*/ 0 h 446"/>
              <a:gd name="T2" fmla="*/ 28 w 273"/>
              <a:gd name="T3" fmla="*/ 1 h 446"/>
              <a:gd name="T4" fmla="*/ 55 w 273"/>
              <a:gd name="T5" fmla="*/ 3 h 446"/>
              <a:gd name="T6" fmla="*/ 81 w 273"/>
              <a:gd name="T7" fmla="*/ 7 h 446"/>
              <a:gd name="T8" fmla="*/ 106 w 273"/>
              <a:gd name="T9" fmla="*/ 13 h 446"/>
              <a:gd name="T10" fmla="*/ 152 w 273"/>
              <a:gd name="T11" fmla="*/ 27 h 446"/>
              <a:gd name="T12" fmla="*/ 173 w 273"/>
              <a:gd name="T13" fmla="*/ 36 h 446"/>
              <a:gd name="T14" fmla="*/ 192 w 273"/>
              <a:gd name="T15" fmla="*/ 47 h 446"/>
              <a:gd name="T16" fmla="*/ 210 w 273"/>
              <a:gd name="T17" fmla="*/ 58 h 446"/>
              <a:gd name="T18" fmla="*/ 226 w 273"/>
              <a:gd name="T19" fmla="*/ 70 h 446"/>
              <a:gd name="T20" fmla="*/ 239 w 273"/>
              <a:gd name="T21" fmla="*/ 83 h 446"/>
              <a:gd name="T22" fmla="*/ 251 w 273"/>
              <a:gd name="T23" fmla="*/ 97 h 446"/>
              <a:gd name="T24" fmla="*/ 260 w 273"/>
              <a:gd name="T25" fmla="*/ 112 h 446"/>
              <a:gd name="T26" fmla="*/ 267 w 273"/>
              <a:gd name="T27" fmla="*/ 127 h 446"/>
              <a:gd name="T28" fmla="*/ 271 w 273"/>
              <a:gd name="T29" fmla="*/ 143 h 446"/>
              <a:gd name="T30" fmla="*/ 272 w 273"/>
              <a:gd name="T31" fmla="*/ 159 h 446"/>
              <a:gd name="T32" fmla="*/ 272 w 273"/>
              <a:gd name="T33" fmla="*/ 250 h 446"/>
              <a:gd name="T34" fmla="*/ 271 w 273"/>
              <a:gd name="T35" fmla="*/ 262 h 446"/>
              <a:gd name="T36" fmla="*/ 269 w 273"/>
              <a:gd name="T37" fmla="*/ 275 h 446"/>
              <a:gd name="T38" fmla="*/ 265 w 273"/>
              <a:gd name="T39" fmla="*/ 287 h 446"/>
              <a:gd name="T40" fmla="*/ 259 w 273"/>
              <a:gd name="T41" fmla="*/ 299 h 446"/>
              <a:gd name="T42" fmla="*/ 243 w 273"/>
              <a:gd name="T43" fmla="*/ 321 h 446"/>
              <a:gd name="T44" fmla="*/ 222 w 273"/>
              <a:gd name="T45" fmla="*/ 342 h 446"/>
              <a:gd name="T46" fmla="*/ 196 w 273"/>
              <a:gd name="T47" fmla="*/ 360 h 446"/>
              <a:gd name="T48" fmla="*/ 165 w 273"/>
              <a:gd name="T49" fmla="*/ 376 h 446"/>
              <a:gd name="T50" fmla="*/ 130 w 273"/>
              <a:gd name="T51" fmla="*/ 390 h 446"/>
              <a:gd name="T52" fmla="*/ 91 w 273"/>
              <a:gd name="T53" fmla="*/ 400 h 446"/>
              <a:gd name="T54" fmla="*/ 91 w 273"/>
              <a:gd name="T55" fmla="*/ 445 h 446"/>
              <a:gd name="T56" fmla="*/ 0 w 273"/>
              <a:gd name="T57" fmla="*/ 363 h 446"/>
              <a:gd name="T58" fmla="*/ 91 w 273"/>
              <a:gd name="T59" fmla="*/ 264 h 446"/>
              <a:gd name="T60" fmla="*/ 91 w 273"/>
              <a:gd name="T61" fmla="*/ 309 h 446"/>
              <a:gd name="T62" fmla="*/ 121 w 273"/>
              <a:gd name="T63" fmla="*/ 302 h 446"/>
              <a:gd name="T64" fmla="*/ 149 w 273"/>
              <a:gd name="T65" fmla="*/ 292 h 446"/>
              <a:gd name="T66" fmla="*/ 174 w 273"/>
              <a:gd name="T67" fmla="*/ 281 h 446"/>
              <a:gd name="T68" fmla="*/ 197 w 273"/>
              <a:gd name="T69" fmla="*/ 269 h 446"/>
              <a:gd name="T70" fmla="*/ 218 w 273"/>
              <a:gd name="T71" fmla="*/ 255 h 446"/>
              <a:gd name="T72" fmla="*/ 235 w 273"/>
              <a:gd name="T73" fmla="*/ 239 h 446"/>
              <a:gd name="T74" fmla="*/ 250 w 273"/>
              <a:gd name="T75" fmla="*/ 222 h 446"/>
              <a:gd name="T76" fmla="*/ 261 w 273"/>
              <a:gd name="T77" fmla="*/ 205 h 446"/>
              <a:gd name="T78" fmla="*/ 261 w 273"/>
              <a:gd name="T79" fmla="*/ 205 h 446"/>
              <a:gd name="T80" fmla="*/ 254 w 273"/>
              <a:gd name="T81" fmla="*/ 192 h 446"/>
              <a:gd name="T82" fmla="*/ 245 w 273"/>
              <a:gd name="T83" fmla="*/ 180 h 446"/>
              <a:gd name="T84" fmla="*/ 234 w 273"/>
              <a:gd name="T85" fmla="*/ 169 h 446"/>
              <a:gd name="T86" fmla="*/ 223 w 273"/>
              <a:gd name="T87" fmla="*/ 158 h 446"/>
              <a:gd name="T88" fmla="*/ 195 w 273"/>
              <a:gd name="T89" fmla="*/ 139 h 446"/>
              <a:gd name="T90" fmla="*/ 163 w 273"/>
              <a:gd name="T91" fmla="*/ 123 h 446"/>
              <a:gd name="T92" fmla="*/ 127 w 273"/>
              <a:gd name="T93" fmla="*/ 109 h 446"/>
              <a:gd name="T94" fmla="*/ 87 w 273"/>
              <a:gd name="T95" fmla="*/ 99 h 446"/>
              <a:gd name="T96" fmla="*/ 45 w 273"/>
              <a:gd name="T97" fmla="*/ 93 h 446"/>
              <a:gd name="T98" fmla="*/ 0 w 273"/>
              <a:gd name="T99" fmla="*/ 91 h 4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446"/>
              <a:gd name="T152" fmla="*/ 273 w 273"/>
              <a:gd name="T153" fmla="*/ 446 h 44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446">
                <a:moveTo>
                  <a:pt x="0" y="0"/>
                </a:moveTo>
                <a:lnTo>
                  <a:pt x="28" y="1"/>
                </a:lnTo>
                <a:lnTo>
                  <a:pt x="55" y="3"/>
                </a:lnTo>
                <a:lnTo>
                  <a:pt x="81" y="7"/>
                </a:lnTo>
                <a:lnTo>
                  <a:pt x="106" y="13"/>
                </a:lnTo>
                <a:lnTo>
                  <a:pt x="152" y="27"/>
                </a:lnTo>
                <a:lnTo>
                  <a:pt x="173" y="36"/>
                </a:lnTo>
                <a:lnTo>
                  <a:pt x="192" y="47"/>
                </a:lnTo>
                <a:lnTo>
                  <a:pt x="210" y="58"/>
                </a:lnTo>
                <a:lnTo>
                  <a:pt x="226" y="70"/>
                </a:lnTo>
                <a:lnTo>
                  <a:pt x="239" y="83"/>
                </a:lnTo>
                <a:lnTo>
                  <a:pt x="251" y="97"/>
                </a:lnTo>
                <a:lnTo>
                  <a:pt x="260" y="112"/>
                </a:lnTo>
                <a:lnTo>
                  <a:pt x="267" y="127"/>
                </a:lnTo>
                <a:lnTo>
                  <a:pt x="271" y="143"/>
                </a:lnTo>
                <a:lnTo>
                  <a:pt x="272" y="159"/>
                </a:lnTo>
                <a:lnTo>
                  <a:pt x="272" y="250"/>
                </a:lnTo>
                <a:lnTo>
                  <a:pt x="271" y="262"/>
                </a:lnTo>
                <a:lnTo>
                  <a:pt x="269" y="275"/>
                </a:lnTo>
                <a:lnTo>
                  <a:pt x="265" y="287"/>
                </a:lnTo>
                <a:lnTo>
                  <a:pt x="259" y="299"/>
                </a:lnTo>
                <a:lnTo>
                  <a:pt x="243" y="321"/>
                </a:lnTo>
                <a:lnTo>
                  <a:pt x="222" y="342"/>
                </a:lnTo>
                <a:lnTo>
                  <a:pt x="196" y="360"/>
                </a:lnTo>
                <a:lnTo>
                  <a:pt x="165" y="376"/>
                </a:lnTo>
                <a:lnTo>
                  <a:pt x="130" y="390"/>
                </a:lnTo>
                <a:lnTo>
                  <a:pt x="91" y="400"/>
                </a:lnTo>
                <a:lnTo>
                  <a:pt x="91" y="445"/>
                </a:lnTo>
                <a:lnTo>
                  <a:pt x="0" y="363"/>
                </a:lnTo>
                <a:lnTo>
                  <a:pt x="91" y="264"/>
                </a:lnTo>
                <a:lnTo>
                  <a:pt x="91" y="309"/>
                </a:lnTo>
                <a:lnTo>
                  <a:pt x="121" y="302"/>
                </a:lnTo>
                <a:lnTo>
                  <a:pt x="149" y="292"/>
                </a:lnTo>
                <a:lnTo>
                  <a:pt x="174" y="281"/>
                </a:lnTo>
                <a:lnTo>
                  <a:pt x="197" y="269"/>
                </a:lnTo>
                <a:lnTo>
                  <a:pt x="218" y="255"/>
                </a:lnTo>
                <a:lnTo>
                  <a:pt x="235" y="239"/>
                </a:lnTo>
                <a:lnTo>
                  <a:pt x="250" y="222"/>
                </a:lnTo>
                <a:lnTo>
                  <a:pt x="261" y="205"/>
                </a:lnTo>
                <a:lnTo>
                  <a:pt x="254" y="192"/>
                </a:lnTo>
                <a:lnTo>
                  <a:pt x="245" y="180"/>
                </a:lnTo>
                <a:lnTo>
                  <a:pt x="234" y="169"/>
                </a:lnTo>
                <a:lnTo>
                  <a:pt x="223" y="158"/>
                </a:lnTo>
                <a:lnTo>
                  <a:pt x="195" y="139"/>
                </a:lnTo>
                <a:lnTo>
                  <a:pt x="163" y="123"/>
                </a:lnTo>
                <a:lnTo>
                  <a:pt x="127" y="109"/>
                </a:lnTo>
                <a:lnTo>
                  <a:pt x="87" y="99"/>
                </a:lnTo>
                <a:lnTo>
                  <a:pt x="45" y="93"/>
                </a:lnTo>
                <a:lnTo>
                  <a:pt x="0" y="91"/>
                </a:lnTo>
              </a:path>
            </a:pathLst>
          </a:custGeom>
          <a:solidFill>
            <a:srgbClr val="80808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305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1957" y="2700572"/>
            <a:ext cx="124232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400" dirty="0">
                <a:cs typeface="Arial" charset="0"/>
              </a:rPr>
              <a:t>Informations</a:t>
            </a:r>
          </a:p>
          <a:p>
            <a:pPr algn="ctr" eaLnBrk="0" hangingPunct="0"/>
            <a:r>
              <a:rPr lang="fr-FR" sz="1400" dirty="0">
                <a:cs typeface="Arial" charset="0"/>
              </a:rPr>
              <a:t>sur Stock </a:t>
            </a:r>
          </a:p>
        </p:txBody>
      </p:sp>
      <p:sp>
        <p:nvSpPr>
          <p:cNvPr id="12306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98698" y="116632"/>
            <a:ext cx="6127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 Processus de Décision</a:t>
            </a:r>
          </a:p>
          <a:p>
            <a:pPr algn="ctr"/>
            <a:r>
              <a:rPr lang="fr-FR" sz="2800" dirty="0"/>
              <a:t>Exemple : </a:t>
            </a:r>
            <a:r>
              <a:rPr lang="fr-FR" sz="2800" dirty="0" smtClean="0"/>
              <a:t>le modèle « IDAR »</a:t>
            </a:r>
            <a:endParaRPr lang="fr-FR" sz="2800" dirty="0"/>
          </a:p>
        </p:txBody>
      </p:sp>
      <p:sp>
        <p:nvSpPr>
          <p:cNvPr id="12307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26566" y="4827121"/>
            <a:ext cx="145713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algn="ctr" eaLnBrk="0" hangingPunct="0"/>
            <a:r>
              <a:rPr lang="fr-FR" sz="1600" dirty="0" smtClean="0">
                <a:cs typeface="Arial" charset="0"/>
              </a:rPr>
              <a:t>État </a:t>
            </a:r>
            <a:r>
              <a:rPr lang="fr-FR" sz="1600" dirty="0">
                <a:cs typeface="Arial" charset="0"/>
              </a:rPr>
              <a:t>de l’</a:t>
            </a:r>
          </a:p>
          <a:p>
            <a:pPr algn="ctr" eaLnBrk="0" hangingPunct="0"/>
            <a:r>
              <a:rPr lang="fr-FR" sz="1600" dirty="0">
                <a:cs typeface="Arial" charset="0"/>
              </a:rPr>
              <a:t>Organisation</a:t>
            </a:r>
          </a:p>
        </p:txBody>
      </p:sp>
      <p:sp>
        <p:nvSpPr>
          <p:cNvPr id="12308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10087" y="4973171"/>
            <a:ext cx="96500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600">
                <a:cs typeface="Arial" charset="0"/>
              </a:rPr>
              <a:t>Résultat</a:t>
            </a:r>
          </a:p>
        </p:txBody>
      </p:sp>
      <p:sp>
        <p:nvSpPr>
          <p:cNvPr id="12309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99930" y="6211180"/>
            <a:ext cx="102432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600" dirty="0">
                <a:cs typeface="Arial" charset="0"/>
              </a:rPr>
              <a:t>Décision</a:t>
            </a:r>
          </a:p>
        </p:txBody>
      </p:sp>
      <p:sp>
        <p:nvSpPr>
          <p:cNvPr id="12310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79512" y="5476408"/>
            <a:ext cx="83837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600">
                <a:cs typeface="Arial" charset="0"/>
              </a:rPr>
              <a:t>Action</a:t>
            </a:r>
          </a:p>
        </p:txBody>
      </p:sp>
      <p:sp>
        <p:nvSpPr>
          <p:cNvPr id="12311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78287" y="6197133"/>
            <a:ext cx="69730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600" dirty="0" smtClean="0">
                <a:cs typeface="Arial" charset="0"/>
              </a:rPr>
              <a:t>Écart</a:t>
            </a:r>
            <a:endParaRPr lang="fr-FR" sz="1600" dirty="0">
              <a:cs typeface="Arial" charset="0"/>
            </a:endParaRPr>
          </a:p>
        </p:txBody>
      </p:sp>
      <p:sp>
        <p:nvSpPr>
          <p:cNvPr id="12312" name="Rectangle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440" y="6243435"/>
            <a:ext cx="98264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488" tIns="46038" rIns="90488" bIns="46038">
            <a:spAutoFit/>
          </a:bodyPr>
          <a:lstStyle/>
          <a:p>
            <a:pPr eaLnBrk="0" hangingPunct="0"/>
            <a:r>
              <a:rPr lang="fr-FR" sz="1600" dirty="0">
                <a:cs typeface="Arial" charset="0"/>
              </a:rPr>
              <a:t>Objectif</a:t>
            </a:r>
          </a:p>
        </p:txBody>
      </p:sp>
      <p:sp>
        <p:nvSpPr>
          <p:cNvPr id="12313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512888" y="5781208"/>
            <a:ext cx="987042" cy="569913"/>
          </a:xfrm>
          <a:custGeom>
            <a:avLst/>
            <a:gdLst>
              <a:gd name="T0" fmla="*/ 754 w 755"/>
              <a:gd name="T1" fmla="*/ 358 h 359"/>
              <a:gd name="T2" fmla="*/ 684 w 755"/>
              <a:gd name="T3" fmla="*/ 356 h 359"/>
              <a:gd name="T4" fmla="*/ 614 w 755"/>
              <a:gd name="T5" fmla="*/ 350 h 359"/>
              <a:gd name="T6" fmla="*/ 544 w 755"/>
              <a:gd name="T7" fmla="*/ 340 h 359"/>
              <a:gd name="T8" fmla="*/ 477 w 755"/>
              <a:gd name="T9" fmla="*/ 327 h 359"/>
              <a:gd name="T10" fmla="*/ 412 w 755"/>
              <a:gd name="T11" fmla="*/ 311 h 359"/>
              <a:gd name="T12" fmla="*/ 350 w 755"/>
              <a:gd name="T13" fmla="*/ 292 h 359"/>
              <a:gd name="T14" fmla="*/ 291 w 755"/>
              <a:gd name="T15" fmla="*/ 270 h 359"/>
              <a:gd name="T16" fmla="*/ 236 w 755"/>
              <a:gd name="T17" fmla="*/ 246 h 359"/>
              <a:gd name="T18" fmla="*/ 185 w 755"/>
              <a:gd name="T19" fmla="*/ 220 h 359"/>
              <a:gd name="T20" fmla="*/ 139 w 755"/>
              <a:gd name="T21" fmla="*/ 192 h 359"/>
              <a:gd name="T22" fmla="*/ 99 w 755"/>
              <a:gd name="T23" fmla="*/ 163 h 359"/>
              <a:gd name="T24" fmla="*/ 65 w 755"/>
              <a:gd name="T25" fmla="*/ 132 h 359"/>
              <a:gd name="T26" fmla="*/ 37 w 755"/>
              <a:gd name="T27" fmla="*/ 100 h 359"/>
              <a:gd name="T28" fmla="*/ 26 w 755"/>
              <a:gd name="T29" fmla="*/ 83 h 359"/>
              <a:gd name="T30" fmla="*/ 17 w 755"/>
              <a:gd name="T31" fmla="*/ 67 h 359"/>
              <a:gd name="T32" fmla="*/ 10 w 755"/>
              <a:gd name="T33" fmla="*/ 50 h 359"/>
              <a:gd name="T34" fmla="*/ 4 w 755"/>
              <a:gd name="T35" fmla="*/ 34 h 359"/>
              <a:gd name="T36" fmla="*/ 1 w 755"/>
              <a:gd name="T37" fmla="*/ 17 h 359"/>
              <a:gd name="T38" fmla="*/ 0 w 755"/>
              <a:gd name="T39" fmla="*/ 0 h 35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5"/>
              <a:gd name="T61" fmla="*/ 0 h 359"/>
              <a:gd name="T62" fmla="*/ 755 w 755"/>
              <a:gd name="T63" fmla="*/ 359 h 35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5" h="359">
                <a:moveTo>
                  <a:pt x="754" y="358"/>
                </a:moveTo>
                <a:lnTo>
                  <a:pt x="684" y="356"/>
                </a:lnTo>
                <a:lnTo>
                  <a:pt x="614" y="350"/>
                </a:lnTo>
                <a:lnTo>
                  <a:pt x="544" y="340"/>
                </a:lnTo>
                <a:lnTo>
                  <a:pt x="477" y="327"/>
                </a:lnTo>
                <a:lnTo>
                  <a:pt x="412" y="311"/>
                </a:lnTo>
                <a:lnTo>
                  <a:pt x="350" y="292"/>
                </a:lnTo>
                <a:lnTo>
                  <a:pt x="291" y="270"/>
                </a:lnTo>
                <a:lnTo>
                  <a:pt x="236" y="246"/>
                </a:lnTo>
                <a:lnTo>
                  <a:pt x="185" y="220"/>
                </a:lnTo>
                <a:lnTo>
                  <a:pt x="139" y="192"/>
                </a:lnTo>
                <a:lnTo>
                  <a:pt x="99" y="163"/>
                </a:lnTo>
                <a:lnTo>
                  <a:pt x="65" y="132"/>
                </a:lnTo>
                <a:lnTo>
                  <a:pt x="37" y="100"/>
                </a:lnTo>
                <a:lnTo>
                  <a:pt x="26" y="83"/>
                </a:lnTo>
                <a:lnTo>
                  <a:pt x="17" y="67"/>
                </a:lnTo>
                <a:lnTo>
                  <a:pt x="10" y="50"/>
                </a:lnTo>
                <a:lnTo>
                  <a:pt x="4" y="34"/>
                </a:lnTo>
                <a:lnTo>
                  <a:pt x="1" y="17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sz="1600"/>
          </a:p>
        </p:txBody>
      </p:sp>
      <p:sp>
        <p:nvSpPr>
          <p:cNvPr id="12314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512887" y="5125571"/>
            <a:ext cx="911225" cy="352425"/>
          </a:xfrm>
          <a:custGeom>
            <a:avLst/>
            <a:gdLst>
              <a:gd name="T0" fmla="*/ 0 w 574"/>
              <a:gd name="T1" fmla="*/ 221 h 222"/>
              <a:gd name="T2" fmla="*/ 1 w 574"/>
              <a:gd name="T3" fmla="*/ 211 h 222"/>
              <a:gd name="T4" fmla="*/ 3 w 574"/>
              <a:gd name="T5" fmla="*/ 200 h 222"/>
              <a:gd name="T6" fmla="*/ 7 w 574"/>
              <a:gd name="T7" fmla="*/ 190 h 222"/>
              <a:gd name="T8" fmla="*/ 13 w 574"/>
              <a:gd name="T9" fmla="*/ 180 h 222"/>
              <a:gd name="T10" fmla="*/ 28 w 574"/>
              <a:gd name="T11" fmla="*/ 160 h 222"/>
              <a:gd name="T12" fmla="*/ 49 w 574"/>
              <a:gd name="T13" fmla="*/ 140 h 222"/>
              <a:gd name="T14" fmla="*/ 75 w 574"/>
              <a:gd name="T15" fmla="*/ 121 h 222"/>
              <a:gd name="T16" fmla="*/ 106 w 574"/>
              <a:gd name="T17" fmla="*/ 103 h 222"/>
              <a:gd name="T18" fmla="*/ 141 w 574"/>
              <a:gd name="T19" fmla="*/ 85 h 222"/>
              <a:gd name="T20" fmla="*/ 179 w 574"/>
              <a:gd name="T21" fmla="*/ 69 h 222"/>
              <a:gd name="T22" fmla="*/ 221 w 574"/>
              <a:gd name="T23" fmla="*/ 54 h 222"/>
              <a:gd name="T24" fmla="*/ 266 w 574"/>
              <a:gd name="T25" fmla="*/ 41 h 222"/>
              <a:gd name="T26" fmla="*/ 313 w 574"/>
              <a:gd name="T27" fmla="*/ 29 h 222"/>
              <a:gd name="T28" fmla="*/ 363 w 574"/>
              <a:gd name="T29" fmla="*/ 19 h 222"/>
              <a:gd name="T30" fmla="*/ 414 w 574"/>
              <a:gd name="T31" fmla="*/ 11 h 222"/>
              <a:gd name="T32" fmla="*/ 466 w 574"/>
              <a:gd name="T33" fmla="*/ 5 h 222"/>
              <a:gd name="T34" fmla="*/ 519 w 574"/>
              <a:gd name="T35" fmla="*/ 1 h 222"/>
              <a:gd name="T36" fmla="*/ 573 w 574"/>
              <a:gd name="T37" fmla="*/ 0 h 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4"/>
              <a:gd name="T58" fmla="*/ 0 h 222"/>
              <a:gd name="T59" fmla="*/ 574 w 574"/>
              <a:gd name="T60" fmla="*/ 222 h 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4" h="222">
                <a:moveTo>
                  <a:pt x="0" y="221"/>
                </a:moveTo>
                <a:lnTo>
                  <a:pt x="1" y="211"/>
                </a:lnTo>
                <a:lnTo>
                  <a:pt x="3" y="200"/>
                </a:lnTo>
                <a:lnTo>
                  <a:pt x="7" y="190"/>
                </a:lnTo>
                <a:lnTo>
                  <a:pt x="13" y="180"/>
                </a:lnTo>
                <a:lnTo>
                  <a:pt x="28" y="160"/>
                </a:lnTo>
                <a:lnTo>
                  <a:pt x="49" y="140"/>
                </a:lnTo>
                <a:lnTo>
                  <a:pt x="75" y="121"/>
                </a:lnTo>
                <a:lnTo>
                  <a:pt x="106" y="103"/>
                </a:lnTo>
                <a:lnTo>
                  <a:pt x="141" y="85"/>
                </a:lnTo>
                <a:lnTo>
                  <a:pt x="179" y="69"/>
                </a:lnTo>
                <a:lnTo>
                  <a:pt x="221" y="54"/>
                </a:lnTo>
                <a:lnTo>
                  <a:pt x="266" y="41"/>
                </a:lnTo>
                <a:lnTo>
                  <a:pt x="313" y="29"/>
                </a:lnTo>
                <a:lnTo>
                  <a:pt x="363" y="19"/>
                </a:lnTo>
                <a:lnTo>
                  <a:pt x="414" y="11"/>
                </a:lnTo>
                <a:lnTo>
                  <a:pt x="466" y="5"/>
                </a:lnTo>
                <a:lnTo>
                  <a:pt x="519" y="1"/>
                </a:lnTo>
                <a:lnTo>
                  <a:pt x="573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sz="1600"/>
          </a:p>
        </p:txBody>
      </p:sp>
      <p:sp>
        <p:nvSpPr>
          <p:cNvPr id="12315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3522662" y="5125571"/>
            <a:ext cx="989013" cy="1587"/>
          </a:xfrm>
          <a:custGeom>
            <a:avLst/>
            <a:gdLst>
              <a:gd name="T0" fmla="*/ 0 w 623"/>
              <a:gd name="T1" fmla="*/ 0 h 1"/>
              <a:gd name="T2" fmla="*/ 622 w 623"/>
              <a:gd name="T3" fmla="*/ 0 h 1"/>
              <a:gd name="T4" fmla="*/ 0 60000 65536"/>
              <a:gd name="T5" fmla="*/ 0 60000 65536"/>
              <a:gd name="T6" fmla="*/ 0 w 623"/>
              <a:gd name="T7" fmla="*/ 0 h 1"/>
              <a:gd name="T8" fmla="*/ 623 w 62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3" h="1">
                <a:moveTo>
                  <a:pt x="0" y="0"/>
                </a:moveTo>
                <a:lnTo>
                  <a:pt x="622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sz="1600"/>
          </a:p>
        </p:txBody>
      </p:sp>
      <p:sp>
        <p:nvSpPr>
          <p:cNvPr id="12316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781565" y="6419029"/>
            <a:ext cx="1223962" cy="74613"/>
          </a:xfrm>
          <a:custGeom>
            <a:avLst/>
            <a:gdLst>
              <a:gd name="T0" fmla="*/ 330 w 331"/>
              <a:gd name="T1" fmla="*/ 0 h 1"/>
              <a:gd name="T2" fmla="*/ 0 w 331"/>
              <a:gd name="T3" fmla="*/ 0 h 1"/>
              <a:gd name="T4" fmla="*/ 0 60000 65536"/>
              <a:gd name="T5" fmla="*/ 0 60000 65536"/>
              <a:gd name="T6" fmla="*/ 0 w 331"/>
              <a:gd name="T7" fmla="*/ 0 h 1"/>
              <a:gd name="T8" fmla="*/ 331 w 3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1" h="1">
                <a:moveTo>
                  <a:pt x="330" y="0"/>
                </a:move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sz="1600"/>
          </a:p>
        </p:txBody>
      </p:sp>
      <p:sp>
        <p:nvSpPr>
          <p:cNvPr id="12317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24250" y="6349533"/>
            <a:ext cx="555625" cy="1588"/>
          </a:xfrm>
          <a:custGeom>
            <a:avLst/>
            <a:gdLst>
              <a:gd name="T0" fmla="*/ 349 w 350"/>
              <a:gd name="T1" fmla="*/ 0 h 1"/>
              <a:gd name="T2" fmla="*/ 0 w 350"/>
              <a:gd name="T3" fmla="*/ 0 h 1"/>
              <a:gd name="T4" fmla="*/ 0 60000 65536"/>
              <a:gd name="T5" fmla="*/ 0 60000 65536"/>
              <a:gd name="T6" fmla="*/ 0 w 350"/>
              <a:gd name="T7" fmla="*/ 0 h 1"/>
              <a:gd name="T8" fmla="*/ 350 w 35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0" h="1">
                <a:moveTo>
                  <a:pt x="349" y="0"/>
                </a:move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sz="1600"/>
          </a:p>
        </p:txBody>
      </p:sp>
      <p:sp>
        <p:nvSpPr>
          <p:cNvPr id="12318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3143250" y="5477996"/>
            <a:ext cx="503237" cy="565150"/>
          </a:xfrm>
          <a:custGeom>
            <a:avLst/>
            <a:gdLst>
              <a:gd name="T0" fmla="*/ 0 w 182"/>
              <a:gd name="T1" fmla="*/ 0 h 356"/>
              <a:gd name="T2" fmla="*/ 37 w 182"/>
              <a:gd name="T3" fmla="*/ 3 h 356"/>
              <a:gd name="T4" fmla="*/ 71 w 182"/>
              <a:gd name="T5" fmla="*/ 10 h 356"/>
              <a:gd name="T6" fmla="*/ 101 w 182"/>
              <a:gd name="T7" fmla="*/ 22 h 356"/>
              <a:gd name="T8" fmla="*/ 128 w 182"/>
              <a:gd name="T9" fmla="*/ 37 h 356"/>
              <a:gd name="T10" fmla="*/ 150 w 182"/>
              <a:gd name="T11" fmla="*/ 56 h 356"/>
              <a:gd name="T12" fmla="*/ 159 w 182"/>
              <a:gd name="T13" fmla="*/ 66 h 356"/>
              <a:gd name="T14" fmla="*/ 167 w 182"/>
              <a:gd name="T15" fmla="*/ 78 h 356"/>
              <a:gd name="T16" fmla="*/ 173 w 182"/>
              <a:gd name="T17" fmla="*/ 89 h 356"/>
              <a:gd name="T18" fmla="*/ 177 w 182"/>
              <a:gd name="T19" fmla="*/ 101 h 356"/>
              <a:gd name="T20" fmla="*/ 180 w 182"/>
              <a:gd name="T21" fmla="*/ 114 h 356"/>
              <a:gd name="T22" fmla="*/ 181 w 182"/>
              <a:gd name="T23" fmla="*/ 127 h 356"/>
              <a:gd name="T24" fmla="*/ 181 w 182"/>
              <a:gd name="T25" fmla="*/ 199 h 356"/>
              <a:gd name="T26" fmla="*/ 179 w 182"/>
              <a:gd name="T27" fmla="*/ 219 h 356"/>
              <a:gd name="T28" fmla="*/ 172 w 182"/>
              <a:gd name="T29" fmla="*/ 238 h 356"/>
              <a:gd name="T30" fmla="*/ 162 w 182"/>
              <a:gd name="T31" fmla="*/ 256 h 356"/>
              <a:gd name="T32" fmla="*/ 148 w 182"/>
              <a:gd name="T33" fmla="*/ 273 h 356"/>
              <a:gd name="T34" fmla="*/ 131 w 182"/>
              <a:gd name="T35" fmla="*/ 287 h 356"/>
              <a:gd name="T36" fmla="*/ 110 w 182"/>
              <a:gd name="T37" fmla="*/ 300 h 356"/>
              <a:gd name="T38" fmla="*/ 87 w 182"/>
              <a:gd name="T39" fmla="*/ 311 h 356"/>
              <a:gd name="T40" fmla="*/ 61 w 182"/>
              <a:gd name="T41" fmla="*/ 319 h 356"/>
              <a:gd name="T42" fmla="*/ 61 w 182"/>
              <a:gd name="T43" fmla="*/ 355 h 356"/>
              <a:gd name="T44" fmla="*/ 0 w 182"/>
              <a:gd name="T45" fmla="*/ 290 h 356"/>
              <a:gd name="T46" fmla="*/ 61 w 182"/>
              <a:gd name="T47" fmla="*/ 210 h 356"/>
              <a:gd name="T48" fmla="*/ 61 w 182"/>
              <a:gd name="T49" fmla="*/ 246 h 356"/>
              <a:gd name="T50" fmla="*/ 80 w 182"/>
              <a:gd name="T51" fmla="*/ 241 h 356"/>
              <a:gd name="T52" fmla="*/ 99 w 182"/>
              <a:gd name="T53" fmla="*/ 233 h 356"/>
              <a:gd name="T54" fmla="*/ 116 w 182"/>
              <a:gd name="T55" fmla="*/ 224 h 356"/>
              <a:gd name="T56" fmla="*/ 131 w 182"/>
              <a:gd name="T57" fmla="*/ 214 h 356"/>
              <a:gd name="T58" fmla="*/ 145 w 182"/>
              <a:gd name="T59" fmla="*/ 203 h 356"/>
              <a:gd name="T60" fmla="*/ 157 w 182"/>
              <a:gd name="T61" fmla="*/ 191 h 356"/>
              <a:gd name="T62" fmla="*/ 166 w 182"/>
              <a:gd name="T63" fmla="*/ 177 h 356"/>
              <a:gd name="T64" fmla="*/ 174 w 182"/>
              <a:gd name="T65" fmla="*/ 163 h 356"/>
              <a:gd name="T66" fmla="*/ 174 w 182"/>
              <a:gd name="T67" fmla="*/ 163 h 356"/>
              <a:gd name="T68" fmla="*/ 163 w 182"/>
              <a:gd name="T69" fmla="*/ 144 h 356"/>
              <a:gd name="T70" fmla="*/ 148 w 182"/>
              <a:gd name="T71" fmla="*/ 126 h 356"/>
              <a:gd name="T72" fmla="*/ 130 w 182"/>
              <a:gd name="T73" fmla="*/ 111 h 356"/>
              <a:gd name="T74" fmla="*/ 108 w 182"/>
              <a:gd name="T75" fmla="*/ 98 h 356"/>
              <a:gd name="T76" fmla="*/ 84 w 182"/>
              <a:gd name="T77" fmla="*/ 87 h 356"/>
              <a:gd name="T78" fmla="*/ 58 w 182"/>
              <a:gd name="T79" fmla="*/ 79 h 356"/>
              <a:gd name="T80" fmla="*/ 30 w 182"/>
              <a:gd name="T81" fmla="*/ 74 h 356"/>
              <a:gd name="T82" fmla="*/ 0 w 182"/>
              <a:gd name="T83" fmla="*/ 73 h 3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2"/>
              <a:gd name="T127" fmla="*/ 0 h 356"/>
              <a:gd name="T128" fmla="*/ 182 w 182"/>
              <a:gd name="T129" fmla="*/ 356 h 3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2" h="356">
                <a:moveTo>
                  <a:pt x="0" y="0"/>
                </a:moveTo>
                <a:lnTo>
                  <a:pt x="37" y="3"/>
                </a:lnTo>
                <a:lnTo>
                  <a:pt x="71" y="10"/>
                </a:lnTo>
                <a:lnTo>
                  <a:pt x="101" y="22"/>
                </a:lnTo>
                <a:lnTo>
                  <a:pt x="128" y="37"/>
                </a:lnTo>
                <a:lnTo>
                  <a:pt x="150" y="56"/>
                </a:lnTo>
                <a:lnTo>
                  <a:pt x="159" y="66"/>
                </a:lnTo>
                <a:lnTo>
                  <a:pt x="167" y="78"/>
                </a:lnTo>
                <a:lnTo>
                  <a:pt x="173" y="89"/>
                </a:lnTo>
                <a:lnTo>
                  <a:pt x="177" y="101"/>
                </a:lnTo>
                <a:lnTo>
                  <a:pt x="180" y="114"/>
                </a:lnTo>
                <a:lnTo>
                  <a:pt x="181" y="127"/>
                </a:lnTo>
                <a:lnTo>
                  <a:pt x="181" y="199"/>
                </a:lnTo>
                <a:lnTo>
                  <a:pt x="179" y="219"/>
                </a:lnTo>
                <a:lnTo>
                  <a:pt x="172" y="238"/>
                </a:lnTo>
                <a:lnTo>
                  <a:pt x="162" y="256"/>
                </a:lnTo>
                <a:lnTo>
                  <a:pt x="148" y="273"/>
                </a:lnTo>
                <a:lnTo>
                  <a:pt x="131" y="287"/>
                </a:lnTo>
                <a:lnTo>
                  <a:pt x="110" y="300"/>
                </a:lnTo>
                <a:lnTo>
                  <a:pt x="87" y="311"/>
                </a:lnTo>
                <a:lnTo>
                  <a:pt x="61" y="319"/>
                </a:lnTo>
                <a:lnTo>
                  <a:pt x="61" y="355"/>
                </a:lnTo>
                <a:lnTo>
                  <a:pt x="0" y="290"/>
                </a:lnTo>
                <a:lnTo>
                  <a:pt x="61" y="210"/>
                </a:lnTo>
                <a:lnTo>
                  <a:pt x="61" y="246"/>
                </a:lnTo>
                <a:lnTo>
                  <a:pt x="80" y="241"/>
                </a:lnTo>
                <a:lnTo>
                  <a:pt x="99" y="233"/>
                </a:lnTo>
                <a:lnTo>
                  <a:pt x="116" y="224"/>
                </a:lnTo>
                <a:lnTo>
                  <a:pt x="131" y="214"/>
                </a:lnTo>
                <a:lnTo>
                  <a:pt x="145" y="203"/>
                </a:lnTo>
                <a:lnTo>
                  <a:pt x="157" y="191"/>
                </a:lnTo>
                <a:lnTo>
                  <a:pt x="166" y="177"/>
                </a:lnTo>
                <a:lnTo>
                  <a:pt x="174" y="163"/>
                </a:lnTo>
                <a:lnTo>
                  <a:pt x="163" y="144"/>
                </a:lnTo>
                <a:lnTo>
                  <a:pt x="148" y="126"/>
                </a:lnTo>
                <a:lnTo>
                  <a:pt x="130" y="111"/>
                </a:lnTo>
                <a:lnTo>
                  <a:pt x="108" y="98"/>
                </a:lnTo>
                <a:lnTo>
                  <a:pt x="84" y="87"/>
                </a:lnTo>
                <a:lnTo>
                  <a:pt x="58" y="79"/>
                </a:lnTo>
                <a:lnTo>
                  <a:pt x="30" y="74"/>
                </a:lnTo>
                <a:lnTo>
                  <a:pt x="0" y="73"/>
                </a:lnTo>
              </a:path>
            </a:pathLst>
          </a:custGeom>
          <a:solidFill>
            <a:srgbClr val="808080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sz="1600"/>
          </a:p>
        </p:txBody>
      </p:sp>
      <p:sp>
        <p:nvSpPr>
          <p:cNvPr id="12319" name="Text Box 3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735637" y="5549433"/>
            <a:ext cx="1392026" cy="34073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fr-FR" sz="1600"/>
              <a:t>informations</a:t>
            </a:r>
          </a:p>
        </p:txBody>
      </p:sp>
      <p:cxnSp>
        <p:nvCxnSpPr>
          <p:cNvPr id="12320" name="AutoShape 35"/>
          <p:cNvCxnSpPr>
            <a:cxnSpLocks noChangeShapeType="1"/>
            <a:stCxn id="12308" idx="3"/>
            <a:endCxn id="12311" idx="3"/>
          </p:cNvCxnSpPr>
          <p:nvPr>
            <p:custDataLst>
              <p:tags r:id="rId30"/>
            </p:custDataLst>
          </p:nvPr>
        </p:nvCxnSpPr>
        <p:spPr bwMode="auto">
          <a:xfrm flipH="1">
            <a:off x="4775595" y="5142769"/>
            <a:ext cx="699501" cy="1223962"/>
          </a:xfrm>
          <a:prstGeom prst="curvedConnector3">
            <a:avLst>
              <a:gd name="adj1" fmla="val -3268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" name="Flèche droite 2"/>
          <p:cNvSpPr/>
          <p:nvPr>
            <p:custDataLst>
              <p:tags r:id="rId31"/>
            </p:custDataLst>
          </p:nvPr>
        </p:nvSpPr>
        <p:spPr>
          <a:xfrm>
            <a:off x="2226566" y="1924285"/>
            <a:ext cx="1227075" cy="43609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3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55106" y="6453336"/>
            <a:ext cx="2133600" cy="301752"/>
          </a:xfrm>
        </p:spPr>
        <p:txBody>
          <a:bodyPr/>
          <a:lstStyle/>
          <a:p>
            <a:pPr algn="ctr">
              <a:defRPr/>
            </a:pPr>
            <a:fld id="{4DDBB829-D5BC-4589-8DED-4CF60D71505E}" type="slidenum">
              <a:rPr lang="fr-FR"/>
              <a:pPr algn="ctr">
                <a:defRPr/>
              </a:pPr>
              <a:t>21</a:t>
            </a:fld>
            <a:endParaRPr lang="fr-FR"/>
          </a:p>
        </p:txBody>
      </p:sp>
      <p:sp>
        <p:nvSpPr>
          <p:cNvPr id="41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4294" y="2596401"/>
            <a:ext cx="2362200" cy="1447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Secteur</a:t>
            </a:r>
          </a:p>
          <a:p>
            <a:pPr algn="ctr"/>
            <a:r>
              <a:rPr lang="fr-FR">
                <a:latin typeface="Arial" charset="0"/>
              </a:rPr>
              <a:t>CLIENT</a:t>
            </a:r>
          </a:p>
        </p:txBody>
      </p:sp>
      <p:sp>
        <p:nvSpPr>
          <p:cNvPr id="4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96494" y="2596401"/>
            <a:ext cx="2362200" cy="1447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Secteur</a:t>
            </a:r>
          </a:p>
          <a:p>
            <a:pPr algn="ctr"/>
            <a:r>
              <a:rPr lang="fr-FR">
                <a:latin typeface="Arial" charset="0"/>
              </a:rPr>
              <a:t>PROCESSUS</a:t>
            </a:r>
          </a:p>
          <a:p>
            <a:pPr algn="ctr"/>
            <a:r>
              <a:rPr lang="fr-FR">
                <a:latin typeface="Arial" charset="0"/>
              </a:rPr>
              <a:t>D’AFFAIRES</a:t>
            </a:r>
          </a:p>
        </p:txBody>
      </p:sp>
      <p:sp>
        <p:nvSpPr>
          <p:cNvPr id="4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96494" y="4044201"/>
            <a:ext cx="2362200" cy="1447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Secteur</a:t>
            </a:r>
          </a:p>
          <a:p>
            <a:pPr algn="ctr"/>
            <a:r>
              <a:rPr lang="fr-FR">
                <a:latin typeface="Arial" charset="0"/>
              </a:rPr>
              <a:t>APPRENTISSAGE</a:t>
            </a:r>
          </a:p>
          <a:p>
            <a:pPr algn="ctr"/>
            <a:r>
              <a:rPr lang="fr-FR">
                <a:latin typeface="Arial" charset="0"/>
              </a:rPr>
              <a:t>ORGANISATIONNEL</a:t>
            </a:r>
          </a:p>
        </p:txBody>
      </p:sp>
      <p:sp>
        <p:nvSpPr>
          <p:cNvPr id="4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34294" y="4044201"/>
            <a:ext cx="2362200" cy="1447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Secteur</a:t>
            </a:r>
          </a:p>
          <a:p>
            <a:pPr algn="ctr"/>
            <a:r>
              <a:rPr lang="fr-FR">
                <a:latin typeface="Arial" charset="0"/>
              </a:rPr>
              <a:t>FINANCIER</a:t>
            </a:r>
          </a:p>
        </p:txBody>
      </p:sp>
      <p:sp>
        <p:nvSpPr>
          <p:cNvPr id="4199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0451" y="1642965"/>
            <a:ext cx="45720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L</a:t>
            </a:r>
            <a:r>
              <a:rPr lang="fr-FR" sz="2000" dirty="0" smtClean="0"/>
              <a:t>e </a:t>
            </a:r>
            <a:r>
              <a:rPr lang="fr-FR" sz="2000" dirty="0"/>
              <a:t>« BSC » ou </a:t>
            </a:r>
            <a:r>
              <a:rPr lang="fr-FR" sz="2000" dirty="0" err="1"/>
              <a:t>Balanced</a:t>
            </a:r>
            <a:r>
              <a:rPr lang="fr-FR" sz="2000" dirty="0"/>
              <a:t> Score </a:t>
            </a:r>
            <a:r>
              <a:rPr lang="fr-FR" sz="2000" dirty="0" err="1" smtClean="0"/>
              <a:t>Card</a:t>
            </a:r>
            <a:endParaRPr lang="fr-FR" sz="2000" dirty="0" smtClean="0"/>
          </a:p>
          <a:p>
            <a:pPr algn="ctr"/>
            <a:r>
              <a:rPr lang="fr-FR" sz="2000" dirty="0"/>
              <a:t>o</a:t>
            </a:r>
            <a:r>
              <a:rPr lang="fr-FR" sz="2000" dirty="0" smtClean="0"/>
              <a:t>u la carte stratégique équilibrée</a:t>
            </a:r>
            <a:endParaRPr lang="fr-FR" sz="2000" dirty="0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1389" y="0"/>
            <a:ext cx="8429652" cy="10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La conception d’un modèle </a:t>
            </a:r>
          </a:p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décisionnel</a:t>
            </a:r>
            <a:endParaRPr lang="fr-FR" sz="36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5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7006350" y="6538446"/>
            <a:ext cx="2133600" cy="301752"/>
          </a:xfrm>
        </p:spPr>
        <p:txBody>
          <a:bodyPr/>
          <a:lstStyle/>
          <a:p>
            <a:pPr algn="ctr">
              <a:defRPr/>
            </a:pPr>
            <a:fld id="{2460AF4A-C017-4D29-9B98-B4F66D8449D3}" type="slidenum">
              <a:rPr lang="fr-FR" sz="1400"/>
              <a:pPr algn="ctr">
                <a:defRPr/>
              </a:pPr>
              <a:t>22</a:t>
            </a:fld>
            <a:endParaRPr lang="fr-FR" sz="1400" dirty="0"/>
          </a:p>
        </p:txBody>
      </p:sp>
      <p:sp>
        <p:nvSpPr>
          <p:cNvPr id="430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7600" y="914400"/>
            <a:ext cx="1752600" cy="76200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400" dirty="0">
                <a:latin typeface="Arial" charset="0"/>
              </a:rPr>
              <a:t>PROFIT</a:t>
            </a:r>
          </a:p>
        </p:txBody>
      </p:sp>
      <p:sp>
        <p:nvSpPr>
          <p:cNvPr id="430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7600" y="2286000"/>
            <a:ext cx="1752600" cy="76200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400" dirty="0" smtClean="0">
                <a:latin typeface="Arial" charset="0"/>
              </a:rPr>
              <a:t>ATTRACTIVITÉ</a:t>
            </a:r>
            <a:endParaRPr lang="fr-FR" sz="1400" dirty="0">
              <a:latin typeface="Arial" charset="0"/>
            </a:endParaRPr>
          </a:p>
          <a:p>
            <a:pPr algn="ctr"/>
            <a:r>
              <a:rPr lang="fr-FR" sz="1400" dirty="0" smtClean="0">
                <a:latin typeface="Arial" charset="0"/>
              </a:rPr>
              <a:t>FIDÉLISATION</a:t>
            </a:r>
            <a:endParaRPr lang="fr-FR" sz="1400" dirty="0">
              <a:latin typeface="Arial" charset="0"/>
            </a:endParaRPr>
          </a:p>
          <a:p>
            <a:pPr algn="ctr"/>
            <a:r>
              <a:rPr lang="fr-FR" sz="1400" dirty="0">
                <a:latin typeface="Arial" charset="0"/>
              </a:rPr>
              <a:t>CLIENTS</a:t>
            </a:r>
          </a:p>
        </p:txBody>
      </p:sp>
      <p:sp>
        <p:nvSpPr>
          <p:cNvPr id="430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3657600"/>
            <a:ext cx="1752600" cy="76200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400" dirty="0" smtClean="0">
                <a:latin typeface="Arial" charset="0"/>
              </a:rPr>
              <a:t>QUALITÉ</a:t>
            </a:r>
            <a:endParaRPr lang="fr-FR" sz="1400" dirty="0">
              <a:latin typeface="Arial" charset="0"/>
            </a:endParaRPr>
          </a:p>
          <a:p>
            <a:pPr algn="ctr"/>
            <a:r>
              <a:rPr lang="fr-FR" sz="1400" dirty="0">
                <a:latin typeface="Arial" charset="0"/>
              </a:rPr>
              <a:t>VALEUR</a:t>
            </a:r>
          </a:p>
          <a:p>
            <a:pPr algn="ctr"/>
            <a:r>
              <a:rPr lang="fr-FR" sz="1400" dirty="0">
                <a:latin typeface="Arial" charset="0"/>
              </a:rPr>
              <a:t>DELIVREE</a:t>
            </a:r>
          </a:p>
        </p:txBody>
      </p:sp>
      <p:sp>
        <p:nvSpPr>
          <p:cNvPr id="4301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5867400"/>
            <a:ext cx="1752600" cy="76200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400">
                <a:latin typeface="Arial" charset="0"/>
              </a:rPr>
              <a:t>POLITIQUE</a:t>
            </a:r>
          </a:p>
          <a:p>
            <a:pPr algn="ctr"/>
            <a:r>
              <a:rPr lang="fr-FR" sz="1400">
                <a:latin typeface="Arial" charset="0"/>
              </a:rPr>
              <a:t>DE </a:t>
            </a:r>
          </a:p>
          <a:p>
            <a:pPr algn="ctr"/>
            <a:r>
              <a:rPr lang="fr-FR" sz="1400">
                <a:latin typeface="Arial" charset="0"/>
              </a:rPr>
              <a:t>FORMATION</a:t>
            </a:r>
          </a:p>
        </p:txBody>
      </p:sp>
      <p:sp>
        <p:nvSpPr>
          <p:cNvPr id="4301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6400" y="5867400"/>
            <a:ext cx="1752600" cy="76200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400">
                <a:latin typeface="Arial" charset="0"/>
              </a:rPr>
              <a:t>POLITIQUE </a:t>
            </a:r>
          </a:p>
          <a:p>
            <a:pPr algn="ctr"/>
            <a:r>
              <a:rPr lang="fr-FR" sz="1400">
                <a:latin typeface="Arial" charset="0"/>
              </a:rPr>
              <a:t>DE</a:t>
            </a:r>
          </a:p>
          <a:p>
            <a:pPr algn="ctr"/>
            <a:r>
              <a:rPr lang="fr-FR" sz="1400">
                <a:latin typeface="Arial" charset="0"/>
              </a:rPr>
              <a:t>RECRUTEMENT</a:t>
            </a:r>
          </a:p>
        </p:txBody>
      </p:sp>
      <p:sp>
        <p:nvSpPr>
          <p:cNvPr id="43016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3400" y="1676400"/>
            <a:ext cx="381000" cy="609600"/>
          </a:xfrm>
          <a:prstGeom prst="up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43017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048000"/>
            <a:ext cx="381000" cy="609600"/>
          </a:xfrm>
          <a:prstGeom prst="up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430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5029200"/>
            <a:ext cx="1752600" cy="828692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400" dirty="0">
                <a:latin typeface="Arial" charset="0"/>
              </a:rPr>
              <a:t>PORTEFEUILLE</a:t>
            </a:r>
          </a:p>
          <a:p>
            <a:pPr algn="ctr"/>
            <a:r>
              <a:rPr lang="fr-FR" sz="1400" dirty="0">
                <a:latin typeface="Arial" charset="0"/>
              </a:rPr>
              <a:t>DE</a:t>
            </a:r>
          </a:p>
          <a:p>
            <a:pPr algn="ctr"/>
            <a:r>
              <a:rPr lang="fr-FR" sz="1400" dirty="0" smtClean="0">
                <a:latin typeface="Arial" charset="0"/>
              </a:rPr>
              <a:t>COMPÉTENCES</a:t>
            </a:r>
            <a:endParaRPr lang="fr-FR" sz="1400" dirty="0">
              <a:latin typeface="Arial" charset="0"/>
            </a:endParaRPr>
          </a:p>
        </p:txBody>
      </p:sp>
      <p:sp>
        <p:nvSpPr>
          <p:cNvPr id="43019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43400" y="4419600"/>
            <a:ext cx="381000" cy="609600"/>
          </a:xfrm>
          <a:prstGeom prst="up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/>
          </a:p>
        </p:txBody>
      </p:sp>
      <p:cxnSp>
        <p:nvCxnSpPr>
          <p:cNvPr id="43020" name="AutoShape 12"/>
          <p:cNvCxnSpPr>
            <a:cxnSpLocks noChangeShapeType="1"/>
            <a:stCxn id="43014" idx="0"/>
            <a:endCxn id="43018" idx="1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969423" y="5179223"/>
            <a:ext cx="423854" cy="952500"/>
          </a:xfrm>
          <a:prstGeom prst="curvedConnector2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3021" name="AutoShape 13"/>
          <p:cNvCxnSpPr>
            <a:cxnSpLocks noChangeShapeType="1"/>
            <a:stCxn id="43015" idx="0"/>
            <a:endCxn id="43018" idx="3"/>
          </p:cNvCxnSpPr>
          <p:nvPr>
            <p:custDataLst>
              <p:tags r:id="rId12"/>
            </p:custDataLst>
          </p:nvPr>
        </p:nvCxnSpPr>
        <p:spPr bwMode="auto">
          <a:xfrm rot="16200000" flipV="1">
            <a:off x="5674523" y="5179223"/>
            <a:ext cx="423854" cy="952500"/>
          </a:xfrm>
          <a:prstGeom prst="curvedConnector2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022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0200" y="1828800"/>
            <a:ext cx="1524000" cy="914400"/>
          </a:xfrm>
          <a:prstGeom prst="ellipse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400" dirty="0">
                <a:latin typeface="Arial" charset="0"/>
              </a:rPr>
              <a:t>Dépenses</a:t>
            </a:r>
          </a:p>
          <a:p>
            <a:pPr algn="ctr"/>
            <a:r>
              <a:rPr lang="fr-FR" sz="1400" dirty="0">
                <a:latin typeface="Arial" charset="0"/>
              </a:rPr>
              <a:t>pour conquérir</a:t>
            </a:r>
          </a:p>
          <a:p>
            <a:pPr algn="ctr"/>
            <a:r>
              <a:rPr lang="fr-FR" sz="1400" dirty="0">
                <a:latin typeface="Arial" charset="0"/>
              </a:rPr>
              <a:t>le marché</a:t>
            </a:r>
          </a:p>
        </p:txBody>
      </p:sp>
      <p:sp>
        <p:nvSpPr>
          <p:cNvPr id="4302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2286000"/>
            <a:ext cx="5334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sz="1400"/>
          </a:p>
        </p:txBody>
      </p:sp>
      <p:sp>
        <p:nvSpPr>
          <p:cNvPr id="4302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48264" y="1077686"/>
            <a:ext cx="2071401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latin typeface="Arial" charset="0"/>
              </a:rPr>
              <a:t>SECTEUR FINANCIER</a:t>
            </a:r>
          </a:p>
          <a:p>
            <a:pPr algn="ctr"/>
            <a:endParaRPr lang="fr-FR" sz="1400" b="1" dirty="0">
              <a:latin typeface="Arial" charset="0"/>
            </a:endParaRPr>
          </a:p>
          <a:p>
            <a:pPr algn="ctr"/>
            <a:endParaRPr lang="fr-FR" sz="1400" dirty="0" smtClean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r>
              <a:rPr lang="fr-FR" sz="1400" b="1" dirty="0">
                <a:latin typeface="Arial" charset="0"/>
              </a:rPr>
              <a:t>SECTEUR CLIENTS</a:t>
            </a:r>
          </a:p>
          <a:p>
            <a:pPr algn="ctr"/>
            <a:endParaRPr lang="fr-FR" sz="1400" b="1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 smtClean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r>
              <a:rPr lang="fr-FR" sz="1400" b="1" dirty="0">
                <a:latin typeface="Arial" charset="0"/>
              </a:rPr>
              <a:t>PROCESSUS </a:t>
            </a:r>
          </a:p>
          <a:p>
            <a:pPr algn="ctr"/>
            <a:r>
              <a:rPr lang="fr-FR" sz="1400" b="1" dirty="0">
                <a:latin typeface="Arial" charset="0"/>
              </a:rPr>
              <a:t>D’AFFAIRES</a:t>
            </a:r>
          </a:p>
          <a:p>
            <a:pPr algn="ctr"/>
            <a:endParaRPr lang="fr-FR" sz="1400" dirty="0" smtClean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endParaRPr lang="fr-FR" sz="1400" dirty="0" smtClean="0">
              <a:latin typeface="Arial" charset="0"/>
            </a:endParaRPr>
          </a:p>
          <a:p>
            <a:pPr algn="ctr"/>
            <a:endParaRPr lang="fr-FR" sz="1400" dirty="0">
              <a:latin typeface="Arial" charset="0"/>
            </a:endParaRPr>
          </a:p>
          <a:p>
            <a:pPr algn="ctr"/>
            <a:r>
              <a:rPr lang="fr-FR" sz="1400" b="1" dirty="0">
                <a:latin typeface="Arial" charset="0"/>
              </a:rPr>
              <a:t>APPRENTISSAGE </a:t>
            </a:r>
          </a:p>
          <a:p>
            <a:pPr algn="ctr"/>
            <a:r>
              <a:rPr lang="fr-FR" sz="1400" b="1" dirty="0">
                <a:latin typeface="Arial" charset="0"/>
              </a:rPr>
              <a:t>ORGANISATIONNEL</a:t>
            </a:r>
          </a:p>
        </p:txBody>
      </p:sp>
      <p:cxnSp>
        <p:nvCxnSpPr>
          <p:cNvPr id="43025" name="AutoShape 17"/>
          <p:cNvCxnSpPr>
            <a:cxnSpLocks noChangeShapeType="1"/>
            <a:stCxn id="43011" idx="1"/>
            <a:endCxn id="43022" idx="0"/>
          </p:cNvCxnSpPr>
          <p:nvPr>
            <p:custDataLst>
              <p:tags r:id="rId16"/>
            </p:custDataLst>
          </p:nvPr>
        </p:nvCxnSpPr>
        <p:spPr bwMode="auto">
          <a:xfrm rot="10800000" flipV="1">
            <a:off x="2362200" y="1295400"/>
            <a:ext cx="1295400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4302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1400" y="624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 sz="1400"/>
          </a:p>
        </p:txBody>
      </p:sp>
      <p:sp>
        <p:nvSpPr>
          <p:cNvPr id="4302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3048000"/>
            <a:ext cx="1524000" cy="914400"/>
          </a:xfrm>
          <a:prstGeom prst="ellipse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400">
                <a:latin typeface="Arial" charset="0"/>
              </a:rPr>
              <a:t>Dépenses</a:t>
            </a:r>
          </a:p>
          <a:p>
            <a:pPr algn="ctr"/>
            <a:r>
              <a:rPr lang="fr-FR" sz="1400">
                <a:latin typeface="Arial" charset="0"/>
              </a:rPr>
              <a:t>pour produire</a:t>
            </a:r>
          </a:p>
        </p:txBody>
      </p:sp>
      <p:sp>
        <p:nvSpPr>
          <p:cNvPr id="4302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5410200" y="3810000"/>
            <a:ext cx="685800" cy="228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sz="1400"/>
          </a:p>
        </p:txBody>
      </p:sp>
      <p:cxnSp>
        <p:nvCxnSpPr>
          <p:cNvPr id="43029" name="AutoShape 21"/>
          <p:cNvCxnSpPr>
            <a:cxnSpLocks noChangeShapeType="1"/>
            <a:stCxn id="43011" idx="3"/>
            <a:endCxn id="43027" idx="0"/>
          </p:cNvCxnSpPr>
          <p:nvPr>
            <p:custDataLst>
              <p:tags r:id="rId20"/>
            </p:custDataLst>
          </p:nvPr>
        </p:nvCxnSpPr>
        <p:spPr bwMode="auto">
          <a:xfrm>
            <a:off x="5410200" y="1295400"/>
            <a:ext cx="1219200" cy="1752600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43030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66800" y="3505200"/>
            <a:ext cx="1524000" cy="914400"/>
          </a:xfrm>
          <a:prstGeom prst="ellipse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400" dirty="0">
                <a:latin typeface="Arial" charset="0"/>
              </a:rPr>
              <a:t>Dépenses</a:t>
            </a:r>
          </a:p>
          <a:p>
            <a:pPr algn="ctr"/>
            <a:r>
              <a:rPr lang="fr-FR" sz="1400" dirty="0">
                <a:latin typeface="Arial" charset="0"/>
              </a:rPr>
              <a:t>pour acquérir</a:t>
            </a:r>
          </a:p>
          <a:p>
            <a:pPr algn="ctr"/>
            <a:r>
              <a:rPr lang="fr-FR" sz="1400" dirty="0">
                <a:latin typeface="Arial" charset="0"/>
              </a:rPr>
              <a:t>savoir</a:t>
            </a:r>
          </a:p>
        </p:txBody>
      </p:sp>
      <p:cxnSp>
        <p:nvCxnSpPr>
          <p:cNvPr id="43031" name="AutoShape 23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rot="10800000" flipV="1">
            <a:off x="1600200" y="914400"/>
            <a:ext cx="2590800" cy="2667000"/>
          </a:xfrm>
          <a:prstGeom prst="curvedConnector3">
            <a:avLst>
              <a:gd name="adj1" fmla="val 10888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43032" name="AutoShape 24"/>
          <p:cNvCxnSpPr>
            <a:cxnSpLocks noChangeShapeType="1"/>
            <a:stCxn id="43030" idx="4"/>
            <a:endCxn id="43018" idx="1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231227" y="4017173"/>
            <a:ext cx="1023946" cy="1828800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7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1389" y="1"/>
            <a:ext cx="842965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La conception d’un modèle décisionnel</a:t>
            </a:r>
            <a:endParaRPr lang="fr-FR" sz="28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5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641080" y="6524378"/>
            <a:ext cx="502920" cy="301752"/>
          </a:xfrm>
        </p:spPr>
        <p:txBody>
          <a:bodyPr>
            <a:normAutofit/>
          </a:bodyPr>
          <a:lstStyle/>
          <a:p>
            <a:pPr>
              <a:defRPr/>
            </a:pPr>
            <a:fld id="{118268FF-5522-405F-A57A-A4F346E23618}" type="slidenum">
              <a:rPr lang="fr-FR"/>
              <a:pPr>
                <a:defRPr/>
              </a:pPr>
              <a:t>23</a:t>
            </a:fld>
            <a:endParaRPr lang="fr-FR" dirty="0"/>
          </a:p>
        </p:txBody>
      </p:sp>
      <p:graphicFrame>
        <p:nvGraphicFramePr>
          <p:cNvPr id="292900" name="Group 36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770098"/>
              </p:ext>
            </p:extLst>
          </p:nvPr>
        </p:nvGraphicFramePr>
        <p:xfrm>
          <a:off x="474142" y="1196752"/>
          <a:ext cx="8197850" cy="5212080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1757363"/>
                <a:gridCol w="3143250"/>
                <a:gridCol w="3297237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Secteurs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Indicateurs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3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Pourquoi des objectifs ?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D3529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FINANCIER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255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CA de l'hôtel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RES de l'hôtel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CA / nb chambres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CA / nb clients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CA / nb personnel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Seuil de rentabilité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D8E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Revenir au point mort d’ici un 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Atteindre 80% de taux de remplissage de l’hôtel d’ici un 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Définir le profil du client le plus profitable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Déterminer d’où proviennent les excédents de coûts et les corriger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D8E1F8"/>
                    </a:solidFill>
                  </a:tcPr>
                </a:tc>
              </a:tr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255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Pourcentage des clients par catégorie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CA / catégorie client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Taux d’insatisfaction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Taux fidélisation par catégorie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Nb de réservations confirmées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Nb </a:t>
                      </a: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Ch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Réservée Non Occupées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Tx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d'annulation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Augmenter le taux de satisfaction client de 10 points dans un 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Augmenter la proportion de clients fidèles de 5% l’année prochaine.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Profiler les clients afin de leur fournir des offres et des services adaptés à leurs besoins.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Réaffecter les chambres libres (surbooking)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99FF"/>
                    </a:solidFill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PROCESSUS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255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Taux d’occupation de l'hôtel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Tx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anomalie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Nb d’appel réservation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Nb de personnel affecté à la réservation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Tx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Résa non confirmées (encours)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Tps de traitement moyen d’un appel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Productivité (nb résa / personne)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D8E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Quantifier la charge de travail réception d’appel.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Diviser par quatre la durée du processus de vérification des disponibilités.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Réduire le temps de réponse du SI pour les opérations courantes.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D8E1F8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APPRENTISSAGE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ORGANISATIONNEL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255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Turn-over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Tx absentéisme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Qualification/Compétence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Ratio d’appel réservations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Employé Res Appel (tx transformation)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Diminuer le turnover à 15%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Généraliser l’évaluation des compétences à tous les employés.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Déterminer les formations adéquates à financer.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Etablir un plan annuel d’évolution des compétences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389" y="0"/>
            <a:ext cx="8429652" cy="10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La conception d’un modèle </a:t>
            </a:r>
          </a:p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décisionnel</a:t>
            </a:r>
            <a:endParaRPr lang="fr-FR" sz="36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D25627AD-2330-40AC-8FA4-1C33EB8FA7E5}" type="slidenum">
              <a:rPr lang="fr-FR"/>
              <a:pPr>
                <a:defRPr/>
              </a:pPr>
              <a:t>24</a:t>
            </a:fld>
            <a:endParaRPr lang="fr-FR"/>
          </a:p>
        </p:txBody>
      </p:sp>
      <p:graphicFrame>
        <p:nvGraphicFramePr>
          <p:cNvPr id="226330" name="Group 26"/>
          <p:cNvGraphicFramePr>
            <a:graphicFrameLocks noGrp="1"/>
          </p:cNvGraphicFramePr>
          <p:nvPr>
            <p:ph type="tbl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8243882"/>
              </p:ext>
            </p:extLst>
          </p:nvPr>
        </p:nvGraphicFramePr>
        <p:xfrm>
          <a:off x="107950" y="2924175"/>
          <a:ext cx="8856663" cy="2669858"/>
        </p:xfrm>
        <a:graphic>
          <a:graphicData uri="http://schemas.openxmlformats.org/drawingml/2006/table">
            <a:tbl>
              <a:tblPr/>
              <a:tblGrid>
                <a:gridCol w="2232025"/>
                <a:gridCol w="2305050"/>
                <a:gridCol w="2015207"/>
                <a:gridCol w="2304381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Financier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Patients (clients !!)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Processus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Employé (Apprentissage)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coût/patient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valeur ajoutée/patient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valeur ajoutée/personnel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valeur ajoutée/CA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coût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d’un acte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durée séjour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taux de mortalité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taux d’insatisfaction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activité sociale/patient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Temps d’attente pour les consultations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Suites opératoires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Temps/patient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Application des directives (erreurs)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taux d’occupation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Nbre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patients par médecin/infirmière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Taux d’absentéisme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ratio : infirmières/personnel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Taux de qualification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Ancienneté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4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950" y="1989138"/>
            <a:ext cx="892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/>
            <a:r>
              <a:rPr lang="fr-FR" sz="1800">
                <a:latin typeface="Arial" charset="0"/>
              </a:rPr>
              <a:t>Rechercher les variables perspectives pour les quatre axes</a:t>
            </a:r>
          </a:p>
        </p:txBody>
      </p:sp>
      <p:sp>
        <p:nvSpPr>
          <p:cNvPr id="42005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752" y="1072600"/>
            <a:ext cx="85328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Tahoma" pitchFamily="34" charset="0"/>
              </a:rPr>
              <a:t>Exemple </a:t>
            </a:r>
            <a:r>
              <a:rPr lang="fr-FR" sz="2000" dirty="0">
                <a:solidFill>
                  <a:schemeClr val="tx2"/>
                </a:solidFill>
                <a:latin typeface="Tahoma" pitchFamily="34" charset="0"/>
              </a:rPr>
              <a:t>de tableau de bord (Hôpital)</a:t>
            </a:r>
            <a:endParaRPr lang="fr-FR" sz="4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389" y="0"/>
            <a:ext cx="8429652" cy="10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La conception d’un modèle </a:t>
            </a:r>
          </a:p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décisionnel</a:t>
            </a:r>
            <a:endParaRPr lang="fr-FR" sz="36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5173" y="953293"/>
            <a:ext cx="3671887" cy="2808288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fr-FR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8168" y="1185266"/>
            <a:ext cx="1162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Arial" charset="0"/>
              </a:rPr>
              <a:t>FINANCIER</a:t>
            </a:r>
          </a:p>
        </p:txBody>
      </p:sp>
      <p:sp>
        <p:nvSpPr>
          <p:cNvPr id="47109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1073" y="1313656"/>
            <a:ext cx="933450" cy="358775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CA de l'hôtel</a:t>
            </a:r>
          </a:p>
        </p:txBody>
      </p:sp>
      <p:sp>
        <p:nvSpPr>
          <p:cNvPr id="471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7785" y="953293"/>
            <a:ext cx="3671888" cy="2808288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fr-FR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04927" y="1005879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Arial" charset="0"/>
              </a:rPr>
              <a:t>CLIENT</a:t>
            </a:r>
          </a:p>
        </p:txBody>
      </p:sp>
      <p:sp>
        <p:nvSpPr>
          <p:cNvPr id="4711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5173" y="3977481"/>
            <a:ext cx="3671887" cy="244792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fr-FR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28309" y="4039492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charset="0"/>
              </a:rPr>
              <a:t>PROCESSUS</a:t>
            </a:r>
            <a:endParaRPr lang="fr-FR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4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1073" y="2177256"/>
            <a:ext cx="936625" cy="4318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 dirty="0">
                <a:solidFill>
                  <a:schemeClr val="bg1"/>
                </a:solidFill>
                <a:latin typeface="Arial" charset="0"/>
              </a:rPr>
              <a:t>Résultat de</a:t>
            </a:r>
          </a:p>
          <a:p>
            <a:pPr algn="ctr">
              <a:spcBef>
                <a:spcPct val="20000"/>
              </a:spcBef>
            </a:pPr>
            <a:r>
              <a:rPr lang="fr-FR" sz="1000" dirty="0">
                <a:solidFill>
                  <a:schemeClr val="bg1"/>
                </a:solidFill>
                <a:latin typeface="Arial" charset="0"/>
              </a:rPr>
              <a:t>l'hôtel</a:t>
            </a:r>
          </a:p>
        </p:txBody>
      </p:sp>
      <p:sp>
        <p:nvSpPr>
          <p:cNvPr id="47115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9635" y="4121943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 dirty="0" err="1">
                <a:solidFill>
                  <a:schemeClr val="bg1"/>
                </a:solidFill>
                <a:latin typeface="Arial" charset="0"/>
              </a:rPr>
              <a:t>Tx</a:t>
            </a:r>
            <a:r>
              <a:rPr lang="fr-FR" sz="1000" dirty="0">
                <a:solidFill>
                  <a:schemeClr val="bg1"/>
                </a:solidFill>
                <a:latin typeface="Arial" charset="0"/>
              </a:rPr>
              <a:t> anomalies</a:t>
            </a:r>
          </a:p>
        </p:txBody>
      </p:sp>
      <p:sp>
        <p:nvSpPr>
          <p:cNvPr id="47116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7785" y="3906043"/>
            <a:ext cx="3671888" cy="2519363"/>
          </a:xfrm>
          <a:prstGeom prst="rect">
            <a:avLst/>
          </a:prstGeom>
          <a:solidFill>
            <a:srgbClr val="CFFCA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endParaRPr lang="fr-FR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7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23685" y="3906043"/>
            <a:ext cx="3643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</a:rPr>
              <a:t>APPRENTISSAGE ORGANISATIONNEL</a:t>
            </a:r>
          </a:p>
        </p:txBody>
      </p:sp>
      <p:sp>
        <p:nvSpPr>
          <p:cNvPr id="47118" name="AutoShap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39585" y="4337843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fr-FR" sz="1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Turnover</a:t>
            </a:r>
          </a:p>
        </p:txBody>
      </p:sp>
      <p:sp>
        <p:nvSpPr>
          <p:cNvPr id="47119" name="AutoShap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26473" y="2105818"/>
            <a:ext cx="792162" cy="503238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CA /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nb clients</a:t>
            </a:r>
          </a:p>
        </p:txBody>
      </p:sp>
      <p:sp>
        <p:nvSpPr>
          <p:cNvPr id="47120" name="AutoShap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63098" y="1313656"/>
            <a:ext cx="1008062" cy="503237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CA /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nb personnel</a:t>
            </a:r>
          </a:p>
        </p:txBody>
      </p:sp>
      <p:sp>
        <p:nvSpPr>
          <p:cNvPr id="47121" name="AutoShap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62873" y="3040856"/>
            <a:ext cx="1008062" cy="503237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CA /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nb chambres</a:t>
            </a:r>
          </a:p>
        </p:txBody>
      </p:sp>
      <p:sp>
        <p:nvSpPr>
          <p:cNvPr id="47122" name="AutoShap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07560" y="2969418"/>
            <a:ext cx="792163" cy="503238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Seuil de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rentabilité</a:t>
            </a:r>
          </a:p>
        </p:txBody>
      </p:sp>
      <p:sp>
        <p:nvSpPr>
          <p:cNvPr id="47123" name="AutoShap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59635" y="4698206"/>
            <a:ext cx="1366838" cy="6477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Productivité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(nb résa / personne)</a:t>
            </a:r>
          </a:p>
        </p:txBody>
      </p:sp>
      <p:sp>
        <p:nvSpPr>
          <p:cNvPr id="47124" name="AutoShap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04323" y="4206656"/>
            <a:ext cx="1008062" cy="4318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Tx d’occupation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De l’hôtel</a:t>
            </a:r>
          </a:p>
        </p:txBody>
      </p:sp>
      <p:sp>
        <p:nvSpPr>
          <p:cNvPr id="47125" name="AutoShap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59860" y="4769643"/>
            <a:ext cx="1152525" cy="649288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Tx Résa non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Confirmées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(encours)</a:t>
            </a:r>
          </a:p>
        </p:txBody>
      </p:sp>
      <p:sp>
        <p:nvSpPr>
          <p:cNvPr id="47126" name="AutoShap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31073" y="5633243"/>
            <a:ext cx="1295400" cy="6477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Nb de personnel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affecté à la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réservation</a:t>
            </a:r>
          </a:p>
        </p:txBody>
      </p:sp>
      <p:sp>
        <p:nvSpPr>
          <p:cNvPr id="47127" name="AutoShap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5398" y="5633243"/>
            <a:ext cx="1223962" cy="576263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Tps de traitement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moyen d’un appel</a:t>
            </a:r>
          </a:p>
        </p:txBody>
      </p:sp>
      <p:sp>
        <p:nvSpPr>
          <p:cNvPr id="47128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41172" y="5071722"/>
            <a:ext cx="1150938" cy="287337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Ancienneté</a:t>
            </a:r>
            <a:endParaRPr lang="fr-FR" sz="1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7129" name="AutoShape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3186" y="5741193"/>
            <a:ext cx="1008062" cy="4318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Ratio d’appel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réservations</a:t>
            </a:r>
          </a:p>
        </p:txBody>
      </p:sp>
      <p:sp>
        <p:nvSpPr>
          <p:cNvPr id="47130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23910" y="4193381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Qualification/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Compétence</a:t>
            </a:r>
          </a:p>
        </p:txBody>
      </p:sp>
      <p:sp>
        <p:nvSpPr>
          <p:cNvPr id="47131" name="AutoShap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50885" y="4914106"/>
            <a:ext cx="1512888" cy="503237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Employé Res Appel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(tx transformation) </a:t>
            </a:r>
          </a:p>
        </p:txBody>
      </p:sp>
      <p:sp>
        <p:nvSpPr>
          <p:cNvPr id="47132" name="AutoShape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79223" y="1240631"/>
            <a:ext cx="1152525" cy="504825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CA /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catégorie client</a:t>
            </a:r>
          </a:p>
        </p:txBody>
      </p:sp>
      <p:sp>
        <p:nvSpPr>
          <p:cNvPr id="47133" name="AutoShap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11248" y="1169193"/>
            <a:ext cx="1152525" cy="504825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% Client par 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catégorie</a:t>
            </a:r>
          </a:p>
        </p:txBody>
      </p:sp>
      <p:sp>
        <p:nvSpPr>
          <p:cNvPr id="47134" name="AutoShap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23685" y="2032793"/>
            <a:ext cx="1152525" cy="504825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Taux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d’insatisfaction</a:t>
            </a:r>
          </a:p>
        </p:txBody>
      </p:sp>
      <p:sp>
        <p:nvSpPr>
          <p:cNvPr id="47135" name="AutoShape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19085" y="1841159"/>
            <a:ext cx="1152525" cy="504825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Taux fidélisation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par catégorie</a:t>
            </a:r>
          </a:p>
        </p:txBody>
      </p:sp>
      <p:sp>
        <p:nvSpPr>
          <p:cNvPr id="47136" name="AutoShape 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23685" y="2897981"/>
            <a:ext cx="1295400" cy="504825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Nb Ch Réservée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Non Occupées</a:t>
            </a:r>
          </a:p>
        </p:txBody>
      </p:sp>
      <p:sp>
        <p:nvSpPr>
          <p:cNvPr id="47137" name="AutoShape 3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39810" y="2537618"/>
            <a:ext cx="1295400" cy="504825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Nb de réservations</a:t>
            </a:r>
          </a:p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confirmées</a:t>
            </a:r>
          </a:p>
        </p:txBody>
      </p:sp>
      <p:sp>
        <p:nvSpPr>
          <p:cNvPr id="47138" name="AutoShape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79448" y="3329781"/>
            <a:ext cx="1223962" cy="360362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fr-FR" sz="1000">
                <a:solidFill>
                  <a:schemeClr val="bg1"/>
                </a:solidFill>
                <a:latin typeface="Arial" charset="0"/>
              </a:rPr>
              <a:t>Tx d’annulation</a:t>
            </a:r>
          </a:p>
        </p:txBody>
      </p:sp>
      <p:cxnSp>
        <p:nvCxnSpPr>
          <p:cNvPr id="47139" name="AutoShape 35"/>
          <p:cNvCxnSpPr>
            <a:cxnSpLocks noChangeShapeType="1"/>
            <a:stCxn id="47114" idx="0"/>
            <a:endCxn id="47109" idx="2"/>
          </p:cNvCxnSpPr>
          <p:nvPr>
            <p:custDataLst>
              <p:tags r:id="rId33"/>
            </p:custDataLst>
          </p:nvPr>
        </p:nvCxnSpPr>
        <p:spPr bwMode="auto">
          <a:xfrm rot="5400000" flipH="1">
            <a:off x="1146179" y="1924050"/>
            <a:ext cx="504825" cy="1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0" name="AutoShape 36"/>
          <p:cNvCxnSpPr>
            <a:cxnSpLocks noChangeShapeType="1"/>
            <a:stCxn id="47119" idx="0"/>
            <a:endCxn id="47109" idx="2"/>
          </p:cNvCxnSpPr>
          <p:nvPr>
            <p:custDataLst>
              <p:tags r:id="rId34"/>
            </p:custDataLst>
          </p:nvPr>
        </p:nvCxnSpPr>
        <p:spPr bwMode="auto">
          <a:xfrm rot="5400000" flipH="1">
            <a:off x="1793879" y="1276350"/>
            <a:ext cx="433387" cy="1225550"/>
          </a:xfrm>
          <a:prstGeom prst="curvedConnector3">
            <a:avLst>
              <a:gd name="adj1" fmla="val 366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1" name="AutoShape 37"/>
          <p:cNvCxnSpPr>
            <a:cxnSpLocks noChangeShapeType="1"/>
            <a:stCxn id="47120" idx="2"/>
            <a:endCxn id="47109" idx="2"/>
          </p:cNvCxnSpPr>
          <p:nvPr>
            <p:custDataLst>
              <p:tags r:id="rId35"/>
            </p:custDataLst>
          </p:nvPr>
        </p:nvCxnSpPr>
        <p:spPr bwMode="auto">
          <a:xfrm rot="16200000" flipV="1">
            <a:off x="2460630" y="609599"/>
            <a:ext cx="144462" cy="2270125"/>
          </a:xfrm>
          <a:prstGeom prst="curvedConnector3">
            <a:avLst>
              <a:gd name="adj1" fmla="val -37366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2" name="AutoShape 38"/>
          <p:cNvCxnSpPr>
            <a:cxnSpLocks noChangeShapeType="1"/>
            <a:stCxn id="47109" idx="2"/>
            <a:endCxn id="47122" idx="0"/>
          </p:cNvCxnSpPr>
          <p:nvPr>
            <p:custDataLst>
              <p:tags r:id="rId36"/>
            </p:custDataLst>
          </p:nvPr>
        </p:nvCxnSpPr>
        <p:spPr bwMode="auto">
          <a:xfrm rot="16200000" flipH="1">
            <a:off x="1902623" y="1167606"/>
            <a:ext cx="1296987" cy="2306637"/>
          </a:xfrm>
          <a:prstGeom prst="curvedConnector3">
            <a:avLst>
              <a:gd name="adj1" fmla="val 22884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3" name="AutoShape 39"/>
          <p:cNvCxnSpPr>
            <a:cxnSpLocks noChangeShapeType="1"/>
            <a:stCxn id="47121" idx="1"/>
            <a:endCxn id="47109" idx="1"/>
          </p:cNvCxnSpPr>
          <p:nvPr>
            <p:custDataLst>
              <p:tags r:id="rId37"/>
            </p:custDataLst>
          </p:nvPr>
        </p:nvCxnSpPr>
        <p:spPr bwMode="auto">
          <a:xfrm rot="10800000">
            <a:off x="931073" y="1493043"/>
            <a:ext cx="431800" cy="1800225"/>
          </a:xfrm>
          <a:prstGeom prst="curvedConnector3">
            <a:avLst>
              <a:gd name="adj1" fmla="val 130880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4" name="AutoShape 41"/>
          <p:cNvCxnSpPr>
            <a:cxnSpLocks noChangeShapeType="1"/>
            <a:stCxn id="47123" idx="3"/>
          </p:cNvCxnSpPr>
          <p:nvPr>
            <p:custDataLst>
              <p:tags r:id="rId38"/>
            </p:custDataLst>
          </p:nvPr>
        </p:nvCxnSpPr>
        <p:spPr bwMode="auto">
          <a:xfrm>
            <a:off x="2226473" y="5022056"/>
            <a:ext cx="396081" cy="647700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5" name="AutoShape 42"/>
          <p:cNvCxnSpPr>
            <a:cxnSpLocks noChangeShapeType="1"/>
            <a:stCxn id="47127" idx="1"/>
            <a:endCxn id="47126" idx="3"/>
          </p:cNvCxnSpPr>
          <p:nvPr>
            <p:custDataLst>
              <p:tags r:id="rId39"/>
            </p:custDataLst>
          </p:nvPr>
        </p:nvCxnSpPr>
        <p:spPr bwMode="auto">
          <a:xfrm rot="10800000" flipV="1">
            <a:off x="2226473" y="5922168"/>
            <a:ext cx="288925" cy="349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6" name="AutoShape 43"/>
          <p:cNvCxnSpPr>
            <a:cxnSpLocks noChangeShapeType="1"/>
            <a:stCxn id="47131" idx="2"/>
            <a:endCxn id="47129" idx="3"/>
          </p:cNvCxnSpPr>
          <p:nvPr>
            <p:custDataLst>
              <p:tags r:id="rId40"/>
            </p:custDataLst>
          </p:nvPr>
        </p:nvCxnSpPr>
        <p:spPr bwMode="auto">
          <a:xfrm rot="5400000">
            <a:off x="7339414" y="5489178"/>
            <a:ext cx="539750" cy="396081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7" name="AutoShape 44"/>
          <p:cNvCxnSpPr>
            <a:cxnSpLocks noChangeShapeType="1"/>
            <a:stCxn id="47130" idx="2"/>
            <a:endCxn id="47131" idx="0"/>
          </p:cNvCxnSpPr>
          <p:nvPr>
            <p:custDataLst>
              <p:tags r:id="rId41"/>
            </p:custDataLst>
          </p:nvPr>
        </p:nvCxnSpPr>
        <p:spPr bwMode="auto">
          <a:xfrm rot="16200000" flipH="1">
            <a:off x="7573966" y="4679950"/>
            <a:ext cx="288925" cy="1793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48" name="AutoShape 45"/>
          <p:cNvCxnSpPr>
            <a:cxnSpLocks noChangeShapeType="1"/>
            <a:stCxn id="47130" idx="0"/>
            <a:endCxn id="47123" idx="0"/>
          </p:cNvCxnSpPr>
          <p:nvPr>
            <p:custDataLst>
              <p:tags r:id="rId42"/>
            </p:custDataLst>
          </p:nvPr>
        </p:nvCxnSpPr>
        <p:spPr bwMode="auto">
          <a:xfrm rot="16200000" flipH="1" flipV="1">
            <a:off x="4333085" y="1403349"/>
            <a:ext cx="504825" cy="6084888"/>
          </a:xfrm>
          <a:prstGeom prst="curvedConnector3">
            <a:avLst>
              <a:gd name="adj1" fmla="val -7313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49" name="AutoShape 46"/>
          <p:cNvCxnSpPr>
            <a:cxnSpLocks noChangeShapeType="1"/>
            <a:stCxn id="47130" idx="2"/>
            <a:endCxn id="47115" idx="0"/>
          </p:cNvCxnSpPr>
          <p:nvPr>
            <p:custDataLst>
              <p:tags r:id="rId43"/>
            </p:custDataLst>
          </p:nvPr>
        </p:nvCxnSpPr>
        <p:spPr bwMode="auto">
          <a:xfrm rot="16200000" flipV="1">
            <a:off x="4244979" y="1241424"/>
            <a:ext cx="503238" cy="6264275"/>
          </a:xfrm>
          <a:prstGeom prst="curvedConnector5">
            <a:avLst>
              <a:gd name="adj1" fmla="val -45426"/>
              <a:gd name="adj2" fmla="val 50000"/>
              <a:gd name="adj3" fmla="val 145426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50" name="AutoShape 47"/>
          <p:cNvCxnSpPr>
            <a:cxnSpLocks noChangeShapeType="1"/>
            <a:stCxn id="47133" idx="1"/>
            <a:endCxn id="47132" idx="3"/>
          </p:cNvCxnSpPr>
          <p:nvPr>
            <p:custDataLst>
              <p:tags r:id="rId44"/>
            </p:custDataLst>
          </p:nvPr>
        </p:nvCxnSpPr>
        <p:spPr bwMode="auto">
          <a:xfrm rot="10800000" flipV="1">
            <a:off x="6331748" y="1421606"/>
            <a:ext cx="1079500" cy="714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51" name="AutoShape 48"/>
          <p:cNvCxnSpPr>
            <a:cxnSpLocks noChangeShapeType="1"/>
            <a:stCxn id="47109" idx="0"/>
            <a:endCxn id="47132" idx="0"/>
          </p:cNvCxnSpPr>
          <p:nvPr>
            <p:custDataLst>
              <p:tags r:id="rId45"/>
            </p:custDataLst>
          </p:nvPr>
        </p:nvCxnSpPr>
        <p:spPr bwMode="auto">
          <a:xfrm rot="-5400000">
            <a:off x="3540129" y="-901700"/>
            <a:ext cx="73025" cy="4357687"/>
          </a:xfrm>
          <a:prstGeom prst="curvedConnector3">
            <a:avLst>
              <a:gd name="adj1" fmla="val 413042"/>
            </a:avLst>
          </a:prstGeom>
          <a:ln>
            <a:headEnd type="triangl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52" name="AutoShape 49"/>
          <p:cNvCxnSpPr>
            <a:cxnSpLocks noChangeShapeType="1"/>
            <a:stCxn id="47137" idx="1"/>
            <a:endCxn id="47114" idx="2"/>
          </p:cNvCxnSpPr>
          <p:nvPr>
            <p:custDataLst>
              <p:tags r:id="rId46"/>
            </p:custDataLst>
          </p:nvPr>
        </p:nvCxnSpPr>
        <p:spPr bwMode="auto">
          <a:xfrm rot="10800000">
            <a:off x="1399385" y="2609056"/>
            <a:ext cx="5940425" cy="180975"/>
          </a:xfrm>
          <a:prstGeom prst="curvedConnector2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53" name="AutoShape 50"/>
          <p:cNvCxnSpPr>
            <a:cxnSpLocks noChangeShapeType="1"/>
            <a:stCxn id="47124" idx="0"/>
            <a:endCxn id="47114" idx="1"/>
          </p:cNvCxnSpPr>
          <p:nvPr>
            <p:custDataLst>
              <p:tags r:id="rId47"/>
            </p:custDataLst>
          </p:nvPr>
        </p:nvCxnSpPr>
        <p:spPr bwMode="auto">
          <a:xfrm rot="16200000" flipV="1">
            <a:off x="1212964" y="2111265"/>
            <a:ext cx="1813500" cy="2377281"/>
          </a:xfrm>
          <a:prstGeom prst="curvedConnector4">
            <a:avLst>
              <a:gd name="adj1" fmla="val 44047"/>
              <a:gd name="adj2" fmla="val 109616"/>
            </a:avLst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7154" name="AutoShape 51"/>
          <p:cNvCxnSpPr>
            <a:cxnSpLocks noChangeShapeType="1"/>
            <a:stCxn id="47126" idx="2"/>
            <a:endCxn id="47134" idx="1"/>
          </p:cNvCxnSpPr>
          <p:nvPr>
            <p:custDataLst>
              <p:tags r:id="rId48"/>
            </p:custDataLst>
          </p:nvPr>
        </p:nvCxnSpPr>
        <p:spPr bwMode="auto">
          <a:xfrm rot="5400000" flipH="1" flipV="1">
            <a:off x="1453360" y="2410619"/>
            <a:ext cx="3995737" cy="3744912"/>
          </a:xfrm>
          <a:prstGeom prst="curvedConnector4">
            <a:avLst>
              <a:gd name="adj1" fmla="val -3139"/>
              <a:gd name="adj2" fmla="val 84269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55" name="AutoShape 52"/>
          <p:cNvCxnSpPr>
            <a:cxnSpLocks noChangeShapeType="1"/>
            <a:stCxn id="47115" idx="1"/>
            <a:endCxn id="47134" idx="1"/>
          </p:cNvCxnSpPr>
          <p:nvPr>
            <p:custDataLst>
              <p:tags r:id="rId49"/>
            </p:custDataLst>
          </p:nvPr>
        </p:nvCxnSpPr>
        <p:spPr bwMode="auto">
          <a:xfrm rot="10800000" flipH="1">
            <a:off x="859635" y="2285206"/>
            <a:ext cx="4464050" cy="2052637"/>
          </a:xfrm>
          <a:prstGeom prst="curvedConnector3">
            <a:avLst>
              <a:gd name="adj1" fmla="val 1005"/>
            </a:avLst>
          </a:prstGeom>
          <a:ln>
            <a:headE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098447" y="197624"/>
            <a:ext cx="7772400" cy="75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Un modèle décisionnel relations entre indicateurs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51"/>
            </p:custDataLst>
          </p:nvPr>
        </p:nvSpPr>
        <p:spPr>
          <a:xfrm>
            <a:off x="8528213" y="6524583"/>
            <a:ext cx="502920" cy="301752"/>
          </a:xfrm>
        </p:spPr>
        <p:txBody>
          <a:bodyPr/>
          <a:lstStyle/>
          <a:p>
            <a:fld id="{25E075BD-3664-4716-9B54-100C64644059}" type="slidenum">
              <a:rPr lang="fr-FR" smtClean="0"/>
              <a:pPr/>
              <a:t>25</a:t>
            </a:fld>
            <a:endParaRPr lang="fr-FR" dirty="0"/>
          </a:p>
        </p:txBody>
      </p:sp>
      <p:cxnSp>
        <p:nvCxnSpPr>
          <p:cNvPr id="7" name="Connecteur droit avec flèche 6"/>
          <p:cNvCxnSpPr>
            <a:stCxn id="47118" idx="3"/>
          </p:cNvCxnSpPr>
          <p:nvPr>
            <p:custDataLst>
              <p:tags r:id="rId52"/>
            </p:custDataLst>
          </p:nvPr>
        </p:nvCxnSpPr>
        <p:spPr>
          <a:xfrm flipV="1">
            <a:off x="6403185" y="4283075"/>
            <a:ext cx="720725" cy="198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/>
          <p:cNvCxnSpPr>
            <a:stCxn id="47129" idx="1"/>
            <a:endCxn id="47134" idx="1"/>
          </p:cNvCxnSpPr>
          <p:nvPr>
            <p:custDataLst>
              <p:tags r:id="rId53"/>
            </p:custDataLst>
          </p:nvPr>
        </p:nvCxnSpPr>
        <p:spPr>
          <a:xfrm rot="10800000">
            <a:off x="5323686" y="2285207"/>
            <a:ext cx="1079501" cy="3671887"/>
          </a:xfrm>
          <a:prstGeom prst="curvedConnector3">
            <a:avLst>
              <a:gd name="adj1" fmla="val 129243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47128" idx="3"/>
          </p:cNvCxnSpPr>
          <p:nvPr>
            <p:custDataLst>
              <p:tags r:id="rId54"/>
            </p:custDataLst>
          </p:nvPr>
        </p:nvCxnSpPr>
        <p:spPr>
          <a:xfrm flipV="1">
            <a:off x="6692110" y="4445793"/>
            <a:ext cx="431800" cy="769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>
            <a:stCxn id="47137" idx="0"/>
          </p:cNvCxnSpPr>
          <p:nvPr>
            <p:custDataLst>
              <p:tags r:id="rId55"/>
            </p:custDataLst>
          </p:nvPr>
        </p:nvCxnSpPr>
        <p:spPr>
          <a:xfrm rot="16200000" flipV="1">
            <a:off x="7592223" y="2142331"/>
            <a:ext cx="142875" cy="6477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stCxn id="47135" idx="3"/>
            <a:endCxn id="47133" idx="2"/>
          </p:cNvCxnSpPr>
          <p:nvPr>
            <p:custDataLst>
              <p:tags r:id="rId56"/>
            </p:custDataLst>
          </p:nvPr>
        </p:nvCxnSpPr>
        <p:spPr>
          <a:xfrm flipV="1">
            <a:off x="7771610" y="1674018"/>
            <a:ext cx="215901" cy="41955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stCxn id="47137" idx="1"/>
            <a:endCxn id="47136" idx="3"/>
          </p:cNvCxnSpPr>
          <p:nvPr>
            <p:custDataLst>
              <p:tags r:id="rId57"/>
            </p:custDataLst>
          </p:nvPr>
        </p:nvCxnSpPr>
        <p:spPr>
          <a:xfrm rot="10800000" flipV="1">
            <a:off x="6619086" y="2790030"/>
            <a:ext cx="720725" cy="36036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7122ECBF-1204-4DA8-80BD-898482A8AB53}" type="slidenum">
              <a:rPr lang="fr-FR" altLang="fr-FR"/>
              <a:pPr>
                <a:defRPr/>
              </a:pPr>
              <a:t>26</a:t>
            </a:fld>
            <a:endParaRPr lang="fr-FR" altLang="fr-FR"/>
          </a:p>
        </p:txBody>
      </p:sp>
      <p:sp>
        <p:nvSpPr>
          <p:cNvPr id="4403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6457" y="908720"/>
            <a:ext cx="4608512" cy="8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400" dirty="0">
                <a:solidFill>
                  <a:schemeClr val="tx2"/>
                </a:solidFill>
                <a:latin typeface="Tahoma" pitchFamily="34" charset="0"/>
              </a:rPr>
              <a:t>Démarche d’élaboration d’un TB</a:t>
            </a:r>
          </a:p>
        </p:txBody>
      </p:sp>
      <p:sp>
        <p:nvSpPr>
          <p:cNvPr id="44036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6203" y="1628800"/>
            <a:ext cx="79208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2000" dirty="0"/>
              <a:t>1 - Choix </a:t>
            </a:r>
            <a:r>
              <a:rPr lang="fr-FR" altLang="fr-FR" sz="2000" dirty="0" smtClean="0"/>
              <a:t>des destinataires (demandeurs)</a:t>
            </a:r>
            <a:endParaRPr lang="fr-FR" altLang="fr-FR" sz="2000" dirty="0"/>
          </a:p>
          <a:p>
            <a:pPr eaLnBrk="1" hangingPunct="1">
              <a:buFont typeface="Wingdings" pitchFamily="2" charset="2"/>
              <a:buNone/>
            </a:pPr>
            <a:r>
              <a:rPr lang="fr-FR" altLang="fr-FR" sz="2000" dirty="0" smtClean="0"/>
              <a:t>2 - Déterminer les objectifs à atteindre (demandeurs)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000" dirty="0" smtClean="0"/>
              <a:t>3- Modéliser le système d’aide à la décision qui s’appuie sur le S.I</a:t>
            </a:r>
            <a:endParaRPr lang="fr-FR" altLang="fr-FR" sz="2000" dirty="0"/>
          </a:p>
          <a:p>
            <a:pPr eaLnBrk="1" hangingPunct="1">
              <a:buFont typeface="Wingdings" pitchFamily="2" charset="2"/>
              <a:buNone/>
            </a:pPr>
            <a:r>
              <a:rPr lang="fr-FR" altLang="fr-FR" sz="2000" dirty="0" smtClean="0"/>
              <a:t>4 </a:t>
            </a:r>
            <a:r>
              <a:rPr lang="fr-FR" altLang="fr-FR" sz="2000" dirty="0"/>
              <a:t>- Sélectionner les </a:t>
            </a:r>
            <a:r>
              <a:rPr lang="fr-FR" altLang="fr-FR" sz="2000" dirty="0" smtClean="0"/>
              <a:t>indicateurs (variables pertinentes)</a:t>
            </a:r>
            <a:endParaRPr lang="fr-FR" altLang="fr-FR" sz="2000" dirty="0"/>
          </a:p>
          <a:p>
            <a:pPr eaLnBrk="1" hangingPunct="1">
              <a:buFont typeface="Wingdings" pitchFamily="2" charset="2"/>
              <a:buNone/>
            </a:pPr>
            <a:r>
              <a:rPr lang="fr-FR" altLang="fr-FR" sz="2000" dirty="0" smtClean="0"/>
              <a:t>5 </a:t>
            </a:r>
            <a:r>
              <a:rPr lang="fr-FR" altLang="fr-FR" sz="2000" dirty="0"/>
              <a:t>- Mise en forme des indicateurs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000" dirty="0" smtClean="0"/>
              <a:t>6 </a:t>
            </a:r>
            <a:r>
              <a:rPr lang="fr-FR" altLang="fr-FR" sz="2000" dirty="0"/>
              <a:t>- Définir les périodicités de suivi (MAJ</a:t>
            </a:r>
            <a:r>
              <a:rPr lang="fr-FR" altLang="fr-FR" sz="2000" dirty="0" smtClean="0"/>
              <a:t>)</a:t>
            </a:r>
            <a:endParaRPr lang="fr-FR" altLang="fr-FR" sz="2000" dirty="0"/>
          </a:p>
          <a:p>
            <a:pPr eaLnBrk="1" hangingPunct="1">
              <a:buFont typeface="Wingdings" pitchFamily="2" charset="2"/>
              <a:buNone/>
            </a:pPr>
            <a:r>
              <a:rPr lang="fr-FR" altLang="fr-FR" sz="2000" dirty="0" smtClean="0"/>
              <a:t>7 </a:t>
            </a:r>
            <a:r>
              <a:rPr lang="fr-FR" altLang="fr-FR" sz="2000" dirty="0"/>
              <a:t>- Définir les outils (informatiques</a:t>
            </a:r>
            <a:r>
              <a:rPr lang="fr-FR" altLang="fr-FR" sz="2000" dirty="0" smtClean="0"/>
              <a:t>) de traitement et diffusion (B.I)</a:t>
            </a:r>
            <a:endParaRPr lang="fr-FR" altLang="fr-FR" sz="2000" dirty="0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4791" y="4221088"/>
            <a:ext cx="8992636" cy="2448272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dirty="0" smtClean="0"/>
              <a:t>Le TB idéal n’existe pas. </a:t>
            </a:r>
          </a:p>
          <a:p>
            <a:r>
              <a:rPr lang="fr-FR" altLang="fr-FR" sz="1600" dirty="0" smtClean="0"/>
              <a:t>C’est un </a:t>
            </a:r>
            <a:r>
              <a:rPr lang="fr-FR" altLang="fr-FR" sz="1600" b="1" u="sng" dirty="0" smtClean="0"/>
              <a:t>compromis</a:t>
            </a:r>
            <a:r>
              <a:rPr lang="fr-FR" altLang="fr-FR" sz="1600" dirty="0" smtClean="0"/>
              <a:t> entre </a:t>
            </a:r>
          </a:p>
          <a:p>
            <a:pPr lvl="1"/>
            <a:r>
              <a:rPr lang="fr-FR" altLang="fr-FR" sz="1600" dirty="0" smtClean="0"/>
              <a:t>un outil trop sophistiqué, « complet », mais lourd à faire fonctionner, donc pas à jour ou peu (pas) utilisé, </a:t>
            </a:r>
          </a:p>
          <a:p>
            <a:pPr lvl="1"/>
            <a:r>
              <a:rPr lang="fr-FR" altLang="fr-FR" sz="1600" dirty="0" smtClean="0"/>
              <a:t>et un outil trop « simple » pas intégré au système d’information.</a:t>
            </a:r>
          </a:p>
          <a:p>
            <a:r>
              <a:rPr lang="fr-FR" altLang="fr-FR" sz="1600" dirty="0" smtClean="0"/>
              <a:t>Néanmoins, n’oublions pas que :</a:t>
            </a:r>
          </a:p>
          <a:p>
            <a:pPr>
              <a:buFont typeface="Wingdings" pitchFamily="2" charset="2"/>
              <a:buNone/>
            </a:pPr>
            <a:r>
              <a:rPr lang="fr-FR" altLang="fr-FR" sz="1600" dirty="0" smtClean="0"/>
              <a:t>« le nombre d’informations nécessaires à un décideur est inversement proportionnel à ses compétences »…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i="1" dirty="0" smtClean="0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389" y="0"/>
            <a:ext cx="8429652" cy="10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La conception d’un modèle </a:t>
            </a:r>
          </a:p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décisionnel</a:t>
            </a:r>
            <a:endParaRPr lang="fr-FR" sz="36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177281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Le cas Parc de Loisirs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5E075BD-3664-4716-9B54-100C64644059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3397" y="314096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sz="2000" dirty="0"/>
              <a:t>À l’instar du modèle décisionnel fondé sur le « BSC » (</a:t>
            </a:r>
            <a:r>
              <a:rPr lang="fr-FR" sz="2000" dirty="0" err="1"/>
              <a:t>Balanced</a:t>
            </a:r>
            <a:r>
              <a:rPr lang="fr-FR" sz="2000" dirty="0"/>
              <a:t> </a:t>
            </a:r>
            <a:r>
              <a:rPr lang="fr-FR" sz="2000" dirty="0" err="1"/>
              <a:t>Scorecard</a:t>
            </a:r>
            <a:r>
              <a:rPr lang="fr-FR" sz="2000" dirty="0"/>
              <a:t>), il vous est demandé dans le cadre de la direction générale d’un PARC DE LOISIRS de construire un tableau de bord décisionnel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389" y="0"/>
            <a:ext cx="8429652" cy="10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La conception d’un modèle </a:t>
            </a:r>
          </a:p>
          <a:p>
            <a:pPr algn="ctr"/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décisionnel</a:t>
            </a:r>
            <a:endParaRPr lang="fr-FR" sz="36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4020214" cy="23445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8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872" y="1798363"/>
            <a:ext cx="3998601" cy="2724686"/>
            <a:chOff x="0" y="2064"/>
            <a:chExt cx="3120" cy="2141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400" y="4032"/>
              <a:ext cx="7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200" dirty="0">
                  <a:solidFill>
                    <a:srgbClr val="808080"/>
                  </a:solidFill>
                </a:rPr>
                <a:t>Edited extract</a:t>
              </a:r>
              <a:endParaRPr lang="en-US" altLang="fr-FR" sz="1200" dirty="0">
                <a:solidFill>
                  <a:srgbClr val="808080"/>
                </a:solidFill>
              </a:endParaRPr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0" y="2064"/>
              <a:ext cx="3120" cy="1968"/>
              <a:chOff x="816" y="864"/>
              <a:chExt cx="4816" cy="2808"/>
            </a:xfrm>
          </p:grpSpPr>
          <p:pic>
            <p:nvPicPr>
              <p:cNvPr id="13" name="Picture 10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864"/>
                <a:ext cx="4816" cy="280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056" y="1000"/>
                <a:ext cx="1152" cy="2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3936" y="1000"/>
                <a:ext cx="1536" cy="2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2160" y="1000"/>
                <a:ext cx="1776" cy="6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2160" y="912"/>
                <a:ext cx="96" cy="273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96" cy="273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" name="ZoneTexte 18"/>
          <p:cNvSpPr txBox="1"/>
          <p:nvPr>
            <p:custDataLst>
              <p:tags r:id="rId4"/>
            </p:custDataLst>
          </p:nvPr>
        </p:nvSpPr>
        <p:spPr>
          <a:xfrm>
            <a:off x="4057473" y="1836175"/>
            <a:ext cx="306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que l’on voit en partie</a:t>
            </a:r>
          </a:p>
          <a:p>
            <a:pPr algn="ctr"/>
            <a:r>
              <a:rPr lang="fr-FR" dirty="0" smtClean="0"/>
              <a:t>(aveuglement)</a:t>
            </a:r>
            <a:endParaRPr lang="fr-FR" dirty="0"/>
          </a:p>
        </p:txBody>
      </p:sp>
      <p:sp>
        <p:nvSpPr>
          <p:cNvPr id="20" name="ZoneTexte 19"/>
          <p:cNvSpPr txBox="1"/>
          <p:nvPr>
            <p:custDataLst>
              <p:tags r:id="rId5"/>
            </p:custDataLst>
          </p:nvPr>
        </p:nvSpPr>
        <p:spPr>
          <a:xfrm>
            <a:off x="3189128" y="5478857"/>
            <a:ext cx="1814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La réalité</a:t>
            </a:r>
          </a:p>
          <a:p>
            <a:pPr algn="ctr"/>
            <a:r>
              <a:rPr lang="fr-FR" dirty="0"/>
              <a:t>e</a:t>
            </a:r>
            <a:r>
              <a:rPr lang="fr-FR" dirty="0" smtClean="0"/>
              <a:t>st un peu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lus complexe</a:t>
            </a:r>
            <a:endParaRPr lang="fr-FR" dirty="0"/>
          </a:p>
        </p:txBody>
      </p:sp>
      <p:sp>
        <p:nvSpPr>
          <p:cNvPr id="22" name="Flèche à angle droit 21"/>
          <p:cNvSpPr/>
          <p:nvPr>
            <p:custDataLst>
              <p:tags r:id="rId6"/>
            </p:custDataLst>
          </p:nvPr>
        </p:nvSpPr>
        <p:spPr>
          <a:xfrm rot="5400000">
            <a:off x="2707381" y="3372155"/>
            <a:ext cx="1197378" cy="3016025"/>
          </a:xfrm>
          <a:prstGeom prst="bentUpArrow">
            <a:avLst>
              <a:gd name="adj1" fmla="val 25000"/>
              <a:gd name="adj2" fmla="val 24454"/>
              <a:gd name="adj3" fmla="val 25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>
            <p:custDataLst>
              <p:tags r:id="rId7"/>
            </p:custDataLst>
          </p:nvPr>
        </p:nvSpPr>
        <p:spPr>
          <a:xfrm>
            <a:off x="2529768" y="1841175"/>
            <a:ext cx="1504636" cy="24403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58871" y="1852829"/>
            <a:ext cx="1195595" cy="24403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?</a:t>
            </a:r>
            <a:endParaRPr lang="fr-FR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4983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" name="Flèche courbée vers le haut 25"/>
          <p:cNvSpPr/>
          <p:nvPr>
            <p:custDataLst>
              <p:tags r:id="rId10"/>
            </p:custDataLst>
          </p:nvPr>
        </p:nvSpPr>
        <p:spPr>
          <a:xfrm rot="15649449">
            <a:off x="7017329" y="4865195"/>
            <a:ext cx="495411" cy="365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047846" y="-27555"/>
            <a:ext cx="8100392" cy="1622159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/>
              <a:t>Le « Thinking System » ou comment penser la complexité avec l’approche systémique</a:t>
            </a:r>
            <a:endParaRPr lang="fr-FR" sz="3200" dirty="0"/>
          </a:p>
        </p:txBody>
      </p:sp>
      <p:sp>
        <p:nvSpPr>
          <p:cNvPr id="4" name="ZoneTexte 3"/>
          <p:cNvSpPr txBox="1"/>
          <p:nvPr>
            <p:custDataLst>
              <p:tags r:id="rId12"/>
            </p:custDataLst>
          </p:nvPr>
        </p:nvSpPr>
        <p:spPr>
          <a:xfrm>
            <a:off x="-839413" y="4873132"/>
            <a:ext cx="3330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Élargissement de </a:t>
            </a:r>
          </a:p>
          <a:p>
            <a:pPr algn="ctr"/>
            <a:r>
              <a:rPr lang="fr-FR" sz="1400" dirty="0" smtClean="0"/>
              <a:t>la représentation</a:t>
            </a:r>
          </a:p>
          <a:p>
            <a:pPr algn="r"/>
            <a:r>
              <a:rPr lang="fr-FR" sz="1400" dirty="0"/>
              <a:t>p</a:t>
            </a:r>
            <a:r>
              <a:rPr lang="fr-FR" sz="1400" dirty="0" smtClean="0"/>
              <a:t>ar l’approche systémique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4884468" y="3225750"/>
            <a:ext cx="4259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complexité du monde implique</a:t>
            </a:r>
          </a:p>
          <a:p>
            <a:r>
              <a:rPr lang="fr-FR" dirty="0" smtClean="0"/>
              <a:t>L’interdépendance. Les choses changent constamment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3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4958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« Learning </a:t>
            </a:r>
            <a:r>
              <a:rPr lang="fr-FR" sz="2400" dirty="0" err="1" smtClean="0"/>
              <a:t>Laboratory</a:t>
            </a:r>
            <a:r>
              <a:rPr lang="fr-FR" sz="2400" dirty="0" smtClean="0"/>
              <a:t> » -&gt; Laboratoire d’apprentissage</a:t>
            </a:r>
          </a:p>
          <a:p>
            <a:r>
              <a:rPr lang="fr-FR" sz="2400" dirty="0" smtClean="0"/>
              <a:t>Simuler des </a:t>
            </a:r>
            <a:r>
              <a:rPr lang="fr-FR" sz="2400" dirty="0" err="1" smtClean="0"/>
              <a:t>micromondes</a:t>
            </a:r>
            <a:r>
              <a:rPr lang="fr-FR" sz="2400" dirty="0" smtClean="0"/>
              <a:t> (modèles prospectifs tentant d’interpréter la réalité)</a:t>
            </a:r>
          </a:p>
          <a:p>
            <a:r>
              <a:rPr lang="fr-FR" sz="2400" dirty="0" smtClean="0"/>
              <a:t>Pourquoi ? </a:t>
            </a:r>
          </a:p>
          <a:p>
            <a:pPr lvl="1"/>
            <a:r>
              <a:rPr lang="fr-FR" sz="2000" dirty="0" smtClean="0"/>
              <a:t>Pour aligner la réflexion stratégique avec les décisions opérationnelles (accroître la perception globale)</a:t>
            </a:r>
          </a:p>
          <a:p>
            <a:pPr lvl="1"/>
            <a:r>
              <a:rPr lang="fr-FR" sz="2000" dirty="0" smtClean="0"/>
              <a:t>Pour connecter le CT avec le LT (analyser les effets contre-intuitifs entre le CT et le LT suite aux décisions prises)</a:t>
            </a:r>
          </a:p>
          <a:p>
            <a:pPr lvl="1"/>
            <a:r>
              <a:rPr lang="fr-FR" sz="2000" dirty="0" smtClean="0"/>
              <a:t>Pour faciliter une vision commune (aligner les modèles mentaux et combattre les points de vue réducteurs, la pensée unique)</a:t>
            </a:r>
          </a:p>
          <a:p>
            <a:pPr lvl="1"/>
            <a:r>
              <a:rPr lang="fr-FR" sz="2000" dirty="0" smtClean="0"/>
              <a:t>Pour expérimenter de nouvelles hypothèses et théories, les tester</a:t>
            </a:r>
          </a:p>
          <a:p>
            <a:endParaRPr lang="fr-FR" sz="2400" dirty="0"/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47846" y="-27555"/>
            <a:ext cx="8100392" cy="1622159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/>
              <a:t>Le « Thinking System » ou comment penser la complexité avec l’approche systémique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12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7584" y="7707"/>
            <a:ext cx="8153400" cy="990600"/>
          </a:xfrm>
        </p:spPr>
        <p:txBody>
          <a:bodyPr/>
          <a:lstStyle/>
          <a:p>
            <a:pPr algn="ctr"/>
            <a:r>
              <a:rPr lang="fr-FR" dirty="0" smtClean="0"/>
              <a:t>Objectifs du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23528" y="1196752"/>
            <a:ext cx="8568952" cy="5256584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Clarifier la notion de processus décisionnel</a:t>
            </a:r>
          </a:p>
          <a:p>
            <a:r>
              <a:rPr lang="fr-FR" sz="2000" dirty="0" smtClean="0"/>
              <a:t>Décrire et bâtir un modèle décisionnel</a:t>
            </a:r>
          </a:p>
          <a:p>
            <a:r>
              <a:rPr lang="fr-FR" sz="2000" dirty="0" smtClean="0"/>
              <a:t>Aborder  l’approche  systémique  et ses outils </a:t>
            </a:r>
          </a:p>
          <a:p>
            <a:r>
              <a:rPr lang="fr-FR" sz="2000" dirty="0" smtClean="0"/>
              <a:t>Présenter </a:t>
            </a:r>
            <a:r>
              <a:rPr lang="fr-FR" sz="2000" dirty="0"/>
              <a:t> </a:t>
            </a:r>
            <a:r>
              <a:rPr lang="fr-FR" sz="2000" dirty="0" smtClean="0"/>
              <a:t>un outil de modélisation et de simulation dynamique  permettant  de : </a:t>
            </a:r>
          </a:p>
          <a:p>
            <a:pPr lvl="1"/>
            <a:r>
              <a:rPr lang="fr-FR" sz="1600" dirty="0" smtClean="0"/>
              <a:t>1) décrypter , interpréter des réalités complexes </a:t>
            </a:r>
          </a:p>
          <a:p>
            <a:pPr lvl="1"/>
            <a:r>
              <a:rPr lang="fr-FR" sz="1600" dirty="0" smtClean="0"/>
              <a:t>2) faire vivre  cette pseudo réalité en la simulant dans le temps</a:t>
            </a:r>
          </a:p>
          <a:p>
            <a:pPr lvl="1"/>
            <a:r>
              <a:rPr lang="fr-FR" sz="1600" dirty="0" smtClean="0"/>
              <a:t>3) Bâtir des scénarios, les évaluer et décider</a:t>
            </a:r>
          </a:p>
          <a:p>
            <a:pPr lvl="1"/>
            <a:endParaRPr lang="fr-FR" sz="1600" b="1" dirty="0"/>
          </a:p>
          <a:p>
            <a:pPr marL="87313" lvl="1" indent="0">
              <a:buNone/>
            </a:pPr>
            <a:r>
              <a:rPr lang="fr-FR" sz="2000" b="1" dirty="0" smtClean="0"/>
              <a:t>À l’issue du cours, vous serez en mesure de bâtir des archétypes  ou prototypes  de modèles décisionnels pouvant être simulés sur ordinateur</a:t>
            </a:r>
          </a:p>
          <a:p>
            <a:pPr marL="87313" lvl="1" indent="0">
              <a:buNone/>
            </a:pPr>
            <a:endParaRPr lang="fr-FR" sz="2000" b="1" dirty="0"/>
          </a:p>
          <a:p>
            <a:pPr marL="87313" lvl="1" indent="0">
              <a:buNone/>
            </a:pPr>
            <a:endParaRPr lang="fr-FR" sz="2000" dirty="0" smtClean="0"/>
          </a:p>
          <a:p>
            <a:pPr marL="87313" lvl="1" indent="0">
              <a:buNone/>
            </a:pPr>
            <a:r>
              <a:rPr lang="fr-FR" sz="2000" dirty="0" smtClean="0">
                <a:solidFill>
                  <a:srgbClr val="FFFF00"/>
                </a:solidFill>
              </a:rPr>
              <a:t>Evaluation  : 	50% pour les 2 cas (Parc de Loisirs, ACME)</a:t>
            </a:r>
          </a:p>
          <a:p>
            <a:pPr marL="87313" lvl="1" indent="0">
              <a:buNone/>
            </a:pPr>
            <a:r>
              <a:rPr lang="fr-FR" sz="2000" dirty="0">
                <a:solidFill>
                  <a:srgbClr val="FFFF00"/>
                </a:solidFill>
              </a:rPr>
              <a:t>	</a:t>
            </a:r>
            <a:r>
              <a:rPr lang="fr-FR" sz="2000" dirty="0" smtClean="0">
                <a:solidFill>
                  <a:srgbClr val="FFFF00"/>
                </a:solidFill>
              </a:rPr>
              <a:t>	50% pour la simulation et le dossier cas Boeing</a:t>
            </a:r>
          </a:p>
          <a:p>
            <a:pPr marL="87313" lvl="1" indent="0">
              <a:buNone/>
            </a:pPr>
            <a:endParaRPr lang="fr-FR" sz="20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0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13563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069B6556-FE9D-4758-97F6-548B226EB00B}" type="slidenum">
              <a:rPr lang="fr-FR" altLang="fr-FR"/>
              <a:pPr algn="ctr">
                <a:defRPr/>
              </a:pPr>
              <a:t>30</a:t>
            </a:fld>
            <a:endParaRPr lang="fr-FR" altLang="fr-FR" dirty="0"/>
          </a:p>
        </p:txBody>
      </p:sp>
      <p:sp>
        <p:nvSpPr>
          <p:cNvPr id="1843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2988" y="1343025"/>
            <a:ext cx="8004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FONCTION	         MISSIONS (objectifs)         SYNERGIE/RELATIONS</a:t>
            </a: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					       AVEC AUTRES FONCTIONS</a:t>
            </a:r>
          </a:p>
        </p:txBody>
      </p:sp>
      <p:sp>
        <p:nvSpPr>
          <p:cNvPr id="1843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76600" y="1343025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843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156325" y="1343025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843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27088" y="1919287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844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1550" y="2063750"/>
            <a:ext cx="1576388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COMMERCIAL</a:t>
            </a: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MARKETING</a:t>
            </a: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FINANCES</a:t>
            </a: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PRODUCTION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0"/>
            <a:ext cx="9144000" cy="107553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Le « Thinking System » 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937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55971" y="6533017"/>
            <a:ext cx="2133600" cy="301752"/>
          </a:xfrm>
        </p:spPr>
        <p:txBody>
          <a:bodyPr/>
          <a:lstStyle/>
          <a:p>
            <a:pPr algn="ctr">
              <a:defRPr/>
            </a:pPr>
            <a:fld id="{99A0A35E-88C5-4697-868A-54BCB0F939D7}" type="slidenum">
              <a:rPr lang="fr-FR" altLang="fr-FR"/>
              <a:pPr algn="ctr">
                <a:defRPr/>
              </a:pPr>
              <a:t>31</a:t>
            </a:fld>
            <a:endParaRPr lang="fr-FR" altLang="fr-FR" dirty="0"/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4454" y="1124545"/>
            <a:ext cx="8004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FONCTION		MISSIONS		SYNERGIE/RELATIONS</a:t>
            </a:r>
          </a:p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						AUTRES FONCTIONS</a:t>
            </a:r>
          </a:p>
        </p:txBody>
      </p:sp>
      <p:sp>
        <p:nvSpPr>
          <p:cNvPr id="19461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138066" y="1124545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6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17791" y="1124545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63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8554" y="1700807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6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3016" y="1845270"/>
            <a:ext cx="1576388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COMMERCIAL</a:t>
            </a: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MARKETING</a:t>
            </a: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FINANCES</a:t>
            </a: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PRODUCTION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65041" y="1700807"/>
            <a:ext cx="3030295" cy="504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Conception de l’offre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Gestion clientèle &amp; prospection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Prise de commande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Administration des ventes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Logistique commerciale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SAV</a:t>
            </a:r>
          </a:p>
          <a:p>
            <a:pPr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Étude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potentiel client</a:t>
            </a:r>
          </a:p>
          <a:p>
            <a:pPr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Étude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de marché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Développement nouveaux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Produits et services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Campagne de communication</a:t>
            </a:r>
          </a:p>
          <a:p>
            <a:pPr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Négociation et évaluation des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conditions financières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Plan de financement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Affectation des résultats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Analyse des risques financiers</a:t>
            </a:r>
          </a:p>
          <a:p>
            <a:pPr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Optimiser la gestion du flux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Matière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Compétitivité prix/coût (séries)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Niveau de qualité et délai client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6354" y="3140670"/>
            <a:ext cx="18589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Risque client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condition de vente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Politique de marge</a:t>
            </a:r>
          </a:p>
        </p:txBody>
      </p:sp>
      <p:sp>
        <p:nvSpPr>
          <p:cNvPr id="19467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801891" y="2421532"/>
            <a:ext cx="12239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68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025854" y="2421532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69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025854" y="3788370"/>
            <a:ext cx="0" cy="100806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70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801891" y="4796432"/>
            <a:ext cx="12239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71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76641" y="5013920"/>
            <a:ext cx="20288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Définition normes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qualité, engagement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sur délai livraison</a:t>
            </a:r>
          </a:p>
        </p:txBody>
      </p:sp>
      <p:sp>
        <p:nvSpPr>
          <p:cNvPr id="19472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01891" y="1845270"/>
            <a:ext cx="2808288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7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610179" y="1845270"/>
            <a:ext cx="0" cy="3240087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74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610179" y="5733057"/>
            <a:ext cx="0" cy="5762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75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946354" y="6309320"/>
            <a:ext cx="2663825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76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81391" y="1988145"/>
            <a:ext cx="17319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Remontée d’infos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du marché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Mise au point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argumentaire</a:t>
            </a:r>
          </a:p>
        </p:txBody>
      </p:sp>
      <p:sp>
        <p:nvSpPr>
          <p:cNvPr id="19477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017791" y="2132607"/>
            <a:ext cx="935038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78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5873329" y="4148732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9479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889454" y="2853332"/>
            <a:ext cx="0" cy="1295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4" name="Titre 1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0" y="0"/>
            <a:ext cx="9144000" cy="10755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« Thinking System » 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6435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838" y="1379286"/>
            <a:ext cx="9037637" cy="59251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altLang="fr-FR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Un restaurant : établir un diagnostic en observant les comportements</a:t>
            </a:r>
          </a:p>
        </p:txBody>
      </p:sp>
      <p:sp>
        <p:nvSpPr>
          <p:cNvPr id="27651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98224" y="204948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52" name="Line 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98224" y="363380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53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58811" y="3633808"/>
            <a:ext cx="484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mois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50749" y="3417908"/>
            <a:ext cx="134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	  12</a:t>
            </a:r>
          </a:p>
        </p:txBody>
      </p:sp>
      <p:sp>
        <p:nvSpPr>
          <p:cNvPr id="27655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324" y="4425971"/>
            <a:ext cx="28813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56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98224" y="449740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57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8224" y="608173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58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58811" y="6081733"/>
            <a:ext cx="484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mois</a:t>
            </a:r>
          </a:p>
        </p:txBody>
      </p:sp>
      <p:sp>
        <p:nvSpPr>
          <p:cNvPr id="27659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79311" y="5865833"/>
            <a:ext cx="134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	  12</a:t>
            </a:r>
          </a:p>
        </p:txBody>
      </p:sp>
      <p:sp>
        <p:nvSpPr>
          <p:cNvPr id="27660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6786" y="1978046"/>
            <a:ext cx="982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12000 repas</a:t>
            </a: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3000</a:t>
            </a:r>
          </a:p>
        </p:txBody>
      </p:sp>
      <p:sp>
        <p:nvSpPr>
          <p:cNvPr id="27661" name="Freeform 1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98224" y="2052658"/>
            <a:ext cx="2447925" cy="1008063"/>
          </a:xfrm>
          <a:custGeom>
            <a:avLst/>
            <a:gdLst>
              <a:gd name="T0" fmla="*/ 0 w 1497"/>
              <a:gd name="T1" fmla="*/ 1600300965 h 529"/>
              <a:gd name="T2" fmla="*/ 1882035709 w 1497"/>
              <a:gd name="T3" fmla="*/ 1188881680 h 529"/>
              <a:gd name="T4" fmla="*/ 2147483647 w 1497"/>
              <a:gd name="T5" fmla="*/ 226886588 h 529"/>
              <a:gd name="T6" fmla="*/ 2147483647 w 1497"/>
              <a:gd name="T7" fmla="*/ 90754254 h 529"/>
              <a:gd name="T8" fmla="*/ 2147483647 w 1497"/>
              <a:gd name="T9" fmla="*/ 777462396 h 529"/>
              <a:gd name="T10" fmla="*/ 2147483647 w 1497"/>
              <a:gd name="T11" fmla="*/ 1052749347 h 5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97" h="529">
                <a:moveTo>
                  <a:pt x="0" y="529"/>
                </a:moveTo>
                <a:cubicBezTo>
                  <a:pt x="283" y="499"/>
                  <a:pt x="566" y="469"/>
                  <a:pt x="725" y="393"/>
                </a:cubicBezTo>
                <a:cubicBezTo>
                  <a:pt x="884" y="317"/>
                  <a:pt x="869" y="135"/>
                  <a:pt x="952" y="75"/>
                </a:cubicBezTo>
                <a:cubicBezTo>
                  <a:pt x="1035" y="15"/>
                  <a:pt x="1164" y="0"/>
                  <a:pt x="1224" y="30"/>
                </a:cubicBezTo>
                <a:cubicBezTo>
                  <a:pt x="1284" y="60"/>
                  <a:pt x="1270" y="204"/>
                  <a:pt x="1315" y="257"/>
                </a:cubicBezTo>
                <a:cubicBezTo>
                  <a:pt x="1360" y="310"/>
                  <a:pt x="1467" y="333"/>
                  <a:pt x="1497" y="3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62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6786" y="4425971"/>
            <a:ext cx="636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300 K€</a:t>
            </a:r>
          </a:p>
          <a:p>
            <a:pPr algn="ctr"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150 K€</a:t>
            </a:r>
          </a:p>
        </p:txBody>
      </p:sp>
      <p:sp>
        <p:nvSpPr>
          <p:cNvPr id="27663" name="Freeform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98224" y="4559321"/>
            <a:ext cx="2520950" cy="982662"/>
          </a:xfrm>
          <a:custGeom>
            <a:avLst/>
            <a:gdLst>
              <a:gd name="T0" fmla="*/ 0 w 1588"/>
              <a:gd name="T1" fmla="*/ 1275198414 h 619"/>
              <a:gd name="T2" fmla="*/ 1257558763 w 1588"/>
              <a:gd name="T3" fmla="*/ 1045863518 h 619"/>
              <a:gd name="T4" fmla="*/ 1829633438 w 1588"/>
              <a:gd name="T5" fmla="*/ 589716262 h 619"/>
              <a:gd name="T6" fmla="*/ 1943041263 w 1588"/>
              <a:gd name="T7" fmla="*/ 1388604593 h 619"/>
              <a:gd name="T8" fmla="*/ 2058968450 w 1588"/>
              <a:gd name="T9" fmla="*/ 1388604593 h 619"/>
              <a:gd name="T10" fmla="*/ 2147483647 w 1588"/>
              <a:gd name="T11" fmla="*/ 360381367 h 619"/>
              <a:gd name="T12" fmla="*/ 2147483647 w 1588"/>
              <a:gd name="T13" fmla="*/ 17640291 h 619"/>
              <a:gd name="T14" fmla="*/ 2147483647 w 1588"/>
              <a:gd name="T15" fmla="*/ 473789134 h 619"/>
              <a:gd name="T16" fmla="*/ 2147483647 w 1588"/>
              <a:gd name="T17" fmla="*/ 932457338 h 6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8" h="619">
                <a:moveTo>
                  <a:pt x="0" y="506"/>
                </a:moveTo>
                <a:cubicBezTo>
                  <a:pt x="189" y="483"/>
                  <a:pt x="378" y="460"/>
                  <a:pt x="499" y="415"/>
                </a:cubicBezTo>
                <a:cubicBezTo>
                  <a:pt x="620" y="370"/>
                  <a:pt x="681" y="211"/>
                  <a:pt x="726" y="234"/>
                </a:cubicBezTo>
                <a:cubicBezTo>
                  <a:pt x="771" y="257"/>
                  <a:pt x="756" y="498"/>
                  <a:pt x="771" y="551"/>
                </a:cubicBezTo>
                <a:cubicBezTo>
                  <a:pt x="786" y="604"/>
                  <a:pt x="794" y="619"/>
                  <a:pt x="817" y="551"/>
                </a:cubicBezTo>
                <a:cubicBezTo>
                  <a:pt x="840" y="483"/>
                  <a:pt x="840" y="234"/>
                  <a:pt x="908" y="143"/>
                </a:cubicBezTo>
                <a:cubicBezTo>
                  <a:pt x="976" y="52"/>
                  <a:pt x="1150" y="0"/>
                  <a:pt x="1225" y="7"/>
                </a:cubicBezTo>
                <a:cubicBezTo>
                  <a:pt x="1300" y="14"/>
                  <a:pt x="1301" y="128"/>
                  <a:pt x="1361" y="188"/>
                </a:cubicBezTo>
                <a:cubicBezTo>
                  <a:pt x="1421" y="248"/>
                  <a:pt x="1504" y="309"/>
                  <a:pt x="1588" y="37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64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82549" y="5507058"/>
            <a:ext cx="879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Profit/mois</a:t>
            </a:r>
          </a:p>
        </p:txBody>
      </p:sp>
      <p:sp>
        <p:nvSpPr>
          <p:cNvPr id="27665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66649" y="3057546"/>
            <a:ext cx="1243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Nbre repas/mois</a:t>
            </a:r>
          </a:p>
        </p:txBody>
      </p:sp>
      <p:sp>
        <p:nvSpPr>
          <p:cNvPr id="27666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08099" y="1979633"/>
            <a:ext cx="2881312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67" name="Line 3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3323999" y="2051071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68" name="Line 3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323999" y="3635396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69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84586" y="3635396"/>
            <a:ext cx="484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mois</a:t>
            </a:r>
          </a:p>
        </p:txBody>
      </p:sp>
      <p:sp>
        <p:nvSpPr>
          <p:cNvPr id="27670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76524" y="3419496"/>
            <a:ext cx="134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	  12</a:t>
            </a:r>
          </a:p>
        </p:txBody>
      </p:sp>
      <p:sp>
        <p:nvSpPr>
          <p:cNvPr id="27671" name="Rectangle 3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08099" y="4427558"/>
            <a:ext cx="2881312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72" name="Line 3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323999" y="4498996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73" name="Line 3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323999" y="6083321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74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84586" y="6083321"/>
            <a:ext cx="484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mois</a:t>
            </a:r>
          </a:p>
        </p:txBody>
      </p:sp>
      <p:sp>
        <p:nvSpPr>
          <p:cNvPr id="27675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05086" y="5867421"/>
            <a:ext cx="134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	  12</a:t>
            </a:r>
          </a:p>
        </p:txBody>
      </p:sp>
      <p:sp>
        <p:nvSpPr>
          <p:cNvPr id="27676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52561" y="1979633"/>
            <a:ext cx="555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12 K€</a:t>
            </a: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 K€</a:t>
            </a:r>
          </a:p>
        </p:txBody>
      </p:sp>
      <p:sp>
        <p:nvSpPr>
          <p:cNvPr id="27677" name="Text Box 4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52561" y="4427558"/>
            <a:ext cx="504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1000</a:t>
            </a:r>
          </a:p>
          <a:p>
            <a:pPr algn="ctr"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500</a:t>
            </a:r>
          </a:p>
        </p:txBody>
      </p:sp>
      <p:sp>
        <p:nvSpPr>
          <p:cNvPr id="27678" name="Text Box 4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32061" y="2482871"/>
            <a:ext cx="1479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Dépenses Marketing</a:t>
            </a:r>
          </a:p>
        </p:txBody>
      </p:sp>
      <p:sp>
        <p:nvSpPr>
          <p:cNvPr id="27679" name="Rectangle 4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547961" y="2771796"/>
            <a:ext cx="360363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80" name="Text 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26786" y="3417908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7681" name="Text 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50974" y="3419496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7682" name="Text 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26786" y="5867421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7683" name="Text 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50974" y="5867421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7684" name="Rectangle 5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132286" y="1978046"/>
            <a:ext cx="2881313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85" name="Line 5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6348186" y="204948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86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348186" y="363380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87" name="Text Box 5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508774" y="3633808"/>
            <a:ext cx="484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mois</a:t>
            </a:r>
          </a:p>
        </p:txBody>
      </p:sp>
      <p:sp>
        <p:nvSpPr>
          <p:cNvPr id="27688" name="Text Box 5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500711" y="3417908"/>
            <a:ext cx="134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	  12</a:t>
            </a:r>
          </a:p>
        </p:txBody>
      </p:sp>
      <p:sp>
        <p:nvSpPr>
          <p:cNvPr id="27689" name="Rectangle 5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132286" y="4425971"/>
            <a:ext cx="2881313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90" name="Line 5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6348186" y="449740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91" name="Line 5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348186" y="6081733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692" name="Text Box 6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508774" y="6081733"/>
            <a:ext cx="484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mois</a:t>
            </a:r>
          </a:p>
        </p:txBody>
      </p:sp>
      <p:sp>
        <p:nvSpPr>
          <p:cNvPr id="27693" name="Text Box 6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429274" y="5865833"/>
            <a:ext cx="134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	  12</a:t>
            </a:r>
          </a:p>
        </p:txBody>
      </p:sp>
      <p:sp>
        <p:nvSpPr>
          <p:cNvPr id="27694" name="Text Box 62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276749" y="1978046"/>
            <a:ext cx="388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1</a:t>
            </a: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0.5</a:t>
            </a:r>
          </a:p>
        </p:txBody>
      </p:sp>
      <p:sp>
        <p:nvSpPr>
          <p:cNvPr id="27695" name="Text Box 6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76749" y="4395014"/>
            <a:ext cx="14874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 dirty="0">
                <a:solidFill>
                  <a:schemeClr val="tx1"/>
                </a:solidFill>
                <a:latin typeface="Verdana" pitchFamily="34" charset="0"/>
              </a:rPr>
              <a:t>(indice compétence)</a:t>
            </a:r>
          </a:p>
          <a:p>
            <a:pPr>
              <a:buFontTx/>
              <a:buNone/>
            </a:pPr>
            <a:r>
              <a:rPr lang="fr-FR" altLang="fr-FR" sz="1000" b="0" dirty="0">
                <a:solidFill>
                  <a:schemeClr val="tx1"/>
                </a:solidFill>
                <a:latin typeface="Verdana" pitchFamily="34" charset="0"/>
              </a:rPr>
              <a:t>2</a:t>
            </a: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000" b="0" dirty="0">
                <a:solidFill>
                  <a:schemeClr val="tx1"/>
                </a:solidFill>
                <a:latin typeface="Verdana" pitchFamily="34" charset="0"/>
              </a:rPr>
              <a:t>1</a:t>
            </a: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96" name="Text Box 6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275161" y="3417908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7697" name="Text Box 68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275161" y="5865833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7698" name="Text Box 7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332061" y="5435621"/>
            <a:ext cx="1398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Nbre clients fidèles</a:t>
            </a:r>
          </a:p>
        </p:txBody>
      </p:sp>
      <p:sp>
        <p:nvSpPr>
          <p:cNvPr id="27699" name="Freeform 72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3323999" y="4548208"/>
            <a:ext cx="2303462" cy="814388"/>
          </a:xfrm>
          <a:custGeom>
            <a:avLst/>
            <a:gdLst>
              <a:gd name="T0" fmla="*/ 0 w 1451"/>
              <a:gd name="T1" fmla="*/ 1292841744 h 513"/>
              <a:gd name="T2" fmla="*/ 685482351 w 1451"/>
              <a:gd name="T3" fmla="*/ 1179433849 h 513"/>
              <a:gd name="T4" fmla="*/ 1370964702 w 1451"/>
              <a:gd name="T5" fmla="*/ 720765130 h 513"/>
              <a:gd name="T6" fmla="*/ 1713705878 w 1451"/>
              <a:gd name="T7" fmla="*/ 264617362 h 513"/>
              <a:gd name="T8" fmla="*/ 1943039253 w 1451"/>
              <a:gd name="T9" fmla="*/ 151209468 h 513"/>
              <a:gd name="T10" fmla="*/ 2147483647 w 1451"/>
              <a:gd name="T11" fmla="*/ 151209468 h 513"/>
              <a:gd name="T12" fmla="*/ 2147483647 w 1451"/>
              <a:gd name="T13" fmla="*/ 1063506590 h 513"/>
              <a:gd name="T14" fmla="*/ 2147483647 w 1451"/>
              <a:gd name="T15" fmla="*/ 1292841744 h 5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1" h="513">
                <a:moveTo>
                  <a:pt x="0" y="513"/>
                </a:moveTo>
                <a:cubicBezTo>
                  <a:pt x="90" y="509"/>
                  <a:pt x="181" y="506"/>
                  <a:pt x="272" y="468"/>
                </a:cubicBezTo>
                <a:cubicBezTo>
                  <a:pt x="363" y="430"/>
                  <a:pt x="476" y="346"/>
                  <a:pt x="544" y="286"/>
                </a:cubicBezTo>
                <a:cubicBezTo>
                  <a:pt x="612" y="226"/>
                  <a:pt x="642" y="143"/>
                  <a:pt x="680" y="105"/>
                </a:cubicBezTo>
                <a:cubicBezTo>
                  <a:pt x="718" y="67"/>
                  <a:pt x="726" y="67"/>
                  <a:pt x="771" y="60"/>
                </a:cubicBezTo>
                <a:cubicBezTo>
                  <a:pt x="816" y="53"/>
                  <a:pt x="876" y="0"/>
                  <a:pt x="952" y="60"/>
                </a:cubicBezTo>
                <a:cubicBezTo>
                  <a:pt x="1028" y="120"/>
                  <a:pt x="1142" y="346"/>
                  <a:pt x="1225" y="422"/>
                </a:cubicBezTo>
                <a:cubicBezTo>
                  <a:pt x="1308" y="498"/>
                  <a:pt x="1379" y="505"/>
                  <a:pt x="1451" y="51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700" name="Freeform 75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6348186" y="2085996"/>
            <a:ext cx="2303463" cy="828675"/>
          </a:xfrm>
          <a:custGeom>
            <a:avLst/>
            <a:gdLst>
              <a:gd name="T0" fmla="*/ 0 w 1451"/>
              <a:gd name="T1" fmla="*/ 171370625 h 522"/>
              <a:gd name="T2" fmla="*/ 342741324 w 1451"/>
              <a:gd name="T3" fmla="*/ 171370625 h 522"/>
              <a:gd name="T4" fmla="*/ 914817711 w 1451"/>
              <a:gd name="T5" fmla="*/ 57964388 h 522"/>
              <a:gd name="T6" fmla="*/ 1144151186 w 1451"/>
              <a:gd name="T7" fmla="*/ 57964388 h 522"/>
              <a:gd name="T8" fmla="*/ 2056447946 w 1451"/>
              <a:gd name="T9" fmla="*/ 57964388 h 522"/>
              <a:gd name="T10" fmla="*/ 2147483647 w 1451"/>
              <a:gd name="T11" fmla="*/ 400705638 h 522"/>
              <a:gd name="T12" fmla="*/ 2147483647 w 1451"/>
              <a:gd name="T13" fmla="*/ 972780313 h 522"/>
              <a:gd name="T14" fmla="*/ 2147483647 w 1451"/>
              <a:gd name="T15" fmla="*/ 1202115325 h 522"/>
              <a:gd name="T16" fmla="*/ 2147483647 w 1451"/>
              <a:gd name="T17" fmla="*/ 1315521563 h 5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51" h="522">
                <a:moveTo>
                  <a:pt x="0" y="68"/>
                </a:moveTo>
                <a:cubicBezTo>
                  <a:pt x="38" y="71"/>
                  <a:pt x="76" y="75"/>
                  <a:pt x="136" y="68"/>
                </a:cubicBezTo>
                <a:cubicBezTo>
                  <a:pt x="196" y="61"/>
                  <a:pt x="310" y="30"/>
                  <a:pt x="363" y="23"/>
                </a:cubicBezTo>
                <a:cubicBezTo>
                  <a:pt x="416" y="16"/>
                  <a:pt x="379" y="23"/>
                  <a:pt x="454" y="23"/>
                </a:cubicBezTo>
                <a:cubicBezTo>
                  <a:pt x="529" y="23"/>
                  <a:pt x="741" y="0"/>
                  <a:pt x="816" y="23"/>
                </a:cubicBezTo>
                <a:cubicBezTo>
                  <a:pt x="891" y="46"/>
                  <a:pt x="877" y="99"/>
                  <a:pt x="907" y="159"/>
                </a:cubicBezTo>
                <a:cubicBezTo>
                  <a:pt x="937" y="219"/>
                  <a:pt x="968" y="333"/>
                  <a:pt x="998" y="386"/>
                </a:cubicBezTo>
                <a:cubicBezTo>
                  <a:pt x="1028" y="439"/>
                  <a:pt x="1014" y="454"/>
                  <a:pt x="1089" y="477"/>
                </a:cubicBezTo>
                <a:cubicBezTo>
                  <a:pt x="1164" y="500"/>
                  <a:pt x="1307" y="511"/>
                  <a:pt x="1451" y="52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701" name="Text Box 7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94324" y="3030558"/>
            <a:ext cx="1328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Qualité de service</a:t>
            </a: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&amp; réputation</a:t>
            </a:r>
          </a:p>
        </p:txBody>
      </p:sp>
      <p:sp>
        <p:nvSpPr>
          <p:cNvPr id="27702" name="Freeform 78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6348186" y="4678383"/>
            <a:ext cx="2087563" cy="828675"/>
          </a:xfrm>
          <a:custGeom>
            <a:avLst/>
            <a:gdLst>
              <a:gd name="T0" fmla="*/ 0 w 1315"/>
              <a:gd name="T1" fmla="*/ 1315521563 h 522"/>
              <a:gd name="T2" fmla="*/ 342741332 w 1315"/>
              <a:gd name="T3" fmla="*/ 743446888 h 522"/>
              <a:gd name="T4" fmla="*/ 914817732 w 1315"/>
              <a:gd name="T5" fmla="*/ 287297813 h 522"/>
              <a:gd name="T6" fmla="*/ 1486892544 w 1315"/>
              <a:gd name="T7" fmla="*/ 57964388 h 522"/>
              <a:gd name="T8" fmla="*/ 2147483647 w 1315"/>
              <a:gd name="T9" fmla="*/ 57964388 h 522"/>
              <a:gd name="T10" fmla="*/ 2147483647 w 1315"/>
              <a:gd name="T11" fmla="*/ 400705638 h 522"/>
              <a:gd name="T12" fmla="*/ 2147483647 w 1315"/>
              <a:gd name="T13" fmla="*/ 1086188138 h 5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5" h="522">
                <a:moveTo>
                  <a:pt x="0" y="522"/>
                </a:moveTo>
                <a:cubicBezTo>
                  <a:pt x="38" y="442"/>
                  <a:pt x="76" y="363"/>
                  <a:pt x="136" y="295"/>
                </a:cubicBezTo>
                <a:cubicBezTo>
                  <a:pt x="196" y="227"/>
                  <a:pt x="287" y="159"/>
                  <a:pt x="363" y="114"/>
                </a:cubicBezTo>
                <a:cubicBezTo>
                  <a:pt x="439" y="69"/>
                  <a:pt x="507" y="38"/>
                  <a:pt x="590" y="23"/>
                </a:cubicBezTo>
                <a:cubicBezTo>
                  <a:pt x="673" y="8"/>
                  <a:pt x="779" y="0"/>
                  <a:pt x="862" y="23"/>
                </a:cubicBezTo>
                <a:cubicBezTo>
                  <a:pt x="945" y="46"/>
                  <a:pt x="1014" y="91"/>
                  <a:pt x="1089" y="159"/>
                </a:cubicBezTo>
                <a:cubicBezTo>
                  <a:pt x="1164" y="227"/>
                  <a:pt x="1239" y="329"/>
                  <a:pt x="1315" y="43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703" name="Text Box 7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635524" y="5362596"/>
            <a:ext cx="21701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2 :tient complètement le poste</a:t>
            </a: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1 : partiellement</a:t>
            </a: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 : pas du tout</a:t>
            </a:r>
          </a:p>
        </p:txBody>
      </p:sp>
      <p:sp>
        <p:nvSpPr>
          <p:cNvPr id="27704" name="Rectangle 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2324" y="1978046"/>
            <a:ext cx="28813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9" name="Titre 1"/>
          <p:cNvSpPr txBox="1">
            <a:spLocks/>
          </p:cNvSpPr>
          <p:nvPr>
            <p:custDataLst>
              <p:tags r:id="rId57"/>
            </p:custDataLst>
          </p:nvPr>
        </p:nvSpPr>
        <p:spPr>
          <a:xfrm>
            <a:off x="0" y="0"/>
            <a:ext cx="9144000" cy="1075531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« Thinking System » 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49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795" y="1918493"/>
            <a:ext cx="2881312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67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32695" y="1989931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676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2695" y="3574256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67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1482" y="3574256"/>
            <a:ext cx="941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Nbre clients</a:t>
            </a:r>
          </a:p>
        </p:txBody>
      </p:sp>
      <p:sp>
        <p:nvSpPr>
          <p:cNvPr id="2867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3782" y="3358356"/>
            <a:ext cx="142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200	  400</a:t>
            </a:r>
          </a:p>
        </p:txBody>
      </p:sp>
      <p:sp>
        <p:nvSpPr>
          <p:cNvPr id="2867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257" y="1847056"/>
            <a:ext cx="1003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(Attractivité)</a:t>
            </a: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100%</a:t>
            </a: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50%</a:t>
            </a: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670" y="3358356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8681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32695" y="2134393"/>
            <a:ext cx="2232025" cy="865188"/>
          </a:xfrm>
          <a:custGeom>
            <a:avLst/>
            <a:gdLst>
              <a:gd name="T0" fmla="*/ 0 w 1315"/>
              <a:gd name="T1" fmla="*/ 1434004359 h 522"/>
              <a:gd name="T2" fmla="*/ 391819683 w 1315"/>
              <a:gd name="T3" fmla="*/ 810404362 h 522"/>
              <a:gd name="T4" fmla="*/ 1045811495 w 1315"/>
              <a:gd name="T5" fmla="*/ 313173194 h 522"/>
              <a:gd name="T6" fmla="*/ 1699803306 w 1315"/>
              <a:gd name="T7" fmla="*/ 63183586 h 522"/>
              <a:gd name="T8" fmla="*/ 2147483647 w 1315"/>
              <a:gd name="T9" fmla="*/ 63183586 h 522"/>
              <a:gd name="T10" fmla="*/ 2147483647 w 1315"/>
              <a:gd name="T11" fmla="*/ 436793974 h 522"/>
              <a:gd name="T12" fmla="*/ 2147483647 w 1315"/>
              <a:gd name="T13" fmla="*/ 1184014750 h 5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5" h="522">
                <a:moveTo>
                  <a:pt x="0" y="522"/>
                </a:moveTo>
                <a:cubicBezTo>
                  <a:pt x="38" y="442"/>
                  <a:pt x="76" y="363"/>
                  <a:pt x="136" y="295"/>
                </a:cubicBezTo>
                <a:cubicBezTo>
                  <a:pt x="196" y="227"/>
                  <a:pt x="287" y="159"/>
                  <a:pt x="363" y="114"/>
                </a:cubicBezTo>
                <a:cubicBezTo>
                  <a:pt x="439" y="69"/>
                  <a:pt x="507" y="38"/>
                  <a:pt x="590" y="23"/>
                </a:cubicBezTo>
                <a:cubicBezTo>
                  <a:pt x="673" y="8"/>
                  <a:pt x="779" y="0"/>
                  <a:pt x="862" y="23"/>
                </a:cubicBezTo>
                <a:cubicBezTo>
                  <a:pt x="945" y="46"/>
                  <a:pt x="1014" y="91"/>
                  <a:pt x="1089" y="159"/>
                </a:cubicBezTo>
                <a:cubicBezTo>
                  <a:pt x="1164" y="227"/>
                  <a:pt x="1239" y="329"/>
                  <a:pt x="1315" y="43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68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3420" y="2494756"/>
            <a:ext cx="104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fréquentation</a:t>
            </a:r>
          </a:p>
        </p:txBody>
      </p:sp>
      <p:sp>
        <p:nvSpPr>
          <p:cNvPr id="28683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56657" y="2134393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68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7520" y="2855118"/>
            <a:ext cx="156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Faible	bondée</a:t>
            </a:r>
          </a:p>
        </p:txBody>
      </p:sp>
      <p:sp>
        <p:nvSpPr>
          <p:cNvPr id="2868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42570" y="1916906"/>
            <a:ext cx="28813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686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358470" y="198834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687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58470" y="3572668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688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46032" y="3574256"/>
            <a:ext cx="484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mois</a:t>
            </a:r>
          </a:p>
        </p:txBody>
      </p:sp>
      <p:sp>
        <p:nvSpPr>
          <p:cNvPr id="28689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39557" y="3356768"/>
            <a:ext cx="134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	  12</a:t>
            </a:r>
          </a:p>
        </p:txBody>
      </p:sp>
      <p:sp>
        <p:nvSpPr>
          <p:cNvPr id="28690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87032" y="1845468"/>
            <a:ext cx="752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Intensité</a:t>
            </a: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1</a:t>
            </a: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0.5</a:t>
            </a: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691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85445" y="3356768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8692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90270" y="2924968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Pression sur le personnel</a:t>
            </a: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(directives, réunions, contrôles)</a:t>
            </a:r>
          </a:p>
        </p:txBody>
      </p:sp>
      <p:sp>
        <p:nvSpPr>
          <p:cNvPr id="28693" name="Rectangle 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66757" y="1916906"/>
            <a:ext cx="2881313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694" name="Line 3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6382657" y="198834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695" name="Line 3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382657" y="3572668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696" name="Text Box 3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470220" y="3574256"/>
            <a:ext cx="484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mois</a:t>
            </a:r>
          </a:p>
        </p:txBody>
      </p:sp>
      <p:sp>
        <p:nvSpPr>
          <p:cNvPr id="28697" name="Text Box 3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463745" y="3356768"/>
            <a:ext cx="134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6	  12</a:t>
            </a:r>
          </a:p>
        </p:txBody>
      </p:sp>
      <p:sp>
        <p:nvSpPr>
          <p:cNvPr id="28698" name="Text Box 3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11220" y="1845468"/>
            <a:ext cx="915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 dirty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fr-FR" altLang="fr-FR" sz="1000" b="0" dirty="0" err="1">
                <a:solidFill>
                  <a:schemeClr val="tx1"/>
                </a:solidFill>
                <a:latin typeface="Verdana" pitchFamily="34" charset="0"/>
              </a:rPr>
              <a:t>Turn</a:t>
            </a:r>
            <a:r>
              <a:rPr lang="fr-FR" altLang="fr-FR" sz="1000" b="0" dirty="0">
                <a:solidFill>
                  <a:schemeClr val="tx1"/>
                </a:solidFill>
                <a:latin typeface="Verdana" pitchFamily="34" charset="0"/>
              </a:rPr>
              <a:t> over)</a:t>
            </a:r>
          </a:p>
          <a:p>
            <a:pPr>
              <a:buFontTx/>
              <a:buNone/>
            </a:pPr>
            <a:r>
              <a:rPr lang="fr-FR" altLang="fr-FR" sz="1000" b="0" dirty="0">
                <a:solidFill>
                  <a:schemeClr val="tx1"/>
                </a:solidFill>
                <a:latin typeface="Verdana" pitchFamily="34" charset="0"/>
              </a:rPr>
              <a:t>50%</a:t>
            </a: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000" b="0" dirty="0">
                <a:solidFill>
                  <a:schemeClr val="tx1"/>
                </a:solidFill>
                <a:latin typeface="Verdana" pitchFamily="34" charset="0"/>
              </a:rPr>
              <a:t>25%</a:t>
            </a: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fr-FR" altLang="fr-FR" sz="10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699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09632" y="3356768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28700" name="Freeform 3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382657" y="2253456"/>
            <a:ext cx="2376488" cy="1176337"/>
          </a:xfrm>
          <a:custGeom>
            <a:avLst/>
            <a:gdLst>
              <a:gd name="T0" fmla="*/ 0 w 1497"/>
              <a:gd name="T1" fmla="*/ 1867434194 h 741"/>
              <a:gd name="T2" fmla="*/ 914817705 w 1497"/>
              <a:gd name="T3" fmla="*/ 1751507056 h 741"/>
              <a:gd name="T4" fmla="*/ 1486892500 w 1497"/>
              <a:gd name="T5" fmla="*/ 1524693089 h 741"/>
              <a:gd name="T6" fmla="*/ 1829633822 w 1497"/>
              <a:gd name="T7" fmla="*/ 723283743 h 741"/>
              <a:gd name="T8" fmla="*/ 2147483647 w 1497"/>
              <a:gd name="T9" fmla="*/ 267136449 h 741"/>
              <a:gd name="T10" fmla="*/ 2147483647 w 1497"/>
              <a:gd name="T11" fmla="*/ 37801534 h 741"/>
              <a:gd name="T12" fmla="*/ 2147483647 w 1497"/>
              <a:gd name="T13" fmla="*/ 37801534 h 7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7" h="741">
                <a:moveTo>
                  <a:pt x="0" y="741"/>
                </a:moveTo>
                <a:cubicBezTo>
                  <a:pt x="132" y="729"/>
                  <a:pt x="265" y="718"/>
                  <a:pt x="363" y="695"/>
                </a:cubicBezTo>
                <a:cubicBezTo>
                  <a:pt x="461" y="672"/>
                  <a:pt x="529" y="673"/>
                  <a:pt x="590" y="605"/>
                </a:cubicBezTo>
                <a:cubicBezTo>
                  <a:pt x="651" y="537"/>
                  <a:pt x="673" y="370"/>
                  <a:pt x="726" y="287"/>
                </a:cubicBezTo>
                <a:cubicBezTo>
                  <a:pt x="779" y="204"/>
                  <a:pt x="832" y="151"/>
                  <a:pt x="907" y="106"/>
                </a:cubicBezTo>
                <a:cubicBezTo>
                  <a:pt x="982" y="61"/>
                  <a:pt x="1081" y="30"/>
                  <a:pt x="1179" y="15"/>
                </a:cubicBezTo>
                <a:cubicBezTo>
                  <a:pt x="1277" y="0"/>
                  <a:pt x="1387" y="7"/>
                  <a:pt x="1497" y="1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701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03470" y="2753518"/>
            <a:ext cx="103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Taux rotation</a:t>
            </a:r>
          </a:p>
          <a:p>
            <a:pPr>
              <a:buFontTx/>
              <a:buNone/>
            </a:pPr>
            <a:r>
              <a:rPr lang="fr-FR" altLang="fr-FR" sz="1000" b="0">
                <a:solidFill>
                  <a:schemeClr val="tx1"/>
                </a:solidFill>
                <a:latin typeface="Verdana" pitchFamily="34" charset="0"/>
              </a:rPr>
              <a:t>du personnel</a:t>
            </a:r>
          </a:p>
        </p:txBody>
      </p:sp>
      <p:sp>
        <p:nvSpPr>
          <p:cNvPr id="2870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3358470" y="1916906"/>
            <a:ext cx="2447925" cy="973137"/>
          </a:xfrm>
          <a:custGeom>
            <a:avLst/>
            <a:gdLst>
              <a:gd name="T0" fmla="*/ 0 w 1542"/>
              <a:gd name="T1" fmla="*/ 1486891424 h 613"/>
              <a:gd name="T2" fmla="*/ 1713706250 w 1542"/>
              <a:gd name="T3" fmla="*/ 1486891424 h 613"/>
              <a:gd name="T4" fmla="*/ 2147483647 w 1542"/>
              <a:gd name="T5" fmla="*/ 1144150350 h 613"/>
              <a:gd name="T6" fmla="*/ 2147483647 w 1542"/>
              <a:gd name="T7" fmla="*/ 458668202 h 613"/>
              <a:gd name="T8" fmla="*/ 2147483647 w 1542"/>
              <a:gd name="T9" fmla="*/ 115927128 h 613"/>
              <a:gd name="T10" fmla="*/ 2147483647 w 1542"/>
              <a:gd name="T11" fmla="*/ 0 h 6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42" h="613">
                <a:moveTo>
                  <a:pt x="0" y="590"/>
                </a:moveTo>
                <a:cubicBezTo>
                  <a:pt x="268" y="601"/>
                  <a:pt x="536" y="613"/>
                  <a:pt x="680" y="590"/>
                </a:cubicBezTo>
                <a:cubicBezTo>
                  <a:pt x="824" y="567"/>
                  <a:pt x="817" y="522"/>
                  <a:pt x="862" y="454"/>
                </a:cubicBezTo>
                <a:cubicBezTo>
                  <a:pt x="907" y="386"/>
                  <a:pt x="914" y="250"/>
                  <a:pt x="952" y="182"/>
                </a:cubicBezTo>
                <a:cubicBezTo>
                  <a:pt x="990" y="114"/>
                  <a:pt x="991" y="76"/>
                  <a:pt x="1089" y="46"/>
                </a:cubicBezTo>
                <a:cubicBezTo>
                  <a:pt x="1187" y="16"/>
                  <a:pt x="1364" y="8"/>
                  <a:pt x="154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703" name="Text Box 4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79388" y="4076700"/>
            <a:ext cx="8856662" cy="28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4572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828800" indent="-4572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286000" indent="-4572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dirty="0"/>
              <a:t>Votre ami(e) ouvre un restaurant. Au bout de plusieurs </a:t>
            </a:r>
            <a:r>
              <a:rPr lang="fr-FR" altLang="fr-FR" dirty="0" smtClean="0"/>
              <a:t>mois, vous </a:t>
            </a:r>
            <a:r>
              <a:rPr lang="fr-FR" altLang="fr-FR" dirty="0"/>
              <a:t>constatez que les résultats ne </a:t>
            </a:r>
          </a:p>
          <a:p>
            <a:r>
              <a:rPr lang="fr-FR" altLang="fr-FR" dirty="0"/>
              <a:t>sont pas à la hauteur de ses espérances !</a:t>
            </a:r>
          </a:p>
          <a:p>
            <a:r>
              <a:rPr lang="fr-FR" altLang="fr-FR" dirty="0"/>
              <a:t>Il/elle fait appel à vous</a:t>
            </a:r>
          </a:p>
          <a:p>
            <a:endParaRPr lang="fr-FR" altLang="fr-FR" dirty="0"/>
          </a:p>
          <a:p>
            <a:r>
              <a:rPr lang="fr-FR" altLang="fr-FR" dirty="0"/>
              <a:t>Vous êtes consultant. La première chose à faire est d’établir un diagnostic, un état des lieux</a:t>
            </a:r>
          </a:p>
          <a:p>
            <a:r>
              <a:rPr lang="fr-FR" altLang="fr-FR" dirty="0" smtClean="0"/>
              <a:t>À </a:t>
            </a:r>
            <a:r>
              <a:rPr lang="fr-FR" altLang="fr-FR" dirty="0"/>
              <a:t>partir des graphiques représentant différents comportements sur 12 mois :</a:t>
            </a:r>
          </a:p>
          <a:p>
            <a:pPr>
              <a:buFontTx/>
              <a:buAutoNum type="arabicParenR"/>
            </a:pPr>
            <a:r>
              <a:rPr lang="fr-FR" altLang="fr-FR" dirty="0"/>
              <a:t>Quels sont les symptômes ou dysfonctionnements constatés ?</a:t>
            </a:r>
          </a:p>
          <a:p>
            <a:pPr>
              <a:buFontTx/>
              <a:buAutoNum type="arabicParenR"/>
            </a:pPr>
            <a:r>
              <a:rPr lang="fr-FR" altLang="fr-FR" dirty="0" smtClean="0"/>
              <a:t>Quelles </a:t>
            </a:r>
            <a:r>
              <a:rPr lang="fr-FR" altLang="fr-FR" dirty="0"/>
              <a:t>sont selon vous la ou les causes profondes qui expliquent ces symptômes et la chute des résultats à la fin de l’année (mois 12)</a:t>
            </a:r>
          </a:p>
          <a:p>
            <a:r>
              <a:rPr lang="fr-FR" altLang="fr-FR" dirty="0"/>
              <a:t>3)	</a:t>
            </a:r>
            <a:r>
              <a:rPr lang="fr-FR" altLang="fr-FR" dirty="0" smtClean="0"/>
              <a:t>Maintenant, raconter </a:t>
            </a:r>
            <a:r>
              <a:rPr lang="fr-FR" altLang="fr-FR" dirty="0"/>
              <a:t>l’histoire de ce restaurant grâce à votre diagnostic et proposer des recommandations</a:t>
            </a:r>
          </a:p>
          <a:p>
            <a:endParaRPr lang="fr-FR" altLang="fr-FR" dirty="0"/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>
          <a:xfrm>
            <a:off x="97745" y="1324389"/>
            <a:ext cx="9037637" cy="59251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altLang="fr-FR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Un restaurant : établir un diagnostic en observant les comportements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7" name="Titre 1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0" y="0"/>
            <a:ext cx="9144000" cy="1075531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« Thinking System » 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1829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24676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4B9DAF7E-FF80-49EC-ACAA-B3D5ACBFA17D}" type="slidenum">
              <a:rPr lang="fr-FR" altLang="fr-FR"/>
              <a:pPr algn="ctr">
                <a:defRPr/>
              </a:pPr>
              <a:t>34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01776" y="2538639"/>
            <a:ext cx="5486400" cy="990600"/>
          </a:xfrm>
        </p:spPr>
        <p:txBody>
          <a:bodyPr>
            <a:noAutofit/>
          </a:bodyPr>
          <a:lstStyle/>
          <a:p>
            <a:r>
              <a:rPr lang="fr-FR" altLang="fr-FR" sz="2000" b="1" dirty="0" smtClean="0">
                <a:effectLst/>
              </a:rPr>
              <a:t>Diagramme systémique du restaurant</a:t>
            </a:r>
          </a:p>
        </p:txBody>
      </p:sp>
      <p:sp>
        <p:nvSpPr>
          <p:cNvPr id="3482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1" y="2021114"/>
            <a:ext cx="142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Fréquentation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des clients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87726" y="1228951"/>
            <a:ext cx="1395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Attractivité</a:t>
            </a:r>
          </a:p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du restaurant</a:t>
            </a:r>
          </a:p>
        </p:txBody>
      </p:sp>
      <p:sp>
        <p:nvSpPr>
          <p:cNvPr id="348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976" y="2597376"/>
            <a:ext cx="1241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 clients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fidèles</a:t>
            </a:r>
          </a:p>
        </p:txBody>
      </p:sp>
      <p:sp>
        <p:nvSpPr>
          <p:cNvPr id="348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0876" y="4181701"/>
            <a:ext cx="887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 de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repas</a:t>
            </a:r>
          </a:p>
        </p:txBody>
      </p:sp>
      <p:sp>
        <p:nvSpPr>
          <p:cNvPr id="3482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88176" y="1301976"/>
            <a:ext cx="1330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Dépenses du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marketing</a:t>
            </a:r>
          </a:p>
        </p:txBody>
      </p:sp>
      <p:sp>
        <p:nvSpPr>
          <p:cNvPr id="3482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58938" y="5189764"/>
            <a:ext cx="65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Profit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71826" y="6197826"/>
            <a:ext cx="1330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Pression sur 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le personnel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9388" y="5694589"/>
            <a:ext cx="1376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Taux rotation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du personnel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00838" y="4613501"/>
            <a:ext cx="12906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Compétence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personnel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27813" y="3389539"/>
            <a:ext cx="1503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Qualité service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&amp; réputation</a:t>
            </a:r>
          </a:p>
        </p:txBody>
      </p:sp>
      <p:cxnSp>
        <p:nvCxnSpPr>
          <p:cNvPr id="34830" name="AutoShape 14"/>
          <p:cNvCxnSpPr>
            <a:cxnSpLocks noChangeShapeType="1"/>
            <a:stCxn id="34824" idx="2"/>
            <a:endCxn id="34820" idx="3"/>
          </p:cNvCxnSpPr>
          <p:nvPr>
            <p:custDataLst>
              <p:tags r:id="rId13"/>
            </p:custDataLst>
          </p:nvPr>
        </p:nvCxnSpPr>
        <p:spPr bwMode="auto">
          <a:xfrm rot="5400000">
            <a:off x="7118350" y="1744889"/>
            <a:ext cx="460375" cy="609600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831" name="AutoShape 15"/>
          <p:cNvCxnSpPr>
            <a:cxnSpLocks noChangeShapeType="1"/>
            <a:stCxn id="34820" idx="0"/>
            <a:endCxn id="34821" idx="3"/>
          </p:cNvCxnSpPr>
          <p:nvPr>
            <p:custDataLst>
              <p:tags r:id="rId14"/>
            </p:custDataLst>
          </p:nvPr>
        </p:nvCxnSpPr>
        <p:spPr bwMode="auto">
          <a:xfrm rot="5400000" flipH="1">
            <a:off x="5291138" y="979714"/>
            <a:ext cx="533400" cy="1549400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832" name="AutoShape 16"/>
          <p:cNvCxnSpPr>
            <a:cxnSpLocks noChangeShapeType="1"/>
            <a:stCxn id="34821" idx="1"/>
            <a:endCxn id="34822" idx="0"/>
          </p:cNvCxnSpPr>
          <p:nvPr>
            <p:custDataLst>
              <p:tags r:id="rId15"/>
            </p:custDataLst>
          </p:nvPr>
        </p:nvCxnSpPr>
        <p:spPr bwMode="auto">
          <a:xfrm rot="10800000" flipV="1">
            <a:off x="1055688" y="1487714"/>
            <a:ext cx="2332038" cy="1109662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833" name="AutoShape 17"/>
          <p:cNvCxnSpPr>
            <a:cxnSpLocks noChangeShapeType="1"/>
            <a:stCxn id="34822" idx="2"/>
            <a:endCxn id="34823" idx="0"/>
          </p:cNvCxnSpPr>
          <p:nvPr>
            <p:custDataLst>
              <p:tags r:id="rId16"/>
            </p:custDataLst>
          </p:nvPr>
        </p:nvCxnSpPr>
        <p:spPr bwMode="auto">
          <a:xfrm rot="16200000" flipH="1">
            <a:off x="542132" y="3628457"/>
            <a:ext cx="1066800" cy="39688"/>
          </a:xfrm>
          <a:prstGeom prst="curvedConnector3">
            <a:avLst>
              <a:gd name="adj1" fmla="val 51429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834" name="AutoShape 18"/>
          <p:cNvCxnSpPr>
            <a:cxnSpLocks noChangeShapeType="1"/>
            <a:stCxn id="34823" idx="2"/>
            <a:endCxn id="34825" idx="1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1055688" y="4738914"/>
            <a:ext cx="642938" cy="563562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835" name="AutoShape 19"/>
          <p:cNvCxnSpPr>
            <a:cxnSpLocks noChangeShapeType="1"/>
            <a:stCxn id="34825" idx="2"/>
            <a:endCxn id="34826" idx="1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2097882" y="5382645"/>
            <a:ext cx="962025" cy="1185863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36" name="AutoShape 20"/>
          <p:cNvCxnSpPr>
            <a:cxnSpLocks noChangeShapeType="1"/>
            <a:stCxn id="34826" idx="3"/>
            <a:endCxn id="34827" idx="2"/>
          </p:cNvCxnSpPr>
          <p:nvPr>
            <p:custDataLst>
              <p:tags r:id="rId19"/>
            </p:custDataLst>
          </p:nvPr>
        </p:nvCxnSpPr>
        <p:spPr bwMode="auto">
          <a:xfrm flipV="1">
            <a:off x="4502151" y="6212114"/>
            <a:ext cx="1446212" cy="244475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837" name="AutoShape 21"/>
          <p:cNvCxnSpPr>
            <a:cxnSpLocks noChangeShapeType="1"/>
            <a:stCxn id="34827" idx="3"/>
            <a:endCxn id="34828" idx="2"/>
          </p:cNvCxnSpPr>
          <p:nvPr>
            <p:custDataLst>
              <p:tags r:id="rId20"/>
            </p:custDataLst>
          </p:nvPr>
        </p:nvCxnSpPr>
        <p:spPr bwMode="auto">
          <a:xfrm flipV="1">
            <a:off x="6635751" y="5131026"/>
            <a:ext cx="711200" cy="822325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38" name="AutoShape 22"/>
          <p:cNvCxnSpPr>
            <a:cxnSpLocks noChangeShapeType="1"/>
            <a:stCxn id="34828" idx="0"/>
            <a:endCxn id="34829" idx="2"/>
          </p:cNvCxnSpPr>
          <p:nvPr>
            <p:custDataLst>
              <p:tags r:id="rId21"/>
            </p:custDataLst>
          </p:nvPr>
        </p:nvCxnSpPr>
        <p:spPr bwMode="auto">
          <a:xfrm rot="-5400000">
            <a:off x="7010401" y="4243614"/>
            <a:ext cx="706437" cy="33337"/>
          </a:xfrm>
          <a:prstGeom prst="curvedConnector3">
            <a:avLst>
              <a:gd name="adj1" fmla="val 49889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839" name="AutoShape 23"/>
          <p:cNvCxnSpPr>
            <a:cxnSpLocks noChangeShapeType="1"/>
            <a:stCxn id="34829" idx="0"/>
            <a:endCxn id="34820" idx="3"/>
          </p:cNvCxnSpPr>
          <p:nvPr>
            <p:custDataLst>
              <p:tags r:id="rId22"/>
            </p:custDataLst>
          </p:nvPr>
        </p:nvCxnSpPr>
        <p:spPr bwMode="auto">
          <a:xfrm rot="5400000" flipH="1">
            <a:off x="6657181" y="2666433"/>
            <a:ext cx="1109663" cy="336550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840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8088" y="3389539"/>
            <a:ext cx="503238" cy="863600"/>
          </a:xfrm>
          <a:prstGeom prst="curvedRightArrow">
            <a:avLst>
              <a:gd name="adj1" fmla="val 34322"/>
              <a:gd name="adj2" fmla="val 68643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4841" name="AutoShap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-10593157">
            <a:off x="4324351" y="3318101"/>
            <a:ext cx="431800" cy="865188"/>
          </a:xfrm>
          <a:prstGeom prst="curvedRightArrow">
            <a:avLst>
              <a:gd name="adj1" fmla="val 40074"/>
              <a:gd name="adj2" fmla="val 80147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32771" y="4326164"/>
            <a:ext cx="405301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i="1" dirty="0">
                <a:solidFill>
                  <a:schemeClr val="tx1"/>
                </a:solidFill>
                <a:latin typeface="Verdana" pitchFamily="34" charset="0"/>
              </a:rPr>
              <a:t>La cause ne se trouve pas dans l’un des </a:t>
            </a:r>
          </a:p>
          <a:p>
            <a:pPr algn="ctr">
              <a:buFontTx/>
              <a:buNone/>
            </a:pPr>
            <a:r>
              <a:rPr lang="fr-FR" altLang="fr-FR" sz="1200" i="1" dirty="0" smtClean="0">
                <a:solidFill>
                  <a:schemeClr val="tx1"/>
                </a:solidFill>
                <a:latin typeface="Verdana" pitchFamily="34" charset="0"/>
              </a:rPr>
              <a:t>éléments, mais </a:t>
            </a:r>
            <a:r>
              <a:rPr lang="fr-FR" altLang="fr-FR" sz="1200" i="1" dirty="0">
                <a:solidFill>
                  <a:schemeClr val="tx1"/>
                </a:solidFill>
                <a:latin typeface="Verdana" pitchFamily="34" charset="0"/>
              </a:rPr>
              <a:t>dans la structure interactive </a:t>
            </a:r>
          </a:p>
        </p:txBody>
      </p:sp>
      <p:sp>
        <p:nvSpPr>
          <p:cNvPr id="2" name="ZoneTexte 1"/>
          <p:cNvSpPr txBox="1"/>
          <p:nvPr>
            <p:custDataLst>
              <p:tags r:id="rId26"/>
            </p:custDataLst>
          </p:nvPr>
        </p:nvSpPr>
        <p:spPr>
          <a:xfrm>
            <a:off x="7488556" y="388380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29" name="ZoneTexte 28"/>
          <p:cNvSpPr txBox="1"/>
          <p:nvPr>
            <p:custDataLst>
              <p:tags r:id="rId27"/>
            </p:custDataLst>
          </p:nvPr>
        </p:nvSpPr>
        <p:spPr>
          <a:xfrm>
            <a:off x="7226403" y="227987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0" name="ZoneTexte 29"/>
          <p:cNvSpPr txBox="1"/>
          <p:nvPr>
            <p:custDataLst>
              <p:tags r:id="rId28"/>
            </p:custDataLst>
          </p:nvPr>
        </p:nvSpPr>
        <p:spPr>
          <a:xfrm>
            <a:off x="7089186" y="185787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1" name="ZoneTexte 30"/>
          <p:cNvSpPr txBox="1"/>
          <p:nvPr>
            <p:custDataLst>
              <p:tags r:id="rId29"/>
            </p:custDataLst>
          </p:nvPr>
        </p:nvSpPr>
        <p:spPr>
          <a:xfrm>
            <a:off x="4819334" y="152413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2" name="ZoneTexte 31"/>
          <p:cNvSpPr txBox="1"/>
          <p:nvPr>
            <p:custDataLst>
              <p:tags r:id="rId30"/>
            </p:custDataLst>
          </p:nvPr>
        </p:nvSpPr>
        <p:spPr>
          <a:xfrm>
            <a:off x="781254" y="211639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3" name="ZoneTexte 32"/>
          <p:cNvSpPr txBox="1"/>
          <p:nvPr>
            <p:custDataLst>
              <p:tags r:id="rId31"/>
            </p:custDataLst>
          </p:nvPr>
        </p:nvSpPr>
        <p:spPr>
          <a:xfrm>
            <a:off x="756603" y="377187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4" name="ZoneTexte 33"/>
          <p:cNvSpPr txBox="1"/>
          <p:nvPr>
            <p:custDataLst>
              <p:tags r:id="rId32"/>
            </p:custDataLst>
          </p:nvPr>
        </p:nvSpPr>
        <p:spPr>
          <a:xfrm>
            <a:off x="1521721" y="535752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5" name="ZoneTexte 34"/>
          <p:cNvSpPr txBox="1"/>
          <p:nvPr>
            <p:custDataLst>
              <p:tags r:id="rId33"/>
            </p:custDataLst>
          </p:nvPr>
        </p:nvSpPr>
        <p:spPr>
          <a:xfrm>
            <a:off x="5969433" y="627192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6" name="ZoneTexte 35"/>
          <p:cNvSpPr txBox="1"/>
          <p:nvPr>
            <p:custDataLst>
              <p:tags r:id="rId34"/>
            </p:custDataLst>
          </p:nvPr>
        </p:nvSpPr>
        <p:spPr>
          <a:xfrm>
            <a:off x="2836479" y="602744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37" name="ZoneTexte 36"/>
          <p:cNvSpPr txBox="1"/>
          <p:nvPr>
            <p:custDataLst>
              <p:tags r:id="rId35"/>
            </p:custDataLst>
          </p:nvPr>
        </p:nvSpPr>
        <p:spPr>
          <a:xfrm>
            <a:off x="7380289" y="51093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38" name="Titre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0" y="0"/>
            <a:ext cx="9144000" cy="1075531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« Thinking System 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1823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0"/>
            <a:ext cx="9144000" cy="1075531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« Thinking System 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3837405" y="1268760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Part de </a:t>
            </a:r>
          </a:p>
          <a:p>
            <a:r>
              <a:rPr lang="fr-FR" dirty="0" smtClean="0"/>
              <a:t>marché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00192" y="2769895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Revenus</a:t>
            </a:r>
          </a:p>
          <a:p>
            <a:pPr algn="ctr"/>
            <a:r>
              <a:rPr lang="fr-FR" dirty="0" smtClean="0"/>
              <a:t>/CA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808087" y="428710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Profits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71800" y="5301208"/>
            <a:ext cx="25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Investissement :</a:t>
            </a:r>
          </a:p>
          <a:p>
            <a:pPr algn="ctr"/>
            <a:r>
              <a:rPr lang="fr-FR" dirty="0" smtClean="0"/>
              <a:t>capacité à améliorer</a:t>
            </a:r>
          </a:p>
          <a:p>
            <a:pPr algn="ctr"/>
            <a:r>
              <a:rPr lang="fr-FR" dirty="0"/>
              <a:t>l</a:t>
            </a:r>
            <a:r>
              <a:rPr lang="fr-FR" dirty="0" smtClean="0"/>
              <a:t>es programmes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47664" y="430688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Qualité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662383" y="2405810"/>
            <a:ext cx="1425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Bouches à</a:t>
            </a:r>
          </a:p>
          <a:p>
            <a:pPr algn="ctr"/>
            <a:r>
              <a:rPr lang="fr-FR" dirty="0"/>
              <a:t>o</a:t>
            </a:r>
            <a:r>
              <a:rPr lang="fr-FR" dirty="0" smtClean="0"/>
              <a:t>reilles</a:t>
            </a:r>
          </a:p>
          <a:p>
            <a:pPr algn="ctr"/>
            <a:r>
              <a:rPr lang="fr-FR" dirty="0" smtClean="0"/>
              <a:t>Réputation</a:t>
            </a:r>
            <a:endParaRPr lang="fr-FR" dirty="0"/>
          </a:p>
        </p:txBody>
      </p:sp>
      <p:cxnSp>
        <p:nvCxnSpPr>
          <p:cNvPr id="13" name="Connecteur en arc 12"/>
          <p:cNvCxnSpPr>
            <a:stCxn id="11" idx="0"/>
            <a:endCxn id="6" idx="1"/>
          </p:cNvCxnSpPr>
          <p:nvPr/>
        </p:nvCxnSpPr>
        <p:spPr>
          <a:xfrm rot="5400000" flipH="1" flipV="1">
            <a:off x="2699299" y="1267705"/>
            <a:ext cx="813884" cy="1462327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>
            <a:stCxn id="6" idx="3"/>
            <a:endCxn id="7" idx="0"/>
          </p:cNvCxnSpPr>
          <p:nvPr/>
        </p:nvCxnSpPr>
        <p:spPr>
          <a:xfrm>
            <a:off x="4905326" y="1591926"/>
            <a:ext cx="1957681" cy="1177969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stCxn id="7" idx="2"/>
            <a:endCxn id="8" idx="3"/>
          </p:cNvCxnSpPr>
          <p:nvPr/>
        </p:nvCxnSpPr>
        <p:spPr>
          <a:xfrm rot="5400000">
            <a:off x="6221511" y="3830274"/>
            <a:ext cx="1055544" cy="227449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>
            <a:stCxn id="8" idx="2"/>
            <a:endCxn id="9" idx="3"/>
          </p:cNvCxnSpPr>
          <p:nvPr/>
        </p:nvCxnSpPr>
        <p:spPr>
          <a:xfrm rot="5400000">
            <a:off x="5229363" y="4770412"/>
            <a:ext cx="1106437" cy="878485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9" idx="1"/>
            <a:endCxn id="10" idx="2"/>
          </p:cNvCxnSpPr>
          <p:nvPr/>
        </p:nvCxnSpPr>
        <p:spPr>
          <a:xfrm rot="10800000">
            <a:off x="2050366" y="4676215"/>
            <a:ext cx="721434" cy="1086658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0" idx="1"/>
            <a:endCxn id="11" idx="1"/>
          </p:cNvCxnSpPr>
          <p:nvPr/>
        </p:nvCxnSpPr>
        <p:spPr>
          <a:xfrm rot="10800000" flipH="1">
            <a:off x="1547663" y="2867475"/>
            <a:ext cx="114719" cy="1624074"/>
          </a:xfrm>
          <a:prstGeom prst="curvedConnector3">
            <a:avLst>
              <a:gd name="adj1" fmla="val -19927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615389" y="3319994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Ceci est un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d</a:t>
            </a:r>
            <a:r>
              <a:rPr lang="fr-FR" dirty="0" smtClean="0">
                <a:solidFill>
                  <a:srgbClr val="FFFF00"/>
                </a:solidFill>
              </a:rPr>
              <a:t>iagramme</a:t>
            </a:r>
          </a:p>
          <a:p>
            <a:pPr algn="ctr"/>
            <a:r>
              <a:rPr lang="fr-FR" dirty="0" smtClean="0">
                <a:solidFill>
                  <a:srgbClr val="FFFF00"/>
                </a:solidFill>
              </a:rPr>
              <a:t>causal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863006" y="24005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6599242" y="45166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5343339" y="57903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675850" y="47075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1362300" y="24981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3465348" y="12225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55" name="Flèche courbée vers la gauche 54"/>
          <p:cNvSpPr/>
          <p:nvPr/>
        </p:nvSpPr>
        <p:spPr>
          <a:xfrm>
            <a:off x="3693917" y="2585230"/>
            <a:ext cx="1649422" cy="2463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0"/>
            <a:ext cx="9144000" cy="1075531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« Thinking System 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982685" y="1175917"/>
            <a:ext cx="20577" cy="2281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82685" y="3457377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3003262" y="1514107"/>
            <a:ext cx="3309257" cy="1148239"/>
          </a:xfrm>
          <a:custGeom>
            <a:avLst/>
            <a:gdLst>
              <a:gd name="connsiteX0" fmla="*/ 0 w 3309257"/>
              <a:gd name="connsiteY0" fmla="*/ 914400 h 1148239"/>
              <a:gd name="connsiteX1" fmla="*/ 72572 w 3309257"/>
              <a:gd name="connsiteY1" fmla="*/ 899886 h 1148239"/>
              <a:gd name="connsiteX2" fmla="*/ 116114 w 3309257"/>
              <a:gd name="connsiteY2" fmla="*/ 885371 h 1148239"/>
              <a:gd name="connsiteX3" fmla="*/ 174172 w 3309257"/>
              <a:gd name="connsiteY3" fmla="*/ 870857 h 1148239"/>
              <a:gd name="connsiteX4" fmla="*/ 217714 w 3309257"/>
              <a:gd name="connsiteY4" fmla="*/ 841828 h 1148239"/>
              <a:gd name="connsiteX5" fmla="*/ 261257 w 3309257"/>
              <a:gd name="connsiteY5" fmla="*/ 827314 h 1148239"/>
              <a:gd name="connsiteX6" fmla="*/ 348343 w 3309257"/>
              <a:gd name="connsiteY6" fmla="*/ 769257 h 1148239"/>
              <a:gd name="connsiteX7" fmla="*/ 391886 w 3309257"/>
              <a:gd name="connsiteY7" fmla="*/ 740228 h 1148239"/>
              <a:gd name="connsiteX8" fmla="*/ 464457 w 3309257"/>
              <a:gd name="connsiteY8" fmla="*/ 653143 h 1148239"/>
              <a:gd name="connsiteX9" fmla="*/ 508000 w 3309257"/>
              <a:gd name="connsiteY9" fmla="*/ 609600 h 1148239"/>
              <a:gd name="connsiteX10" fmla="*/ 537029 w 3309257"/>
              <a:gd name="connsiteY10" fmla="*/ 566057 h 1148239"/>
              <a:gd name="connsiteX11" fmla="*/ 580572 w 3309257"/>
              <a:gd name="connsiteY11" fmla="*/ 508000 h 1148239"/>
              <a:gd name="connsiteX12" fmla="*/ 624114 w 3309257"/>
              <a:gd name="connsiteY12" fmla="*/ 464457 h 1148239"/>
              <a:gd name="connsiteX13" fmla="*/ 682172 w 3309257"/>
              <a:gd name="connsiteY13" fmla="*/ 377371 h 1148239"/>
              <a:gd name="connsiteX14" fmla="*/ 740229 w 3309257"/>
              <a:gd name="connsiteY14" fmla="*/ 290286 h 1148239"/>
              <a:gd name="connsiteX15" fmla="*/ 769257 w 3309257"/>
              <a:gd name="connsiteY15" fmla="*/ 246743 h 1148239"/>
              <a:gd name="connsiteX16" fmla="*/ 899886 w 3309257"/>
              <a:gd name="connsiteY16" fmla="*/ 116114 h 1148239"/>
              <a:gd name="connsiteX17" fmla="*/ 1030514 w 3309257"/>
              <a:gd name="connsiteY17" fmla="*/ 14514 h 1148239"/>
              <a:gd name="connsiteX18" fmla="*/ 1233714 w 3309257"/>
              <a:gd name="connsiteY18" fmla="*/ 0 h 1148239"/>
              <a:gd name="connsiteX19" fmla="*/ 1393372 w 3309257"/>
              <a:gd name="connsiteY19" fmla="*/ 14514 h 1148239"/>
              <a:gd name="connsiteX20" fmla="*/ 1480457 w 3309257"/>
              <a:gd name="connsiteY20" fmla="*/ 72571 h 1148239"/>
              <a:gd name="connsiteX21" fmla="*/ 1582057 w 3309257"/>
              <a:gd name="connsiteY21" fmla="*/ 130628 h 1148239"/>
              <a:gd name="connsiteX22" fmla="*/ 1611086 w 3309257"/>
              <a:gd name="connsiteY22" fmla="*/ 174171 h 1148239"/>
              <a:gd name="connsiteX23" fmla="*/ 1654629 w 3309257"/>
              <a:gd name="connsiteY23" fmla="*/ 188686 h 1148239"/>
              <a:gd name="connsiteX24" fmla="*/ 1770743 w 3309257"/>
              <a:gd name="connsiteY24" fmla="*/ 232228 h 1148239"/>
              <a:gd name="connsiteX25" fmla="*/ 1857829 w 3309257"/>
              <a:gd name="connsiteY25" fmla="*/ 290286 h 1148239"/>
              <a:gd name="connsiteX26" fmla="*/ 1915886 w 3309257"/>
              <a:gd name="connsiteY26" fmla="*/ 348343 h 1148239"/>
              <a:gd name="connsiteX27" fmla="*/ 1944914 w 3309257"/>
              <a:gd name="connsiteY27" fmla="*/ 406400 h 1148239"/>
              <a:gd name="connsiteX28" fmla="*/ 1988457 w 3309257"/>
              <a:gd name="connsiteY28" fmla="*/ 449943 h 1148239"/>
              <a:gd name="connsiteX29" fmla="*/ 2017486 w 3309257"/>
              <a:gd name="connsiteY29" fmla="*/ 493486 h 1148239"/>
              <a:gd name="connsiteX30" fmla="*/ 2075543 w 3309257"/>
              <a:gd name="connsiteY30" fmla="*/ 551543 h 1148239"/>
              <a:gd name="connsiteX31" fmla="*/ 2148114 w 3309257"/>
              <a:gd name="connsiteY31" fmla="*/ 638628 h 1148239"/>
              <a:gd name="connsiteX32" fmla="*/ 2220686 w 3309257"/>
              <a:gd name="connsiteY32" fmla="*/ 725714 h 1148239"/>
              <a:gd name="connsiteX33" fmla="*/ 2278743 w 3309257"/>
              <a:gd name="connsiteY33" fmla="*/ 798286 h 1148239"/>
              <a:gd name="connsiteX34" fmla="*/ 2307772 w 3309257"/>
              <a:gd name="connsiteY34" fmla="*/ 841828 h 1148239"/>
              <a:gd name="connsiteX35" fmla="*/ 2394857 w 3309257"/>
              <a:gd name="connsiteY35" fmla="*/ 885371 h 1148239"/>
              <a:gd name="connsiteX36" fmla="*/ 2481943 w 3309257"/>
              <a:gd name="connsiteY36" fmla="*/ 943428 h 1148239"/>
              <a:gd name="connsiteX37" fmla="*/ 2525486 w 3309257"/>
              <a:gd name="connsiteY37" fmla="*/ 972457 h 1148239"/>
              <a:gd name="connsiteX38" fmla="*/ 2569029 w 3309257"/>
              <a:gd name="connsiteY38" fmla="*/ 986971 h 1148239"/>
              <a:gd name="connsiteX39" fmla="*/ 2612572 w 3309257"/>
              <a:gd name="connsiteY39" fmla="*/ 1016000 h 1148239"/>
              <a:gd name="connsiteX40" fmla="*/ 2656114 w 3309257"/>
              <a:gd name="connsiteY40" fmla="*/ 1030514 h 1148239"/>
              <a:gd name="connsiteX41" fmla="*/ 2757714 w 3309257"/>
              <a:gd name="connsiteY41" fmla="*/ 1059543 h 1148239"/>
              <a:gd name="connsiteX42" fmla="*/ 2859314 w 3309257"/>
              <a:gd name="connsiteY42" fmla="*/ 1103086 h 1148239"/>
              <a:gd name="connsiteX43" fmla="*/ 2960914 w 3309257"/>
              <a:gd name="connsiteY43" fmla="*/ 1132114 h 1148239"/>
              <a:gd name="connsiteX44" fmla="*/ 3048000 w 3309257"/>
              <a:gd name="connsiteY44" fmla="*/ 1146628 h 1148239"/>
              <a:gd name="connsiteX45" fmla="*/ 3309257 w 3309257"/>
              <a:gd name="connsiteY45" fmla="*/ 1146628 h 114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309257" h="1148239">
                <a:moveTo>
                  <a:pt x="0" y="914400"/>
                </a:moveTo>
                <a:cubicBezTo>
                  <a:pt x="24191" y="909562"/>
                  <a:pt x="48639" y="905869"/>
                  <a:pt x="72572" y="899886"/>
                </a:cubicBezTo>
                <a:cubicBezTo>
                  <a:pt x="87414" y="896175"/>
                  <a:pt x="101403" y="889574"/>
                  <a:pt x="116114" y="885371"/>
                </a:cubicBezTo>
                <a:cubicBezTo>
                  <a:pt x="135295" y="879891"/>
                  <a:pt x="154819" y="875695"/>
                  <a:pt x="174172" y="870857"/>
                </a:cubicBezTo>
                <a:cubicBezTo>
                  <a:pt x="188686" y="861181"/>
                  <a:pt x="202112" y="849629"/>
                  <a:pt x="217714" y="841828"/>
                </a:cubicBezTo>
                <a:cubicBezTo>
                  <a:pt x="231398" y="834986"/>
                  <a:pt x="247883" y="834744"/>
                  <a:pt x="261257" y="827314"/>
                </a:cubicBezTo>
                <a:cubicBezTo>
                  <a:pt x="291755" y="810371"/>
                  <a:pt x="319314" y="788609"/>
                  <a:pt x="348343" y="769257"/>
                </a:cubicBezTo>
                <a:cubicBezTo>
                  <a:pt x="362857" y="759581"/>
                  <a:pt x="379551" y="752563"/>
                  <a:pt x="391886" y="740228"/>
                </a:cubicBezTo>
                <a:cubicBezTo>
                  <a:pt x="519089" y="613028"/>
                  <a:pt x="363428" y="774378"/>
                  <a:pt x="464457" y="653143"/>
                </a:cubicBezTo>
                <a:cubicBezTo>
                  <a:pt x="477598" y="637374"/>
                  <a:pt x="494859" y="625369"/>
                  <a:pt x="508000" y="609600"/>
                </a:cubicBezTo>
                <a:cubicBezTo>
                  <a:pt x="519167" y="596199"/>
                  <a:pt x="526890" y="580252"/>
                  <a:pt x="537029" y="566057"/>
                </a:cubicBezTo>
                <a:cubicBezTo>
                  <a:pt x="551089" y="546372"/>
                  <a:pt x="564829" y="526367"/>
                  <a:pt x="580572" y="508000"/>
                </a:cubicBezTo>
                <a:cubicBezTo>
                  <a:pt x="593930" y="492415"/>
                  <a:pt x="609600" y="478971"/>
                  <a:pt x="624114" y="464457"/>
                </a:cubicBezTo>
                <a:cubicBezTo>
                  <a:pt x="651874" y="381181"/>
                  <a:pt x="618750" y="458913"/>
                  <a:pt x="682172" y="377371"/>
                </a:cubicBezTo>
                <a:cubicBezTo>
                  <a:pt x="703591" y="349832"/>
                  <a:pt x="720877" y="319314"/>
                  <a:pt x="740229" y="290286"/>
                </a:cubicBezTo>
                <a:cubicBezTo>
                  <a:pt x="749905" y="275772"/>
                  <a:pt x="756922" y="259078"/>
                  <a:pt x="769257" y="246743"/>
                </a:cubicBezTo>
                <a:lnTo>
                  <a:pt x="899886" y="116114"/>
                </a:lnTo>
                <a:cubicBezTo>
                  <a:pt x="928813" y="87187"/>
                  <a:pt x="993122" y="17185"/>
                  <a:pt x="1030514" y="14514"/>
                </a:cubicBezTo>
                <a:lnTo>
                  <a:pt x="1233714" y="0"/>
                </a:lnTo>
                <a:cubicBezTo>
                  <a:pt x="1286933" y="4838"/>
                  <a:pt x="1342105" y="-565"/>
                  <a:pt x="1393372" y="14514"/>
                </a:cubicBezTo>
                <a:cubicBezTo>
                  <a:pt x="1426842" y="24358"/>
                  <a:pt x="1451429" y="53219"/>
                  <a:pt x="1480457" y="72571"/>
                </a:cubicBezTo>
                <a:cubicBezTo>
                  <a:pt x="1542004" y="113602"/>
                  <a:pt x="1508396" y="93798"/>
                  <a:pt x="1582057" y="130628"/>
                </a:cubicBezTo>
                <a:cubicBezTo>
                  <a:pt x="1591733" y="145142"/>
                  <a:pt x="1597464" y="163274"/>
                  <a:pt x="1611086" y="174171"/>
                </a:cubicBezTo>
                <a:cubicBezTo>
                  <a:pt x="1623033" y="183729"/>
                  <a:pt x="1639918" y="184483"/>
                  <a:pt x="1654629" y="188686"/>
                </a:cubicBezTo>
                <a:cubicBezTo>
                  <a:pt x="1720394" y="207476"/>
                  <a:pt x="1709251" y="195333"/>
                  <a:pt x="1770743" y="232228"/>
                </a:cubicBezTo>
                <a:cubicBezTo>
                  <a:pt x="1800659" y="250178"/>
                  <a:pt x="1857829" y="290286"/>
                  <a:pt x="1857829" y="290286"/>
                </a:cubicBezTo>
                <a:cubicBezTo>
                  <a:pt x="1896533" y="406398"/>
                  <a:pt x="1838477" y="270933"/>
                  <a:pt x="1915886" y="348343"/>
                </a:cubicBezTo>
                <a:cubicBezTo>
                  <a:pt x="1931185" y="363642"/>
                  <a:pt x="1932338" y="388794"/>
                  <a:pt x="1944914" y="406400"/>
                </a:cubicBezTo>
                <a:cubicBezTo>
                  <a:pt x="1956845" y="423103"/>
                  <a:pt x="1975316" y="434174"/>
                  <a:pt x="1988457" y="449943"/>
                </a:cubicBezTo>
                <a:cubicBezTo>
                  <a:pt x="1999624" y="463344"/>
                  <a:pt x="2006133" y="480241"/>
                  <a:pt x="2017486" y="493486"/>
                </a:cubicBezTo>
                <a:cubicBezTo>
                  <a:pt x="2035297" y="514266"/>
                  <a:pt x="2057732" y="530763"/>
                  <a:pt x="2075543" y="551543"/>
                </a:cubicBezTo>
                <a:cubicBezTo>
                  <a:pt x="2196786" y="692993"/>
                  <a:pt x="1997129" y="487643"/>
                  <a:pt x="2148114" y="638628"/>
                </a:cubicBezTo>
                <a:cubicBezTo>
                  <a:pt x="2181395" y="738467"/>
                  <a:pt x="2132814" y="620266"/>
                  <a:pt x="2220686" y="725714"/>
                </a:cubicBezTo>
                <a:cubicBezTo>
                  <a:pt x="2308320" y="830876"/>
                  <a:pt x="2145390" y="709383"/>
                  <a:pt x="2278743" y="798286"/>
                </a:cubicBezTo>
                <a:cubicBezTo>
                  <a:pt x="2288419" y="812800"/>
                  <a:pt x="2295437" y="829493"/>
                  <a:pt x="2307772" y="841828"/>
                </a:cubicBezTo>
                <a:cubicBezTo>
                  <a:pt x="2335910" y="869966"/>
                  <a:pt x="2359440" y="873566"/>
                  <a:pt x="2394857" y="885371"/>
                </a:cubicBezTo>
                <a:lnTo>
                  <a:pt x="2481943" y="943428"/>
                </a:lnTo>
                <a:cubicBezTo>
                  <a:pt x="2496457" y="953104"/>
                  <a:pt x="2508937" y="966941"/>
                  <a:pt x="2525486" y="972457"/>
                </a:cubicBezTo>
                <a:lnTo>
                  <a:pt x="2569029" y="986971"/>
                </a:lnTo>
                <a:cubicBezTo>
                  <a:pt x="2583543" y="996647"/>
                  <a:pt x="2596970" y="1008199"/>
                  <a:pt x="2612572" y="1016000"/>
                </a:cubicBezTo>
                <a:cubicBezTo>
                  <a:pt x="2626256" y="1022842"/>
                  <a:pt x="2641460" y="1026118"/>
                  <a:pt x="2656114" y="1030514"/>
                </a:cubicBezTo>
                <a:cubicBezTo>
                  <a:pt x="2689850" y="1040635"/>
                  <a:pt x="2723978" y="1049422"/>
                  <a:pt x="2757714" y="1059543"/>
                </a:cubicBezTo>
                <a:cubicBezTo>
                  <a:pt x="2833362" y="1082238"/>
                  <a:pt x="2771198" y="1065322"/>
                  <a:pt x="2859314" y="1103086"/>
                </a:cubicBezTo>
                <a:cubicBezTo>
                  <a:pt x="2883521" y="1113460"/>
                  <a:pt x="2937899" y="1127511"/>
                  <a:pt x="2960914" y="1132114"/>
                </a:cubicBezTo>
                <a:cubicBezTo>
                  <a:pt x="2989772" y="1137885"/>
                  <a:pt x="3018596" y="1145403"/>
                  <a:pt x="3048000" y="1146628"/>
                </a:cubicBezTo>
                <a:cubicBezTo>
                  <a:pt x="3135010" y="1150253"/>
                  <a:pt x="3222171" y="1146628"/>
                  <a:pt x="3309257" y="1146628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3016515" y="1653414"/>
            <a:ext cx="3468914" cy="1320800"/>
          </a:xfrm>
          <a:custGeom>
            <a:avLst/>
            <a:gdLst>
              <a:gd name="connsiteX0" fmla="*/ 0 w 3468914"/>
              <a:gd name="connsiteY0" fmla="*/ 1320800 h 1320800"/>
              <a:gd name="connsiteX1" fmla="*/ 145143 w 3468914"/>
              <a:gd name="connsiteY1" fmla="*/ 1291771 h 1320800"/>
              <a:gd name="connsiteX2" fmla="*/ 217714 w 3468914"/>
              <a:gd name="connsiteY2" fmla="*/ 1277257 h 1320800"/>
              <a:gd name="connsiteX3" fmla="*/ 319314 w 3468914"/>
              <a:gd name="connsiteY3" fmla="*/ 1248228 h 1320800"/>
              <a:gd name="connsiteX4" fmla="*/ 362857 w 3468914"/>
              <a:gd name="connsiteY4" fmla="*/ 1233714 h 1320800"/>
              <a:gd name="connsiteX5" fmla="*/ 624114 w 3468914"/>
              <a:gd name="connsiteY5" fmla="*/ 1190171 h 1320800"/>
              <a:gd name="connsiteX6" fmla="*/ 711200 w 3468914"/>
              <a:gd name="connsiteY6" fmla="*/ 1146628 h 1320800"/>
              <a:gd name="connsiteX7" fmla="*/ 754743 w 3468914"/>
              <a:gd name="connsiteY7" fmla="*/ 1132114 h 1320800"/>
              <a:gd name="connsiteX8" fmla="*/ 798285 w 3468914"/>
              <a:gd name="connsiteY8" fmla="*/ 1088571 h 1320800"/>
              <a:gd name="connsiteX9" fmla="*/ 899885 w 3468914"/>
              <a:gd name="connsiteY9" fmla="*/ 1045028 h 1320800"/>
              <a:gd name="connsiteX10" fmla="*/ 986971 w 3468914"/>
              <a:gd name="connsiteY10" fmla="*/ 986971 h 1320800"/>
              <a:gd name="connsiteX11" fmla="*/ 1030514 w 3468914"/>
              <a:gd name="connsiteY11" fmla="*/ 957942 h 1320800"/>
              <a:gd name="connsiteX12" fmla="*/ 1074057 w 3468914"/>
              <a:gd name="connsiteY12" fmla="*/ 928914 h 1320800"/>
              <a:gd name="connsiteX13" fmla="*/ 1132114 w 3468914"/>
              <a:gd name="connsiteY13" fmla="*/ 885371 h 1320800"/>
              <a:gd name="connsiteX14" fmla="*/ 1262743 w 3468914"/>
              <a:gd name="connsiteY14" fmla="*/ 783771 h 1320800"/>
              <a:gd name="connsiteX15" fmla="*/ 1306285 w 3468914"/>
              <a:gd name="connsiteY15" fmla="*/ 754742 h 1320800"/>
              <a:gd name="connsiteX16" fmla="*/ 1378857 w 3468914"/>
              <a:gd name="connsiteY16" fmla="*/ 682171 h 1320800"/>
              <a:gd name="connsiteX17" fmla="*/ 1407885 w 3468914"/>
              <a:gd name="connsiteY17" fmla="*/ 638628 h 1320800"/>
              <a:gd name="connsiteX18" fmla="*/ 1451428 w 3468914"/>
              <a:gd name="connsiteY18" fmla="*/ 595085 h 1320800"/>
              <a:gd name="connsiteX19" fmla="*/ 1480457 w 3468914"/>
              <a:gd name="connsiteY19" fmla="*/ 551542 h 1320800"/>
              <a:gd name="connsiteX20" fmla="*/ 1524000 w 3468914"/>
              <a:gd name="connsiteY20" fmla="*/ 508000 h 1320800"/>
              <a:gd name="connsiteX21" fmla="*/ 1553028 w 3468914"/>
              <a:gd name="connsiteY21" fmla="*/ 464457 h 1320800"/>
              <a:gd name="connsiteX22" fmla="*/ 1596571 w 3468914"/>
              <a:gd name="connsiteY22" fmla="*/ 435428 h 1320800"/>
              <a:gd name="connsiteX23" fmla="*/ 1669143 w 3468914"/>
              <a:gd name="connsiteY23" fmla="*/ 333828 h 1320800"/>
              <a:gd name="connsiteX24" fmla="*/ 1727200 w 3468914"/>
              <a:gd name="connsiteY24" fmla="*/ 290285 h 1320800"/>
              <a:gd name="connsiteX25" fmla="*/ 1799771 w 3468914"/>
              <a:gd name="connsiteY25" fmla="*/ 203200 h 1320800"/>
              <a:gd name="connsiteX26" fmla="*/ 1828800 w 3468914"/>
              <a:gd name="connsiteY26" fmla="*/ 159657 h 1320800"/>
              <a:gd name="connsiteX27" fmla="*/ 1915885 w 3468914"/>
              <a:gd name="connsiteY27" fmla="*/ 87085 h 1320800"/>
              <a:gd name="connsiteX28" fmla="*/ 1944914 w 3468914"/>
              <a:gd name="connsiteY28" fmla="*/ 43542 h 1320800"/>
              <a:gd name="connsiteX29" fmla="*/ 2133600 w 3468914"/>
              <a:gd name="connsiteY29" fmla="*/ 0 h 1320800"/>
              <a:gd name="connsiteX30" fmla="*/ 2365828 w 3468914"/>
              <a:gd name="connsiteY30" fmla="*/ 14514 h 1320800"/>
              <a:gd name="connsiteX31" fmla="*/ 2510971 w 3468914"/>
              <a:gd name="connsiteY31" fmla="*/ 130628 h 1320800"/>
              <a:gd name="connsiteX32" fmla="*/ 2598057 w 3468914"/>
              <a:gd name="connsiteY32" fmla="*/ 203200 h 1320800"/>
              <a:gd name="connsiteX33" fmla="*/ 2641600 w 3468914"/>
              <a:gd name="connsiteY33" fmla="*/ 232228 h 1320800"/>
              <a:gd name="connsiteX34" fmla="*/ 2685143 w 3468914"/>
              <a:gd name="connsiteY34" fmla="*/ 275771 h 1320800"/>
              <a:gd name="connsiteX35" fmla="*/ 2728685 w 3468914"/>
              <a:gd name="connsiteY35" fmla="*/ 304800 h 1320800"/>
              <a:gd name="connsiteX36" fmla="*/ 2772228 w 3468914"/>
              <a:gd name="connsiteY36" fmla="*/ 348342 h 1320800"/>
              <a:gd name="connsiteX37" fmla="*/ 2859314 w 3468914"/>
              <a:gd name="connsiteY37" fmla="*/ 406400 h 1320800"/>
              <a:gd name="connsiteX38" fmla="*/ 2946400 w 3468914"/>
              <a:gd name="connsiteY38" fmla="*/ 449942 h 1320800"/>
              <a:gd name="connsiteX39" fmla="*/ 3033485 w 3468914"/>
              <a:gd name="connsiteY39" fmla="*/ 537028 h 1320800"/>
              <a:gd name="connsiteX40" fmla="*/ 3120571 w 3468914"/>
              <a:gd name="connsiteY40" fmla="*/ 595085 h 1320800"/>
              <a:gd name="connsiteX41" fmla="*/ 3193143 w 3468914"/>
              <a:gd name="connsiteY41" fmla="*/ 667657 h 1320800"/>
              <a:gd name="connsiteX42" fmla="*/ 3222171 w 3468914"/>
              <a:gd name="connsiteY42" fmla="*/ 711200 h 1320800"/>
              <a:gd name="connsiteX43" fmla="*/ 3352800 w 3468914"/>
              <a:gd name="connsiteY43" fmla="*/ 783771 h 1320800"/>
              <a:gd name="connsiteX44" fmla="*/ 3381828 w 3468914"/>
              <a:gd name="connsiteY44" fmla="*/ 827314 h 1320800"/>
              <a:gd name="connsiteX45" fmla="*/ 3468914 w 3468914"/>
              <a:gd name="connsiteY45" fmla="*/ 856342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468914" h="1320800">
                <a:moveTo>
                  <a:pt x="0" y="1320800"/>
                </a:moveTo>
                <a:lnTo>
                  <a:pt x="145143" y="1291771"/>
                </a:lnTo>
                <a:cubicBezTo>
                  <a:pt x="169333" y="1286933"/>
                  <a:pt x="194311" y="1285058"/>
                  <a:pt x="217714" y="1277257"/>
                </a:cubicBezTo>
                <a:cubicBezTo>
                  <a:pt x="322095" y="1242462"/>
                  <a:pt x="191766" y="1284670"/>
                  <a:pt x="319314" y="1248228"/>
                </a:cubicBezTo>
                <a:cubicBezTo>
                  <a:pt x="334025" y="1244025"/>
                  <a:pt x="347949" y="1237154"/>
                  <a:pt x="362857" y="1233714"/>
                </a:cubicBezTo>
                <a:cubicBezTo>
                  <a:pt x="492904" y="1203703"/>
                  <a:pt x="501214" y="1205533"/>
                  <a:pt x="624114" y="1190171"/>
                </a:cubicBezTo>
                <a:cubicBezTo>
                  <a:pt x="733560" y="1153690"/>
                  <a:pt x="598654" y="1202901"/>
                  <a:pt x="711200" y="1146628"/>
                </a:cubicBezTo>
                <a:cubicBezTo>
                  <a:pt x="724884" y="1139786"/>
                  <a:pt x="740229" y="1136952"/>
                  <a:pt x="754743" y="1132114"/>
                </a:cubicBezTo>
                <a:cubicBezTo>
                  <a:pt x="769257" y="1117600"/>
                  <a:pt x="781582" y="1100502"/>
                  <a:pt x="798285" y="1088571"/>
                </a:cubicBezTo>
                <a:cubicBezTo>
                  <a:pt x="900025" y="1015899"/>
                  <a:pt x="814605" y="1092405"/>
                  <a:pt x="899885" y="1045028"/>
                </a:cubicBezTo>
                <a:cubicBezTo>
                  <a:pt x="930383" y="1028085"/>
                  <a:pt x="957942" y="1006323"/>
                  <a:pt x="986971" y="986971"/>
                </a:cubicBezTo>
                <a:lnTo>
                  <a:pt x="1030514" y="957942"/>
                </a:lnTo>
                <a:cubicBezTo>
                  <a:pt x="1045028" y="948266"/>
                  <a:pt x="1060102" y="939380"/>
                  <a:pt x="1074057" y="928914"/>
                </a:cubicBezTo>
                <a:cubicBezTo>
                  <a:pt x="1093409" y="914400"/>
                  <a:pt x="1113747" y="901114"/>
                  <a:pt x="1132114" y="885371"/>
                </a:cubicBezTo>
                <a:cubicBezTo>
                  <a:pt x="1251488" y="783050"/>
                  <a:pt x="1071620" y="911188"/>
                  <a:pt x="1262743" y="783771"/>
                </a:cubicBezTo>
                <a:lnTo>
                  <a:pt x="1306285" y="754742"/>
                </a:lnTo>
                <a:cubicBezTo>
                  <a:pt x="1383700" y="638623"/>
                  <a:pt x="1282089" y="778940"/>
                  <a:pt x="1378857" y="682171"/>
                </a:cubicBezTo>
                <a:cubicBezTo>
                  <a:pt x="1391192" y="669836"/>
                  <a:pt x="1396718" y="652029"/>
                  <a:pt x="1407885" y="638628"/>
                </a:cubicBezTo>
                <a:cubicBezTo>
                  <a:pt x="1421026" y="622859"/>
                  <a:pt x="1438287" y="610854"/>
                  <a:pt x="1451428" y="595085"/>
                </a:cubicBezTo>
                <a:cubicBezTo>
                  <a:pt x="1462595" y="581684"/>
                  <a:pt x="1469289" y="564943"/>
                  <a:pt x="1480457" y="551542"/>
                </a:cubicBezTo>
                <a:cubicBezTo>
                  <a:pt x="1493598" y="535773"/>
                  <a:pt x="1510859" y="523769"/>
                  <a:pt x="1524000" y="508000"/>
                </a:cubicBezTo>
                <a:cubicBezTo>
                  <a:pt x="1535167" y="494599"/>
                  <a:pt x="1540693" y="476792"/>
                  <a:pt x="1553028" y="464457"/>
                </a:cubicBezTo>
                <a:cubicBezTo>
                  <a:pt x="1565363" y="452122"/>
                  <a:pt x="1582057" y="445104"/>
                  <a:pt x="1596571" y="435428"/>
                </a:cubicBezTo>
                <a:cubicBezTo>
                  <a:pt x="1613054" y="410704"/>
                  <a:pt x="1651140" y="351831"/>
                  <a:pt x="1669143" y="333828"/>
                </a:cubicBezTo>
                <a:cubicBezTo>
                  <a:pt x="1686248" y="316723"/>
                  <a:pt x="1707848" y="304799"/>
                  <a:pt x="1727200" y="290285"/>
                </a:cubicBezTo>
                <a:cubicBezTo>
                  <a:pt x="1799267" y="182182"/>
                  <a:pt x="1706647" y="314947"/>
                  <a:pt x="1799771" y="203200"/>
                </a:cubicBezTo>
                <a:cubicBezTo>
                  <a:pt x="1810939" y="189799"/>
                  <a:pt x="1817633" y="173058"/>
                  <a:pt x="1828800" y="159657"/>
                </a:cubicBezTo>
                <a:cubicBezTo>
                  <a:pt x="1863723" y="117750"/>
                  <a:pt x="1873072" y="115628"/>
                  <a:pt x="1915885" y="87085"/>
                </a:cubicBezTo>
                <a:cubicBezTo>
                  <a:pt x="1925561" y="72571"/>
                  <a:pt x="1930121" y="52787"/>
                  <a:pt x="1944914" y="43542"/>
                </a:cubicBezTo>
                <a:cubicBezTo>
                  <a:pt x="1992139" y="14027"/>
                  <a:pt x="2082560" y="7291"/>
                  <a:pt x="2133600" y="0"/>
                </a:cubicBezTo>
                <a:cubicBezTo>
                  <a:pt x="2211009" y="4838"/>
                  <a:pt x="2289126" y="3009"/>
                  <a:pt x="2365828" y="14514"/>
                </a:cubicBezTo>
                <a:cubicBezTo>
                  <a:pt x="2431215" y="24322"/>
                  <a:pt x="2464347" y="99545"/>
                  <a:pt x="2510971" y="130628"/>
                </a:cubicBezTo>
                <a:cubicBezTo>
                  <a:pt x="2619087" y="202706"/>
                  <a:pt x="2486294" y="110065"/>
                  <a:pt x="2598057" y="203200"/>
                </a:cubicBezTo>
                <a:cubicBezTo>
                  <a:pt x="2611458" y="214367"/>
                  <a:pt x="2628199" y="221061"/>
                  <a:pt x="2641600" y="232228"/>
                </a:cubicBezTo>
                <a:cubicBezTo>
                  <a:pt x="2657369" y="245369"/>
                  <a:pt x="2669374" y="262630"/>
                  <a:pt x="2685143" y="275771"/>
                </a:cubicBezTo>
                <a:cubicBezTo>
                  <a:pt x="2698544" y="286938"/>
                  <a:pt x="2715284" y="293633"/>
                  <a:pt x="2728685" y="304800"/>
                </a:cubicBezTo>
                <a:cubicBezTo>
                  <a:pt x="2744454" y="317941"/>
                  <a:pt x="2756026" y="335740"/>
                  <a:pt x="2772228" y="348342"/>
                </a:cubicBezTo>
                <a:cubicBezTo>
                  <a:pt x="2799767" y="369761"/>
                  <a:pt x="2826216" y="395368"/>
                  <a:pt x="2859314" y="406400"/>
                </a:cubicBezTo>
                <a:cubicBezTo>
                  <a:pt x="2899663" y="419849"/>
                  <a:pt x="2912638" y="419931"/>
                  <a:pt x="2946400" y="449942"/>
                </a:cubicBezTo>
                <a:cubicBezTo>
                  <a:pt x="2977083" y="477216"/>
                  <a:pt x="2999327" y="514256"/>
                  <a:pt x="3033485" y="537028"/>
                </a:cubicBezTo>
                <a:lnTo>
                  <a:pt x="3120571" y="595085"/>
                </a:lnTo>
                <a:cubicBezTo>
                  <a:pt x="3197984" y="711204"/>
                  <a:pt x="3096378" y="570890"/>
                  <a:pt x="3193143" y="667657"/>
                </a:cubicBezTo>
                <a:cubicBezTo>
                  <a:pt x="3205478" y="679992"/>
                  <a:pt x="3209043" y="699713"/>
                  <a:pt x="3222171" y="711200"/>
                </a:cubicBezTo>
                <a:cubicBezTo>
                  <a:pt x="3283596" y="764947"/>
                  <a:pt x="3292995" y="763836"/>
                  <a:pt x="3352800" y="783771"/>
                </a:cubicBezTo>
                <a:cubicBezTo>
                  <a:pt x="3362476" y="798285"/>
                  <a:pt x="3367036" y="818069"/>
                  <a:pt x="3381828" y="827314"/>
                </a:cubicBezTo>
                <a:cubicBezTo>
                  <a:pt x="3407776" y="843531"/>
                  <a:pt x="3468914" y="856342"/>
                  <a:pt x="3468914" y="8563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002000" y="1493756"/>
            <a:ext cx="2975429" cy="1756229"/>
          </a:xfrm>
          <a:custGeom>
            <a:avLst/>
            <a:gdLst>
              <a:gd name="connsiteX0" fmla="*/ 0 w 2975429"/>
              <a:gd name="connsiteY0" fmla="*/ 1756229 h 1756229"/>
              <a:gd name="connsiteX1" fmla="*/ 87086 w 2975429"/>
              <a:gd name="connsiteY1" fmla="*/ 1741715 h 1756229"/>
              <a:gd name="connsiteX2" fmla="*/ 537029 w 2975429"/>
              <a:gd name="connsiteY2" fmla="*/ 1727200 h 1756229"/>
              <a:gd name="connsiteX3" fmla="*/ 580572 w 2975429"/>
              <a:gd name="connsiteY3" fmla="*/ 1698172 h 1756229"/>
              <a:gd name="connsiteX4" fmla="*/ 624115 w 2975429"/>
              <a:gd name="connsiteY4" fmla="*/ 1683658 h 1756229"/>
              <a:gd name="connsiteX5" fmla="*/ 682172 w 2975429"/>
              <a:gd name="connsiteY5" fmla="*/ 1654629 h 1756229"/>
              <a:gd name="connsiteX6" fmla="*/ 856343 w 2975429"/>
              <a:gd name="connsiteY6" fmla="*/ 1611086 h 1756229"/>
              <a:gd name="connsiteX7" fmla="*/ 1074058 w 2975429"/>
              <a:gd name="connsiteY7" fmla="*/ 1567543 h 1756229"/>
              <a:gd name="connsiteX8" fmla="*/ 1161143 w 2975429"/>
              <a:gd name="connsiteY8" fmla="*/ 1538515 h 1756229"/>
              <a:gd name="connsiteX9" fmla="*/ 1204686 w 2975429"/>
              <a:gd name="connsiteY9" fmla="*/ 1524000 h 1756229"/>
              <a:gd name="connsiteX10" fmla="*/ 1393372 w 2975429"/>
              <a:gd name="connsiteY10" fmla="*/ 1436915 h 1756229"/>
              <a:gd name="connsiteX11" fmla="*/ 1451429 w 2975429"/>
              <a:gd name="connsiteY11" fmla="*/ 1407886 h 1756229"/>
              <a:gd name="connsiteX12" fmla="*/ 1538515 w 2975429"/>
              <a:gd name="connsiteY12" fmla="*/ 1393372 h 1756229"/>
              <a:gd name="connsiteX13" fmla="*/ 1654629 w 2975429"/>
              <a:gd name="connsiteY13" fmla="*/ 1335315 h 1756229"/>
              <a:gd name="connsiteX14" fmla="*/ 1712686 w 2975429"/>
              <a:gd name="connsiteY14" fmla="*/ 1306286 h 1756229"/>
              <a:gd name="connsiteX15" fmla="*/ 1785258 w 2975429"/>
              <a:gd name="connsiteY15" fmla="*/ 1262743 h 1756229"/>
              <a:gd name="connsiteX16" fmla="*/ 1828800 w 2975429"/>
              <a:gd name="connsiteY16" fmla="*/ 1248229 h 1756229"/>
              <a:gd name="connsiteX17" fmla="*/ 1944915 w 2975429"/>
              <a:gd name="connsiteY17" fmla="*/ 1190172 h 1756229"/>
              <a:gd name="connsiteX18" fmla="*/ 2002972 w 2975429"/>
              <a:gd name="connsiteY18" fmla="*/ 1161143 h 1756229"/>
              <a:gd name="connsiteX19" fmla="*/ 2090058 w 2975429"/>
              <a:gd name="connsiteY19" fmla="*/ 1088572 h 1756229"/>
              <a:gd name="connsiteX20" fmla="*/ 2133600 w 2975429"/>
              <a:gd name="connsiteY20" fmla="*/ 1059543 h 1756229"/>
              <a:gd name="connsiteX21" fmla="*/ 2220686 w 2975429"/>
              <a:gd name="connsiteY21" fmla="*/ 986972 h 1756229"/>
              <a:gd name="connsiteX22" fmla="*/ 2278743 w 2975429"/>
              <a:gd name="connsiteY22" fmla="*/ 899886 h 1756229"/>
              <a:gd name="connsiteX23" fmla="*/ 2365829 w 2975429"/>
              <a:gd name="connsiteY23" fmla="*/ 812800 h 1756229"/>
              <a:gd name="connsiteX24" fmla="*/ 2423886 w 2975429"/>
              <a:gd name="connsiteY24" fmla="*/ 725715 h 1756229"/>
              <a:gd name="connsiteX25" fmla="*/ 2467429 w 2975429"/>
              <a:gd name="connsiteY25" fmla="*/ 667658 h 1756229"/>
              <a:gd name="connsiteX26" fmla="*/ 2554515 w 2975429"/>
              <a:gd name="connsiteY26" fmla="*/ 537029 h 1756229"/>
              <a:gd name="connsiteX27" fmla="*/ 2656115 w 2975429"/>
              <a:gd name="connsiteY27" fmla="*/ 435429 h 1756229"/>
              <a:gd name="connsiteX28" fmla="*/ 2699658 w 2975429"/>
              <a:gd name="connsiteY28" fmla="*/ 377372 h 1756229"/>
              <a:gd name="connsiteX29" fmla="*/ 2757715 w 2975429"/>
              <a:gd name="connsiteY29" fmla="*/ 290286 h 1756229"/>
              <a:gd name="connsiteX30" fmla="*/ 2844800 w 2975429"/>
              <a:gd name="connsiteY30" fmla="*/ 174172 h 1756229"/>
              <a:gd name="connsiteX31" fmla="*/ 2931886 w 2975429"/>
              <a:gd name="connsiteY31" fmla="*/ 58058 h 1756229"/>
              <a:gd name="connsiteX32" fmla="*/ 2975429 w 2975429"/>
              <a:gd name="connsiteY32" fmla="*/ 0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75429" h="1756229">
                <a:moveTo>
                  <a:pt x="0" y="1756229"/>
                </a:moveTo>
                <a:cubicBezTo>
                  <a:pt x="29029" y="1751391"/>
                  <a:pt x="57700" y="1743303"/>
                  <a:pt x="87086" y="1741715"/>
                </a:cubicBezTo>
                <a:cubicBezTo>
                  <a:pt x="236926" y="1733615"/>
                  <a:pt x="387551" y="1740389"/>
                  <a:pt x="537029" y="1727200"/>
                </a:cubicBezTo>
                <a:cubicBezTo>
                  <a:pt x="554405" y="1725667"/>
                  <a:pt x="564970" y="1705973"/>
                  <a:pt x="580572" y="1698172"/>
                </a:cubicBezTo>
                <a:cubicBezTo>
                  <a:pt x="594256" y="1691330"/>
                  <a:pt x="610053" y="1689685"/>
                  <a:pt x="624115" y="1683658"/>
                </a:cubicBezTo>
                <a:cubicBezTo>
                  <a:pt x="644002" y="1675135"/>
                  <a:pt x="662083" y="1662665"/>
                  <a:pt x="682172" y="1654629"/>
                </a:cubicBezTo>
                <a:cubicBezTo>
                  <a:pt x="787155" y="1612635"/>
                  <a:pt x="748714" y="1634149"/>
                  <a:pt x="856343" y="1611086"/>
                </a:cubicBezTo>
                <a:cubicBezTo>
                  <a:pt x="1080306" y="1563095"/>
                  <a:pt x="868943" y="1596847"/>
                  <a:pt x="1074058" y="1567543"/>
                </a:cubicBezTo>
                <a:lnTo>
                  <a:pt x="1161143" y="1538515"/>
                </a:lnTo>
                <a:cubicBezTo>
                  <a:pt x="1175657" y="1533677"/>
                  <a:pt x="1191956" y="1532487"/>
                  <a:pt x="1204686" y="1524000"/>
                </a:cubicBezTo>
                <a:cubicBezTo>
                  <a:pt x="1324000" y="1444459"/>
                  <a:pt x="1135206" y="1566000"/>
                  <a:pt x="1393372" y="1436915"/>
                </a:cubicBezTo>
                <a:cubicBezTo>
                  <a:pt x="1412724" y="1427239"/>
                  <a:pt x="1430705" y="1414103"/>
                  <a:pt x="1451429" y="1407886"/>
                </a:cubicBezTo>
                <a:cubicBezTo>
                  <a:pt x="1479617" y="1399430"/>
                  <a:pt x="1509486" y="1398210"/>
                  <a:pt x="1538515" y="1393372"/>
                </a:cubicBezTo>
                <a:lnTo>
                  <a:pt x="1654629" y="1335315"/>
                </a:lnTo>
                <a:cubicBezTo>
                  <a:pt x="1673981" y="1325639"/>
                  <a:pt x="1694133" y="1317418"/>
                  <a:pt x="1712686" y="1306286"/>
                </a:cubicBezTo>
                <a:cubicBezTo>
                  <a:pt x="1736877" y="1291772"/>
                  <a:pt x="1760025" y="1275359"/>
                  <a:pt x="1785258" y="1262743"/>
                </a:cubicBezTo>
                <a:cubicBezTo>
                  <a:pt x="1798942" y="1255901"/>
                  <a:pt x="1814872" y="1254560"/>
                  <a:pt x="1828800" y="1248229"/>
                </a:cubicBezTo>
                <a:cubicBezTo>
                  <a:pt x="1868195" y="1230322"/>
                  <a:pt x="1906210" y="1209524"/>
                  <a:pt x="1944915" y="1190172"/>
                </a:cubicBezTo>
                <a:cubicBezTo>
                  <a:pt x="1964267" y="1180496"/>
                  <a:pt x="1984969" y="1173145"/>
                  <a:pt x="2002972" y="1161143"/>
                </a:cubicBezTo>
                <a:cubicBezTo>
                  <a:pt x="2111069" y="1089080"/>
                  <a:pt x="1978317" y="1181691"/>
                  <a:pt x="2090058" y="1088572"/>
                </a:cubicBezTo>
                <a:cubicBezTo>
                  <a:pt x="2103459" y="1077405"/>
                  <a:pt x="2120199" y="1070710"/>
                  <a:pt x="2133600" y="1059543"/>
                </a:cubicBezTo>
                <a:cubicBezTo>
                  <a:pt x="2245341" y="966424"/>
                  <a:pt x="2112589" y="1059035"/>
                  <a:pt x="2220686" y="986972"/>
                </a:cubicBezTo>
                <a:cubicBezTo>
                  <a:pt x="2240038" y="957943"/>
                  <a:pt x="2254073" y="924556"/>
                  <a:pt x="2278743" y="899886"/>
                </a:cubicBezTo>
                <a:cubicBezTo>
                  <a:pt x="2307772" y="870857"/>
                  <a:pt x="2343057" y="846958"/>
                  <a:pt x="2365829" y="812800"/>
                </a:cubicBezTo>
                <a:cubicBezTo>
                  <a:pt x="2385181" y="783772"/>
                  <a:pt x="2402953" y="753625"/>
                  <a:pt x="2423886" y="725715"/>
                </a:cubicBezTo>
                <a:cubicBezTo>
                  <a:pt x="2438400" y="706363"/>
                  <a:pt x="2454011" y="687786"/>
                  <a:pt x="2467429" y="667658"/>
                </a:cubicBezTo>
                <a:cubicBezTo>
                  <a:pt x="2505612" y="610383"/>
                  <a:pt x="2509313" y="586751"/>
                  <a:pt x="2554515" y="537029"/>
                </a:cubicBezTo>
                <a:cubicBezTo>
                  <a:pt x="2586732" y="501590"/>
                  <a:pt x="2627378" y="473745"/>
                  <a:pt x="2656115" y="435429"/>
                </a:cubicBezTo>
                <a:cubicBezTo>
                  <a:pt x="2670629" y="416077"/>
                  <a:pt x="2685786" y="397190"/>
                  <a:pt x="2699658" y="377372"/>
                </a:cubicBezTo>
                <a:cubicBezTo>
                  <a:pt x="2719665" y="348791"/>
                  <a:pt x="2736782" y="318197"/>
                  <a:pt x="2757715" y="290286"/>
                </a:cubicBezTo>
                <a:cubicBezTo>
                  <a:pt x="2786743" y="251581"/>
                  <a:pt x="2819908" y="215658"/>
                  <a:pt x="2844800" y="174172"/>
                </a:cubicBezTo>
                <a:cubicBezTo>
                  <a:pt x="2898904" y="83999"/>
                  <a:pt x="2868395" y="121548"/>
                  <a:pt x="2931886" y="58058"/>
                </a:cubicBezTo>
                <a:cubicBezTo>
                  <a:pt x="2949821" y="4252"/>
                  <a:pt x="2932716" y="21357"/>
                  <a:pt x="2975429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95053" y="3249985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Temps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977429" y="1206330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Taille de la Flotte d’avions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62719" y="2662346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Qualité de service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147737" y="2008870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CA/passager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83568" y="216275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Cie aérienne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95642" y="2588287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Comment expliquer </a:t>
            </a:r>
          </a:p>
          <a:p>
            <a:pPr algn="ctr"/>
            <a:r>
              <a:rPr lang="fr-FR" dirty="0" smtClean="0"/>
              <a:t>les comportements ?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174519" y="5441496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Revenus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046054" y="533377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Nbre</a:t>
            </a:r>
            <a:r>
              <a:rPr lang="fr-FR" sz="1400" dirty="0" smtClean="0"/>
              <a:t> de</a:t>
            </a:r>
          </a:p>
          <a:p>
            <a:pPr algn="ctr"/>
            <a:r>
              <a:rPr lang="fr-FR" sz="1400" dirty="0" smtClean="0"/>
              <a:t>passagers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147737" y="5096674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Qualité de</a:t>
            </a:r>
          </a:p>
          <a:p>
            <a:pPr algn="ctr"/>
            <a:r>
              <a:rPr lang="fr-FR" sz="1400" dirty="0" smtClean="0"/>
              <a:t>service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2968734" y="4501228"/>
            <a:ext cx="89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Taille de</a:t>
            </a:r>
          </a:p>
          <a:p>
            <a:pPr algn="ctr"/>
            <a:r>
              <a:rPr lang="fr-FR" sz="1400" dirty="0"/>
              <a:t>l</a:t>
            </a:r>
            <a:r>
              <a:rPr lang="fr-FR" sz="1400" dirty="0" smtClean="0"/>
              <a:t>a flotte 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719511" y="397800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Capacité</a:t>
            </a:r>
          </a:p>
          <a:p>
            <a:pPr algn="ctr"/>
            <a:r>
              <a:rPr lang="fr-FR" sz="1400" dirty="0"/>
              <a:t>d</a:t>
            </a:r>
            <a:r>
              <a:rPr lang="fr-FR" sz="1400" dirty="0" smtClean="0"/>
              <a:t>e service</a:t>
            </a:r>
            <a:endParaRPr lang="fr-FR" sz="1400" dirty="0"/>
          </a:p>
        </p:txBody>
      </p:sp>
      <p:cxnSp>
        <p:nvCxnSpPr>
          <p:cNvPr id="33" name="Connecteur en arc 32"/>
          <p:cNvCxnSpPr>
            <a:stCxn id="27" idx="0"/>
            <a:endCxn id="30" idx="1"/>
          </p:cNvCxnSpPr>
          <p:nvPr/>
        </p:nvCxnSpPr>
        <p:spPr>
          <a:xfrm rot="5400000" flipH="1" flipV="1">
            <a:off x="1960806" y="4433568"/>
            <a:ext cx="678658" cy="1337198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/>
          <p:cNvCxnSpPr>
            <a:stCxn id="30" idx="3"/>
            <a:endCxn id="28" idx="0"/>
          </p:cNvCxnSpPr>
          <p:nvPr/>
        </p:nvCxnSpPr>
        <p:spPr>
          <a:xfrm>
            <a:off x="3866736" y="4762838"/>
            <a:ext cx="705264" cy="570936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>
            <a:stCxn id="28" idx="2"/>
            <a:endCxn id="27" idx="2"/>
          </p:cNvCxnSpPr>
          <p:nvPr/>
        </p:nvCxnSpPr>
        <p:spPr>
          <a:xfrm rot="5400000" flipH="1">
            <a:off x="3047907" y="4332902"/>
            <a:ext cx="107721" cy="2940464"/>
          </a:xfrm>
          <a:prstGeom prst="curvedConnector3">
            <a:avLst>
              <a:gd name="adj1" fmla="val -602963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40"/>
          <p:cNvCxnSpPr>
            <a:stCxn id="28" idx="0"/>
            <a:endCxn id="29" idx="0"/>
          </p:cNvCxnSpPr>
          <p:nvPr/>
        </p:nvCxnSpPr>
        <p:spPr>
          <a:xfrm rot="5400000" flipH="1" flipV="1">
            <a:off x="5519520" y="4149154"/>
            <a:ext cx="237100" cy="2132140"/>
          </a:xfrm>
          <a:prstGeom prst="curvedConnector3">
            <a:avLst>
              <a:gd name="adj1" fmla="val 300482"/>
            </a:avLst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rc 44"/>
          <p:cNvCxnSpPr>
            <a:stCxn id="29" idx="2"/>
            <a:endCxn id="28" idx="2"/>
          </p:cNvCxnSpPr>
          <p:nvPr/>
        </p:nvCxnSpPr>
        <p:spPr>
          <a:xfrm rot="5400000">
            <a:off x="5519520" y="4672374"/>
            <a:ext cx="237100" cy="2132140"/>
          </a:xfrm>
          <a:prstGeom prst="curvedConnector3">
            <a:avLst>
              <a:gd name="adj1" fmla="val 282117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/>
          <p:cNvCxnSpPr>
            <a:stCxn id="27" idx="0"/>
            <a:endCxn id="31" idx="0"/>
          </p:cNvCxnSpPr>
          <p:nvPr/>
        </p:nvCxnSpPr>
        <p:spPr>
          <a:xfrm rot="5400000" flipH="1" flipV="1">
            <a:off x="3714366" y="1895178"/>
            <a:ext cx="1463488" cy="5629149"/>
          </a:xfrm>
          <a:prstGeom prst="curvedConnector3">
            <a:avLst>
              <a:gd name="adj1" fmla="val 114628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rc 53"/>
          <p:cNvCxnSpPr>
            <a:stCxn id="31" idx="3"/>
            <a:endCxn id="29" idx="3"/>
          </p:cNvCxnSpPr>
          <p:nvPr/>
        </p:nvCxnSpPr>
        <p:spPr>
          <a:xfrm flipH="1">
            <a:off x="7260542" y="4239618"/>
            <a:ext cx="541317" cy="1118666"/>
          </a:xfrm>
          <a:prstGeom prst="curvedConnector3">
            <a:avLst>
              <a:gd name="adj1" fmla="val -4223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7231118" y="3628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7038617" y="54262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4507849" y="60212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4146028" y="4966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1354713" y="5725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682603" y="48059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6719511" y="478148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65" grpId="0"/>
      <p:bldP spid="76" grpId="0"/>
      <p:bldP spid="77" grpId="0"/>
      <p:bldP spid="78" grpId="0"/>
      <p:bldP spid="79" grpId="0"/>
      <p:bldP spid="80" grpId="0"/>
      <p:bldP spid="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0"/>
            <a:ext cx="9144000" cy="1075531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Le « Thinking System 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339752" y="1075531"/>
            <a:ext cx="0" cy="2209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303748" y="3284984"/>
            <a:ext cx="4212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2339752" y="2564904"/>
            <a:ext cx="720080" cy="36004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059832" y="2564904"/>
            <a:ext cx="216024" cy="1800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275856" y="2564904"/>
            <a:ext cx="0" cy="1800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275856" y="2276872"/>
            <a:ext cx="720080" cy="288032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995936" y="2276872"/>
            <a:ext cx="198022" cy="288032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193958" y="2276872"/>
            <a:ext cx="0" cy="288032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193958" y="1916832"/>
            <a:ext cx="954106" cy="36004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148064" y="1916832"/>
            <a:ext cx="288032" cy="50405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5436096" y="1916832"/>
            <a:ext cx="0" cy="50405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436096" y="1628800"/>
            <a:ext cx="648072" cy="288032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516216" y="309055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074797" y="1075531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Clients</a:t>
            </a:r>
          </a:p>
          <a:p>
            <a:pPr algn="ctr"/>
            <a:r>
              <a:rPr lang="fr-FR" dirty="0" smtClean="0"/>
              <a:t>insatisfaits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2779407" y="1425011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Accélération</a:t>
            </a:r>
          </a:p>
          <a:p>
            <a:pPr algn="ctr"/>
            <a:r>
              <a:rPr lang="fr-FR" sz="1400" dirty="0"/>
              <a:t>d</a:t>
            </a:r>
            <a:r>
              <a:rPr lang="fr-FR" sz="1400" dirty="0" smtClean="0"/>
              <a:t>es commandes</a:t>
            </a:r>
            <a:endParaRPr lang="fr-FR" sz="1400" dirty="0"/>
          </a:p>
        </p:txBody>
      </p:sp>
      <p:cxnSp>
        <p:nvCxnSpPr>
          <p:cNvPr id="36" name="Connecteur droit 35"/>
          <p:cNvCxnSpPr>
            <a:stCxn id="34" idx="2"/>
          </p:cNvCxnSpPr>
          <p:nvPr/>
        </p:nvCxnSpPr>
        <p:spPr>
          <a:xfrm flipH="1">
            <a:off x="3300721" y="1948231"/>
            <a:ext cx="305996" cy="7966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34" idx="2"/>
          </p:cNvCxnSpPr>
          <p:nvPr/>
        </p:nvCxnSpPr>
        <p:spPr>
          <a:xfrm>
            <a:off x="3606717" y="1948231"/>
            <a:ext cx="587241" cy="4351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34" idx="2"/>
          </p:cNvCxnSpPr>
          <p:nvPr/>
        </p:nvCxnSpPr>
        <p:spPr>
          <a:xfrm>
            <a:off x="3606717" y="1948231"/>
            <a:ext cx="1829379" cy="1111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084168" y="137884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Livraisons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1764471" y="4442498"/>
            <a:ext cx="2606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Clients insatisfaits dus</a:t>
            </a:r>
          </a:p>
          <a:p>
            <a:pPr algn="ctr"/>
            <a:r>
              <a:rPr lang="fr-FR" sz="1400" dirty="0"/>
              <a:t>a</a:t>
            </a:r>
            <a:r>
              <a:rPr lang="fr-FR" sz="1400" dirty="0" smtClean="0"/>
              <a:t>ux retards de commandes</a:t>
            </a:r>
            <a:endParaRPr lang="fr-FR" sz="1400" dirty="0"/>
          </a:p>
        </p:txBody>
      </p:sp>
      <p:sp>
        <p:nvSpPr>
          <p:cNvPr id="50" name="ZoneTexte 49"/>
          <p:cNvSpPr txBox="1"/>
          <p:nvPr/>
        </p:nvSpPr>
        <p:spPr>
          <a:xfrm>
            <a:off x="6400530" y="4437112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Commandes</a:t>
            </a:r>
          </a:p>
          <a:p>
            <a:pPr algn="ctr"/>
            <a:r>
              <a:rPr lang="fr-FR" sz="1400" dirty="0" smtClean="0"/>
              <a:t>accélérés</a:t>
            </a:r>
          </a:p>
        </p:txBody>
      </p:sp>
      <p:cxnSp>
        <p:nvCxnSpPr>
          <p:cNvPr id="52" name="Connecteur en arc 51"/>
          <p:cNvCxnSpPr>
            <a:stCxn id="49" idx="0"/>
            <a:endCxn id="50" idx="0"/>
          </p:cNvCxnSpPr>
          <p:nvPr/>
        </p:nvCxnSpPr>
        <p:spPr>
          <a:xfrm rot="5400000" flipH="1" flipV="1">
            <a:off x="5063009" y="2441976"/>
            <a:ext cx="5386" cy="3995659"/>
          </a:xfrm>
          <a:prstGeom prst="curvedConnector3">
            <a:avLst>
              <a:gd name="adj1" fmla="val 11081378"/>
            </a:avLst>
          </a:prstGeom>
          <a:ln w="254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4409982" y="5183615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Commandes</a:t>
            </a:r>
          </a:p>
          <a:p>
            <a:pPr algn="ctr"/>
            <a:r>
              <a:rPr lang="fr-FR" sz="1400" dirty="0" smtClean="0"/>
              <a:t>expédiées</a:t>
            </a:r>
            <a:endParaRPr lang="fr-FR" sz="1400" dirty="0"/>
          </a:p>
        </p:txBody>
      </p:sp>
      <p:cxnSp>
        <p:nvCxnSpPr>
          <p:cNvPr id="57" name="Connecteur en arc 56"/>
          <p:cNvCxnSpPr>
            <a:stCxn id="50" idx="2"/>
            <a:endCxn id="55" idx="3"/>
          </p:cNvCxnSpPr>
          <p:nvPr/>
        </p:nvCxnSpPr>
        <p:spPr>
          <a:xfrm rot="5400000">
            <a:off x="6157313" y="4539005"/>
            <a:ext cx="484893" cy="1327546"/>
          </a:xfrm>
          <a:prstGeom prst="curvedConnector2">
            <a:avLst/>
          </a:prstGeom>
          <a:ln w="254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rc 58"/>
          <p:cNvCxnSpPr>
            <a:stCxn id="55" idx="1"/>
            <a:endCxn id="49" idx="2"/>
          </p:cNvCxnSpPr>
          <p:nvPr/>
        </p:nvCxnSpPr>
        <p:spPr>
          <a:xfrm rot="10800000">
            <a:off x="3067874" y="4965719"/>
            <a:ext cx="1342109" cy="479507"/>
          </a:xfrm>
          <a:prstGeom prst="curvedConnector2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4510552" y="5877272"/>
            <a:ext cx="197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Perturbations dans</a:t>
            </a:r>
          </a:p>
          <a:p>
            <a:pPr algn="ctr"/>
            <a:r>
              <a:rPr lang="fr-FR" sz="1400" dirty="0" smtClean="0"/>
              <a:t>lignes de production</a:t>
            </a:r>
          </a:p>
        </p:txBody>
      </p:sp>
      <p:cxnSp>
        <p:nvCxnSpPr>
          <p:cNvPr id="64" name="Connecteur en arc 63"/>
          <p:cNvCxnSpPr>
            <a:stCxn id="50" idx="2"/>
            <a:endCxn id="62" idx="3"/>
          </p:cNvCxnSpPr>
          <p:nvPr/>
        </p:nvCxnSpPr>
        <p:spPr>
          <a:xfrm rot="5400000">
            <a:off x="6184576" y="5259926"/>
            <a:ext cx="1178550" cy="579362"/>
          </a:xfrm>
          <a:prstGeom prst="curvedConnector2">
            <a:avLst/>
          </a:prstGeom>
          <a:ln w="254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2299939" y="5615662"/>
            <a:ext cx="1705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Dates de livraison</a:t>
            </a:r>
          </a:p>
          <a:p>
            <a:pPr algn="ctr"/>
            <a:r>
              <a:rPr lang="fr-FR" sz="1400" dirty="0" smtClean="0"/>
              <a:t>manquées</a:t>
            </a:r>
            <a:endParaRPr lang="fr-FR" sz="1400" dirty="0"/>
          </a:p>
        </p:txBody>
      </p:sp>
      <p:cxnSp>
        <p:nvCxnSpPr>
          <p:cNvPr id="72" name="Connecteur en arc 71"/>
          <p:cNvCxnSpPr>
            <a:stCxn id="62" idx="2"/>
            <a:endCxn id="65" idx="2"/>
          </p:cNvCxnSpPr>
          <p:nvPr/>
        </p:nvCxnSpPr>
        <p:spPr>
          <a:xfrm rot="5400000" flipH="1">
            <a:off x="4194324" y="5097455"/>
            <a:ext cx="261610" cy="2344464"/>
          </a:xfrm>
          <a:prstGeom prst="curvedConnector3">
            <a:avLst>
              <a:gd name="adj1" fmla="val -87382"/>
            </a:avLst>
          </a:prstGeom>
          <a:ln w="254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rc 74"/>
          <p:cNvCxnSpPr>
            <a:stCxn id="65" idx="1"/>
            <a:endCxn id="49" idx="1"/>
          </p:cNvCxnSpPr>
          <p:nvPr/>
        </p:nvCxnSpPr>
        <p:spPr>
          <a:xfrm rot="10800000">
            <a:off x="1764471" y="4704108"/>
            <a:ext cx="535468" cy="1173164"/>
          </a:xfrm>
          <a:prstGeom prst="curvedConnector3">
            <a:avLst>
              <a:gd name="adj1" fmla="val 142692"/>
            </a:avLst>
          </a:prstGeom>
          <a:ln w="254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7112533" y="40770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6574045" y="6085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5610091" y="50208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2850988" y="61388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1713754" y="43347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2724484" y="493231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3300721" y="5116984"/>
            <a:ext cx="305996" cy="27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3560834" y="507589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cxnSp>
        <p:nvCxnSpPr>
          <p:cNvPr id="86" name="Connecteur droit 85"/>
          <p:cNvCxnSpPr>
            <a:endCxn id="84" idx="0"/>
          </p:cNvCxnSpPr>
          <p:nvPr/>
        </p:nvCxnSpPr>
        <p:spPr>
          <a:xfrm flipV="1">
            <a:off x="3300721" y="5075893"/>
            <a:ext cx="438207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7" grpId="0"/>
      <p:bldP spid="49" grpId="0"/>
      <p:bldP spid="50" grpId="0"/>
      <p:bldP spid="55" grpId="0"/>
      <p:bldP spid="62" grpId="0"/>
      <p:bldP spid="65" grpId="0"/>
      <p:bldP spid="76" grpId="0"/>
      <p:bldP spid="77" grpId="0"/>
      <p:bldP spid="78" grpId="0"/>
      <p:bldP spid="79" grpId="0"/>
      <p:bldP spid="80" grpId="0"/>
      <p:bldP spid="81" grpId="0"/>
      <p:bldP spid="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64008" indent="0" algn="ctr">
              <a:buNone/>
            </a:pPr>
            <a:r>
              <a:rPr lang="fr-FR" dirty="0" smtClean="0"/>
              <a:t>Le cas ACME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9144000" cy="107553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Le « Thinking System</a:t>
            </a:r>
            <a:r>
              <a:rPr lang="fr-FR" sz="3600" dirty="0"/>
              <a:t> </a:t>
            </a:r>
            <a:r>
              <a:rPr lang="fr-FR" sz="3600" dirty="0" smtClean="0"/>
              <a:t>: Penser la </a:t>
            </a:r>
            <a:br>
              <a:rPr lang="fr-FR" sz="3600" dirty="0" smtClean="0"/>
            </a:br>
            <a:r>
              <a:rPr lang="fr-FR" sz="3600" dirty="0" smtClean="0"/>
              <a:t>complexité avec l’approche systémique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880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65950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48475A28-41A1-454F-8B1B-9E0342AC454A}" type="slidenum">
              <a:rPr lang="fr-FR" altLang="fr-FR"/>
              <a:pPr algn="ctr">
                <a:defRPr/>
              </a:pPr>
              <a:t>39</a:t>
            </a:fld>
            <a:endParaRPr lang="fr-FR" altLang="fr-FR" dirty="0"/>
          </a:p>
        </p:txBody>
      </p:sp>
      <p:sp>
        <p:nvSpPr>
          <p:cNvPr id="3584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87900" y="5157788"/>
            <a:ext cx="4356100" cy="13668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90488" tIns="46038" rIns="90488" bIns="46038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endParaRPr lang="fr-FR" altLang="fr-FR" sz="18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96188" y="2060575"/>
            <a:ext cx="1547812" cy="3024188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6038" rIns="90488" bIns="46038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endParaRPr lang="fr-FR" altLang="fr-FR" sz="18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4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87900" y="2060575"/>
            <a:ext cx="2786063" cy="3024188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6038" rIns="90488" bIns="46038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endParaRPr lang="fr-FR" altLang="fr-FR" sz="18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0003" y="908050"/>
            <a:ext cx="813639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L’APPROCHE </a:t>
            </a:r>
            <a:r>
              <a:rPr lang="fr-FR" altLang="fr-FR" sz="1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CARTÉSIENNE</a:t>
            </a:r>
            <a:r>
              <a:rPr lang="fr-FR" altLang="fr-FR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				L’APPROCHE </a:t>
            </a:r>
            <a:r>
              <a:rPr lang="fr-FR" altLang="fr-FR" sz="1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SYSTÉMIQUE</a:t>
            </a:r>
            <a:endParaRPr lang="fr-FR" altLang="fr-FR" sz="14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8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188" y="1341438"/>
            <a:ext cx="4097337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Les embouteillages et les bouchons s’accroissent dans la ville. Le réseau routier est insuffisant. Il n’y pas assez de débit. Il faut alors construire de nouvelles routes et autoroutes à moins que le réseau de transport urbain……</a:t>
            </a:r>
          </a:p>
          <a:p>
            <a:pPr>
              <a:buFontTx/>
              <a:buNone/>
            </a:pPr>
            <a:r>
              <a:rPr lang="fr-FR" altLang="fr-FR" sz="1400" b="0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Il n’y a qu’à faire : LE YA KA !</a:t>
            </a:r>
          </a:p>
          <a:p>
            <a:pPr>
              <a:buFontTx/>
              <a:buNone/>
            </a:pPr>
            <a:endParaRPr lang="fr-FR" altLang="fr-FR" sz="1400" b="0" i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 Symptômes</a:t>
            </a: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(dysfonctionnements) : les « bouchons » et les encombrements s’accroissent</a:t>
            </a:r>
          </a:p>
          <a:p>
            <a:pPr algn="ct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Cause profonde</a:t>
            </a: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: Insuffisance de routes et d’autoroutes</a:t>
            </a:r>
          </a:p>
          <a:p>
            <a:pPr algn="ct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Action  </a:t>
            </a: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:    Il faut accroître l’infrastructure 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du réseau routier</a:t>
            </a:r>
          </a:p>
          <a:p>
            <a:pPr algn="ct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Conséquence </a:t>
            </a: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: la circulation redeviendra plus fluide</a:t>
            </a:r>
          </a:p>
        </p:txBody>
      </p:sp>
      <p:sp>
        <p:nvSpPr>
          <p:cNvPr id="35849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87450" y="3357563"/>
            <a:ext cx="0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187450" y="4652963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87450" y="56610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52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16463" y="981075"/>
            <a:ext cx="0" cy="554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53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14875" y="1339850"/>
            <a:ext cx="438209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Il y a des interactions  entre </a:t>
            </a:r>
            <a:r>
              <a:rPr lang="fr-FR" altLang="fr-FR" sz="1400" b="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sous-systèmes </a:t>
            </a:r>
            <a:r>
              <a:rPr lang="fr-FR" altLang="fr-FR" sz="1400" b="0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qui provoquent</a:t>
            </a:r>
          </a:p>
          <a:p>
            <a:pPr>
              <a:buFontTx/>
              <a:buNone/>
            </a:pPr>
            <a:r>
              <a:rPr lang="fr-FR" altLang="fr-FR" sz="1400" b="0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des réactions </a:t>
            </a:r>
            <a:r>
              <a:rPr lang="fr-FR" altLang="fr-FR" sz="1400" b="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contre-intuitives </a:t>
            </a:r>
            <a:r>
              <a:rPr lang="fr-FR" altLang="fr-FR" sz="1400" b="0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entre le CT et le MT/LT </a:t>
            </a:r>
          </a:p>
        </p:txBody>
      </p:sp>
      <p:sp>
        <p:nvSpPr>
          <p:cNvPr id="35854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16463" y="3357563"/>
            <a:ext cx="9715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Besoins en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Autoroutes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nouvelles</a:t>
            </a:r>
          </a:p>
        </p:txBody>
      </p:sp>
      <p:sp>
        <p:nvSpPr>
          <p:cNvPr id="35855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95963" y="2119313"/>
            <a:ext cx="1169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Constructions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d’autoroutes</a:t>
            </a:r>
          </a:p>
        </p:txBody>
      </p:sp>
      <p:sp>
        <p:nvSpPr>
          <p:cNvPr id="35856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95963" y="4495800"/>
            <a:ext cx="14160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Encombrement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sur réseau routier</a:t>
            </a:r>
          </a:p>
        </p:txBody>
      </p:sp>
      <p:sp>
        <p:nvSpPr>
          <p:cNvPr id="35857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15225" y="3357563"/>
            <a:ext cx="1628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Attirance pour la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conduite s/autoroute</a:t>
            </a:r>
          </a:p>
        </p:txBody>
      </p:sp>
      <p:sp>
        <p:nvSpPr>
          <p:cNvPr id="35858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87900" y="5516563"/>
            <a:ext cx="15208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Fréquentation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réseau transport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Urbain (passagers)</a:t>
            </a:r>
          </a:p>
        </p:txBody>
      </p:sp>
      <p:sp>
        <p:nvSpPr>
          <p:cNvPr id="35859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96188" y="5300663"/>
            <a:ext cx="13557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Qualité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du réseau de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transport urbain </a:t>
            </a:r>
          </a:p>
        </p:txBody>
      </p:sp>
      <p:sp>
        <p:nvSpPr>
          <p:cNvPr id="35860" name="Freeform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965950" y="2378075"/>
            <a:ext cx="541338" cy="2378075"/>
          </a:xfrm>
          <a:custGeom>
            <a:avLst/>
            <a:gdLst>
              <a:gd name="T0" fmla="*/ 0 w 341"/>
              <a:gd name="T1" fmla="*/ 0 h 1498"/>
              <a:gd name="T2" fmla="*/ 80645074 w 341"/>
              <a:gd name="T3" fmla="*/ 10080625 h 1498"/>
              <a:gd name="T4" fmla="*/ 158770784 w 341"/>
              <a:gd name="T5" fmla="*/ 42843450 h 1498"/>
              <a:gd name="T6" fmla="*/ 239415859 w 341"/>
              <a:gd name="T7" fmla="*/ 93246575 h 1498"/>
              <a:gd name="T8" fmla="*/ 315020616 w 341"/>
              <a:gd name="T9" fmla="*/ 161290000 h 1498"/>
              <a:gd name="T10" fmla="*/ 388104421 w 341"/>
              <a:gd name="T11" fmla="*/ 246975313 h 1498"/>
              <a:gd name="T12" fmla="*/ 458668861 w 341"/>
              <a:gd name="T13" fmla="*/ 350302513 h 1498"/>
              <a:gd name="T14" fmla="*/ 526713936 w 341"/>
              <a:gd name="T15" fmla="*/ 463708750 h 1498"/>
              <a:gd name="T16" fmla="*/ 589717107 w 341"/>
              <a:gd name="T17" fmla="*/ 589716563 h 1498"/>
              <a:gd name="T18" fmla="*/ 645160596 w 341"/>
              <a:gd name="T19" fmla="*/ 728325950 h 1498"/>
              <a:gd name="T20" fmla="*/ 698084720 w 341"/>
              <a:gd name="T21" fmla="*/ 877014375 h 1498"/>
              <a:gd name="T22" fmla="*/ 781249159 w 341"/>
              <a:gd name="T23" fmla="*/ 1194554063 h 1498"/>
              <a:gd name="T24" fmla="*/ 836692648 w 341"/>
              <a:gd name="T25" fmla="*/ 1534775950 h 1498"/>
              <a:gd name="T26" fmla="*/ 851813599 w 341"/>
              <a:gd name="T27" fmla="*/ 1711186888 h 1498"/>
              <a:gd name="T28" fmla="*/ 856853916 w 341"/>
              <a:gd name="T29" fmla="*/ 1887597825 h 1498"/>
              <a:gd name="T30" fmla="*/ 844253917 w 341"/>
              <a:gd name="T31" fmla="*/ 2147483647 h 1498"/>
              <a:gd name="T32" fmla="*/ 816531379 w 341"/>
              <a:gd name="T33" fmla="*/ 2147483647 h 1498"/>
              <a:gd name="T34" fmla="*/ 768649160 w 341"/>
              <a:gd name="T35" fmla="*/ 2147483647 h 1498"/>
              <a:gd name="T36" fmla="*/ 740926622 w 341"/>
              <a:gd name="T37" fmla="*/ 2147483647 h 1498"/>
              <a:gd name="T38" fmla="*/ 710684719 w 341"/>
              <a:gd name="T39" fmla="*/ 2147483647 h 1498"/>
              <a:gd name="T40" fmla="*/ 675402499 w 341"/>
              <a:gd name="T41" fmla="*/ 2147483647 h 1498"/>
              <a:gd name="T42" fmla="*/ 640120279 w 341"/>
              <a:gd name="T43" fmla="*/ 2147483647 h 1498"/>
              <a:gd name="T44" fmla="*/ 602318694 w 341"/>
              <a:gd name="T45" fmla="*/ 2147483647 h 1498"/>
              <a:gd name="T46" fmla="*/ 561996157 w 341"/>
              <a:gd name="T47" fmla="*/ 2147483647 h 1498"/>
              <a:gd name="T48" fmla="*/ 521673619 w 341"/>
              <a:gd name="T49" fmla="*/ 2147483647 h 1498"/>
              <a:gd name="T50" fmla="*/ 476310765 w 341"/>
              <a:gd name="T51" fmla="*/ 2147483647 h 1498"/>
              <a:gd name="T52" fmla="*/ 433467275 w 341"/>
              <a:gd name="T53" fmla="*/ 2147483647 h 1498"/>
              <a:gd name="T54" fmla="*/ 390625373 w 341"/>
              <a:gd name="T55" fmla="*/ 2147483647 h 14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41" h="1498">
                <a:moveTo>
                  <a:pt x="0" y="0"/>
                </a:moveTo>
                <a:lnTo>
                  <a:pt x="32" y="4"/>
                </a:lnTo>
                <a:lnTo>
                  <a:pt x="63" y="17"/>
                </a:lnTo>
                <a:lnTo>
                  <a:pt x="95" y="37"/>
                </a:lnTo>
                <a:lnTo>
                  <a:pt x="125" y="64"/>
                </a:lnTo>
                <a:lnTo>
                  <a:pt x="154" y="98"/>
                </a:lnTo>
                <a:lnTo>
                  <a:pt x="182" y="139"/>
                </a:lnTo>
                <a:lnTo>
                  <a:pt x="209" y="184"/>
                </a:lnTo>
                <a:lnTo>
                  <a:pt x="234" y="234"/>
                </a:lnTo>
                <a:lnTo>
                  <a:pt x="256" y="289"/>
                </a:lnTo>
                <a:lnTo>
                  <a:pt x="277" y="348"/>
                </a:lnTo>
                <a:lnTo>
                  <a:pt x="310" y="474"/>
                </a:lnTo>
                <a:lnTo>
                  <a:pt x="332" y="609"/>
                </a:lnTo>
                <a:lnTo>
                  <a:pt x="338" y="679"/>
                </a:lnTo>
                <a:lnTo>
                  <a:pt x="340" y="749"/>
                </a:lnTo>
                <a:lnTo>
                  <a:pt x="335" y="888"/>
                </a:lnTo>
                <a:lnTo>
                  <a:pt x="324" y="1024"/>
                </a:lnTo>
                <a:lnTo>
                  <a:pt x="305" y="1150"/>
                </a:lnTo>
                <a:lnTo>
                  <a:pt x="294" y="1209"/>
                </a:lnTo>
                <a:lnTo>
                  <a:pt x="282" y="1263"/>
                </a:lnTo>
                <a:lnTo>
                  <a:pt x="268" y="1313"/>
                </a:lnTo>
                <a:lnTo>
                  <a:pt x="254" y="1359"/>
                </a:lnTo>
                <a:lnTo>
                  <a:pt x="239" y="1399"/>
                </a:lnTo>
                <a:lnTo>
                  <a:pt x="223" y="1433"/>
                </a:lnTo>
                <a:lnTo>
                  <a:pt x="207" y="1460"/>
                </a:lnTo>
                <a:lnTo>
                  <a:pt x="189" y="1480"/>
                </a:lnTo>
                <a:lnTo>
                  <a:pt x="172" y="1493"/>
                </a:lnTo>
                <a:lnTo>
                  <a:pt x="155" y="1497"/>
                </a:lnTo>
              </a:path>
            </a:pathLst>
          </a:custGeom>
          <a:ln>
            <a:headEnd type="none" w="sm" len="sm"/>
            <a:tailEnd type="triangle" w="lg" len="lg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5861" name="Freeform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135563" y="4023433"/>
            <a:ext cx="661987" cy="732717"/>
          </a:xfrm>
          <a:custGeom>
            <a:avLst/>
            <a:gdLst>
              <a:gd name="T0" fmla="*/ 942537646 w 375"/>
              <a:gd name="T1" fmla="*/ 1058464833 h 421"/>
              <a:gd name="T2" fmla="*/ 854331457 w 375"/>
              <a:gd name="T3" fmla="*/ 1053424524 h 421"/>
              <a:gd name="T4" fmla="*/ 766126857 w 375"/>
              <a:gd name="T5" fmla="*/ 1035782650 h 421"/>
              <a:gd name="T6" fmla="*/ 680441616 w 375"/>
              <a:gd name="T7" fmla="*/ 1005540798 h 421"/>
              <a:gd name="T8" fmla="*/ 597275736 w 375"/>
              <a:gd name="T9" fmla="*/ 967739276 h 421"/>
              <a:gd name="T10" fmla="*/ 516630804 w 375"/>
              <a:gd name="T11" fmla="*/ 919855549 h 421"/>
              <a:gd name="T12" fmla="*/ 438506819 w 375"/>
              <a:gd name="T13" fmla="*/ 864412153 h 421"/>
              <a:gd name="T14" fmla="*/ 362902195 w 375"/>
              <a:gd name="T15" fmla="*/ 798888140 h 421"/>
              <a:gd name="T16" fmla="*/ 294857240 w 375"/>
              <a:gd name="T17" fmla="*/ 728323818 h 421"/>
              <a:gd name="T18" fmla="*/ 231854180 w 375"/>
              <a:gd name="T19" fmla="*/ 650199826 h 421"/>
              <a:gd name="T20" fmla="*/ 173889841 w 375"/>
              <a:gd name="T21" fmla="*/ 567033938 h 421"/>
              <a:gd name="T22" fmla="*/ 123486759 w 375"/>
              <a:gd name="T23" fmla="*/ 481348690 h 421"/>
              <a:gd name="T24" fmla="*/ 80644932 w 375"/>
              <a:gd name="T25" fmla="*/ 388103772 h 421"/>
              <a:gd name="T26" fmla="*/ 47882135 w 375"/>
              <a:gd name="T27" fmla="*/ 294857267 h 421"/>
              <a:gd name="T28" fmla="*/ 22680593 w 375"/>
              <a:gd name="T29" fmla="*/ 196572040 h 421"/>
              <a:gd name="T30" fmla="*/ 5040308 w 375"/>
              <a:gd name="T31" fmla="*/ 98285226 h 421"/>
              <a:gd name="T32" fmla="*/ 0 w 375"/>
              <a:gd name="T33" fmla="*/ 0 h 4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5" h="421">
                <a:moveTo>
                  <a:pt x="374" y="420"/>
                </a:moveTo>
                <a:lnTo>
                  <a:pt x="339" y="418"/>
                </a:lnTo>
                <a:lnTo>
                  <a:pt x="304" y="411"/>
                </a:lnTo>
                <a:lnTo>
                  <a:pt x="270" y="399"/>
                </a:lnTo>
                <a:lnTo>
                  <a:pt x="237" y="384"/>
                </a:lnTo>
                <a:lnTo>
                  <a:pt x="205" y="365"/>
                </a:lnTo>
                <a:lnTo>
                  <a:pt x="174" y="343"/>
                </a:lnTo>
                <a:lnTo>
                  <a:pt x="144" y="317"/>
                </a:lnTo>
                <a:lnTo>
                  <a:pt x="117" y="289"/>
                </a:lnTo>
                <a:lnTo>
                  <a:pt x="92" y="258"/>
                </a:lnTo>
                <a:lnTo>
                  <a:pt x="69" y="225"/>
                </a:lnTo>
                <a:lnTo>
                  <a:pt x="49" y="191"/>
                </a:lnTo>
                <a:lnTo>
                  <a:pt x="32" y="154"/>
                </a:lnTo>
                <a:lnTo>
                  <a:pt x="19" y="117"/>
                </a:lnTo>
                <a:lnTo>
                  <a:pt x="9" y="78"/>
                </a:lnTo>
                <a:lnTo>
                  <a:pt x="2" y="39"/>
                </a:lnTo>
                <a:lnTo>
                  <a:pt x="0" y="0"/>
                </a:lnTo>
              </a:path>
            </a:pathLst>
          </a:cu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5862" name="Freeform 2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003006" y="2378075"/>
            <a:ext cx="794544" cy="981075"/>
          </a:xfrm>
          <a:custGeom>
            <a:avLst/>
            <a:gdLst>
              <a:gd name="T0" fmla="*/ 0 w 375"/>
              <a:gd name="T1" fmla="*/ 1554937200 h 618"/>
              <a:gd name="T2" fmla="*/ 5040308 w 375"/>
              <a:gd name="T3" fmla="*/ 1408768138 h 618"/>
              <a:gd name="T4" fmla="*/ 22680593 w 375"/>
              <a:gd name="T5" fmla="*/ 1265118438 h 618"/>
              <a:gd name="T6" fmla="*/ 47882135 w 375"/>
              <a:gd name="T7" fmla="*/ 1123989688 h 618"/>
              <a:gd name="T8" fmla="*/ 80644932 w 375"/>
              <a:gd name="T9" fmla="*/ 985381888 h 618"/>
              <a:gd name="T10" fmla="*/ 123486759 w 375"/>
              <a:gd name="T11" fmla="*/ 849293450 h 618"/>
              <a:gd name="T12" fmla="*/ 173889841 w 375"/>
              <a:gd name="T13" fmla="*/ 720764688 h 618"/>
              <a:gd name="T14" fmla="*/ 231854180 w 375"/>
              <a:gd name="T15" fmla="*/ 599797188 h 618"/>
              <a:gd name="T16" fmla="*/ 294857240 w 375"/>
              <a:gd name="T17" fmla="*/ 486390950 h 618"/>
              <a:gd name="T18" fmla="*/ 362902195 w 375"/>
              <a:gd name="T19" fmla="*/ 380544388 h 618"/>
              <a:gd name="T20" fmla="*/ 438506819 w 375"/>
              <a:gd name="T21" fmla="*/ 287297813 h 618"/>
              <a:gd name="T22" fmla="*/ 516630804 w 375"/>
              <a:gd name="T23" fmla="*/ 204133450 h 618"/>
              <a:gd name="T24" fmla="*/ 597275736 w 375"/>
              <a:gd name="T25" fmla="*/ 133569075 h 618"/>
              <a:gd name="T26" fmla="*/ 680441616 w 375"/>
              <a:gd name="T27" fmla="*/ 78125638 h 618"/>
              <a:gd name="T28" fmla="*/ 723283443 w 375"/>
              <a:gd name="T29" fmla="*/ 55443438 h 618"/>
              <a:gd name="T30" fmla="*/ 766126857 w 375"/>
              <a:gd name="T31" fmla="*/ 35282188 h 618"/>
              <a:gd name="T32" fmla="*/ 811489631 w 375"/>
              <a:gd name="T33" fmla="*/ 20161250 h 618"/>
              <a:gd name="T34" fmla="*/ 854331457 w 375"/>
              <a:gd name="T35" fmla="*/ 10080625 h 618"/>
              <a:gd name="T36" fmla="*/ 899694232 w 375"/>
              <a:gd name="T37" fmla="*/ 2520950 h 618"/>
              <a:gd name="T38" fmla="*/ 942537646 w 375"/>
              <a:gd name="T39" fmla="*/ 0 h 6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75" h="618">
                <a:moveTo>
                  <a:pt x="0" y="617"/>
                </a:moveTo>
                <a:lnTo>
                  <a:pt x="2" y="559"/>
                </a:lnTo>
                <a:lnTo>
                  <a:pt x="9" y="502"/>
                </a:lnTo>
                <a:lnTo>
                  <a:pt x="19" y="446"/>
                </a:lnTo>
                <a:lnTo>
                  <a:pt x="32" y="391"/>
                </a:lnTo>
                <a:lnTo>
                  <a:pt x="49" y="337"/>
                </a:lnTo>
                <a:lnTo>
                  <a:pt x="69" y="286"/>
                </a:lnTo>
                <a:lnTo>
                  <a:pt x="92" y="238"/>
                </a:lnTo>
                <a:lnTo>
                  <a:pt x="117" y="193"/>
                </a:lnTo>
                <a:lnTo>
                  <a:pt x="144" y="151"/>
                </a:lnTo>
                <a:lnTo>
                  <a:pt x="174" y="114"/>
                </a:lnTo>
                <a:lnTo>
                  <a:pt x="205" y="81"/>
                </a:lnTo>
                <a:lnTo>
                  <a:pt x="237" y="53"/>
                </a:lnTo>
                <a:lnTo>
                  <a:pt x="270" y="31"/>
                </a:lnTo>
                <a:lnTo>
                  <a:pt x="287" y="22"/>
                </a:lnTo>
                <a:lnTo>
                  <a:pt x="304" y="14"/>
                </a:lnTo>
                <a:lnTo>
                  <a:pt x="322" y="8"/>
                </a:lnTo>
                <a:lnTo>
                  <a:pt x="339" y="4"/>
                </a:lnTo>
                <a:lnTo>
                  <a:pt x="357" y="1"/>
                </a:lnTo>
                <a:lnTo>
                  <a:pt x="374" y="0"/>
                </a:lnTo>
              </a:path>
            </a:pathLst>
          </a:cu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5863" name="Freeform 2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965950" y="2378075"/>
            <a:ext cx="1365250" cy="981075"/>
          </a:xfrm>
          <a:custGeom>
            <a:avLst/>
            <a:gdLst>
              <a:gd name="T0" fmla="*/ 0 w 860"/>
              <a:gd name="T1" fmla="*/ 0 h 618"/>
              <a:gd name="T2" fmla="*/ 204133450 w 860"/>
              <a:gd name="T3" fmla="*/ 10080625 h 618"/>
              <a:gd name="T4" fmla="*/ 403225000 w 860"/>
              <a:gd name="T5" fmla="*/ 35282188 h 618"/>
              <a:gd name="T6" fmla="*/ 602318138 w 860"/>
              <a:gd name="T7" fmla="*/ 78125638 h 618"/>
              <a:gd name="T8" fmla="*/ 796369375 w 860"/>
              <a:gd name="T9" fmla="*/ 133569075 h 618"/>
              <a:gd name="T10" fmla="*/ 982860938 w 860"/>
              <a:gd name="T11" fmla="*/ 204133450 h 618"/>
              <a:gd name="T12" fmla="*/ 1161792825 w 860"/>
              <a:gd name="T13" fmla="*/ 287297813 h 618"/>
              <a:gd name="T14" fmla="*/ 1330642500 w 860"/>
              <a:gd name="T15" fmla="*/ 380544388 h 618"/>
              <a:gd name="T16" fmla="*/ 1489413138 w 860"/>
              <a:gd name="T17" fmla="*/ 486390950 h 618"/>
              <a:gd name="T18" fmla="*/ 1633061250 w 860"/>
              <a:gd name="T19" fmla="*/ 599797188 h 618"/>
              <a:gd name="T20" fmla="*/ 1766630325 w 860"/>
              <a:gd name="T21" fmla="*/ 720764688 h 618"/>
              <a:gd name="T22" fmla="*/ 1880036563 w 860"/>
              <a:gd name="T23" fmla="*/ 851812813 h 618"/>
              <a:gd name="T24" fmla="*/ 1978323450 w 860"/>
              <a:gd name="T25" fmla="*/ 985381888 h 618"/>
              <a:gd name="T26" fmla="*/ 2058968450 w 860"/>
              <a:gd name="T27" fmla="*/ 1123989688 h 618"/>
              <a:gd name="T28" fmla="*/ 2089210325 w 860"/>
              <a:gd name="T29" fmla="*/ 1194554063 h 618"/>
              <a:gd name="T30" fmla="*/ 2116931250 w 860"/>
              <a:gd name="T31" fmla="*/ 1265118438 h 618"/>
              <a:gd name="T32" fmla="*/ 2137092500 w 860"/>
              <a:gd name="T33" fmla="*/ 1338203763 h 618"/>
              <a:gd name="T34" fmla="*/ 2147483647 w 860"/>
              <a:gd name="T35" fmla="*/ 1408768138 h 618"/>
              <a:gd name="T36" fmla="*/ 2147483647 w 860"/>
              <a:gd name="T37" fmla="*/ 1481851875 h 618"/>
              <a:gd name="T38" fmla="*/ 2147483647 w 860"/>
              <a:gd name="T39" fmla="*/ 1554937200 h 6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60" h="618">
                <a:moveTo>
                  <a:pt x="0" y="0"/>
                </a:moveTo>
                <a:lnTo>
                  <a:pt x="81" y="4"/>
                </a:lnTo>
                <a:lnTo>
                  <a:pt x="160" y="14"/>
                </a:lnTo>
                <a:lnTo>
                  <a:pt x="239" y="31"/>
                </a:lnTo>
                <a:lnTo>
                  <a:pt x="316" y="53"/>
                </a:lnTo>
                <a:lnTo>
                  <a:pt x="390" y="81"/>
                </a:lnTo>
                <a:lnTo>
                  <a:pt x="461" y="114"/>
                </a:lnTo>
                <a:lnTo>
                  <a:pt x="528" y="151"/>
                </a:lnTo>
                <a:lnTo>
                  <a:pt x="591" y="193"/>
                </a:lnTo>
                <a:lnTo>
                  <a:pt x="648" y="238"/>
                </a:lnTo>
                <a:lnTo>
                  <a:pt x="701" y="286"/>
                </a:lnTo>
                <a:lnTo>
                  <a:pt x="746" y="338"/>
                </a:lnTo>
                <a:lnTo>
                  <a:pt x="785" y="391"/>
                </a:lnTo>
                <a:lnTo>
                  <a:pt x="817" y="446"/>
                </a:lnTo>
                <a:lnTo>
                  <a:pt x="829" y="474"/>
                </a:lnTo>
                <a:lnTo>
                  <a:pt x="840" y="502"/>
                </a:lnTo>
                <a:lnTo>
                  <a:pt x="848" y="531"/>
                </a:lnTo>
                <a:lnTo>
                  <a:pt x="854" y="559"/>
                </a:lnTo>
                <a:lnTo>
                  <a:pt x="858" y="588"/>
                </a:lnTo>
                <a:lnTo>
                  <a:pt x="859" y="617"/>
                </a:lnTo>
              </a:path>
            </a:pathLst>
          </a:custGeom>
          <a:noFill/>
          <a:ln w="25400" cap="rnd" cmpd="sng">
            <a:solidFill>
              <a:srgbClr val="0000FF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64" name="Freeform 2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7212013" y="3875088"/>
            <a:ext cx="1119187" cy="881062"/>
          </a:xfrm>
          <a:custGeom>
            <a:avLst/>
            <a:gdLst>
              <a:gd name="T0" fmla="*/ 1774189207 w 705"/>
              <a:gd name="T1" fmla="*/ 0 h 555"/>
              <a:gd name="T2" fmla="*/ 1771668259 w 705"/>
              <a:gd name="T3" fmla="*/ 65524025 h 555"/>
              <a:gd name="T4" fmla="*/ 1764108587 w 705"/>
              <a:gd name="T5" fmla="*/ 131048051 h 555"/>
              <a:gd name="T6" fmla="*/ 1751507018 w 705"/>
              <a:gd name="T7" fmla="*/ 196572076 h 555"/>
              <a:gd name="T8" fmla="*/ 1733866725 w 705"/>
              <a:gd name="T9" fmla="*/ 262096101 h 555"/>
              <a:gd name="T10" fmla="*/ 1713705484 w 705"/>
              <a:gd name="T11" fmla="*/ 325099178 h 555"/>
              <a:gd name="T12" fmla="*/ 1685982984 w 705"/>
              <a:gd name="T13" fmla="*/ 388103842 h 555"/>
              <a:gd name="T14" fmla="*/ 1622979900 w 705"/>
              <a:gd name="T15" fmla="*/ 514111583 h 555"/>
              <a:gd name="T16" fmla="*/ 1542334936 w 705"/>
              <a:gd name="T17" fmla="*/ 632558066 h 555"/>
              <a:gd name="T18" fmla="*/ 1446569041 w 705"/>
              <a:gd name="T19" fmla="*/ 748485188 h 555"/>
              <a:gd name="T20" fmla="*/ 1338201577 w 705"/>
              <a:gd name="T21" fmla="*/ 856852639 h 555"/>
              <a:gd name="T22" fmla="*/ 1219755080 w 705"/>
              <a:gd name="T23" fmla="*/ 960178193 h 555"/>
              <a:gd name="T24" fmla="*/ 1091226375 w 705"/>
              <a:gd name="T25" fmla="*/ 1053424715 h 555"/>
              <a:gd name="T26" fmla="*/ 950097688 w 705"/>
              <a:gd name="T27" fmla="*/ 1139109979 h 555"/>
              <a:gd name="T28" fmla="*/ 803928691 w 705"/>
              <a:gd name="T29" fmla="*/ 1212193675 h 555"/>
              <a:gd name="T30" fmla="*/ 652719383 w 705"/>
              <a:gd name="T31" fmla="*/ 1277717700 h 555"/>
              <a:gd name="T32" fmla="*/ 493950404 w 705"/>
              <a:gd name="T33" fmla="*/ 1328120796 h 555"/>
              <a:gd name="T34" fmla="*/ 330139528 w 705"/>
              <a:gd name="T35" fmla="*/ 1365923912 h 555"/>
              <a:gd name="T36" fmla="*/ 166330238 w 705"/>
              <a:gd name="T37" fmla="*/ 1388604512 h 555"/>
              <a:gd name="T38" fmla="*/ 0 w 705"/>
              <a:gd name="T39" fmla="*/ 1396165770 h 5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05" h="555">
                <a:moveTo>
                  <a:pt x="704" y="0"/>
                </a:moveTo>
                <a:lnTo>
                  <a:pt x="703" y="26"/>
                </a:lnTo>
                <a:lnTo>
                  <a:pt x="700" y="52"/>
                </a:lnTo>
                <a:lnTo>
                  <a:pt x="695" y="78"/>
                </a:lnTo>
                <a:lnTo>
                  <a:pt x="688" y="104"/>
                </a:lnTo>
                <a:lnTo>
                  <a:pt x="680" y="129"/>
                </a:lnTo>
                <a:lnTo>
                  <a:pt x="669" y="154"/>
                </a:lnTo>
                <a:lnTo>
                  <a:pt x="644" y="204"/>
                </a:lnTo>
                <a:lnTo>
                  <a:pt x="612" y="251"/>
                </a:lnTo>
                <a:lnTo>
                  <a:pt x="574" y="297"/>
                </a:lnTo>
                <a:lnTo>
                  <a:pt x="531" y="340"/>
                </a:lnTo>
                <a:lnTo>
                  <a:pt x="484" y="381"/>
                </a:lnTo>
                <a:lnTo>
                  <a:pt x="433" y="418"/>
                </a:lnTo>
                <a:lnTo>
                  <a:pt x="377" y="452"/>
                </a:lnTo>
                <a:lnTo>
                  <a:pt x="319" y="481"/>
                </a:lnTo>
                <a:lnTo>
                  <a:pt x="259" y="507"/>
                </a:lnTo>
                <a:lnTo>
                  <a:pt x="196" y="527"/>
                </a:lnTo>
                <a:lnTo>
                  <a:pt x="131" y="542"/>
                </a:lnTo>
                <a:lnTo>
                  <a:pt x="66" y="551"/>
                </a:lnTo>
                <a:lnTo>
                  <a:pt x="0" y="554"/>
                </a:lnTo>
              </a:path>
            </a:pathLst>
          </a:custGeom>
          <a:noFill/>
          <a:ln w="25400" cap="rnd" cmpd="sng">
            <a:solidFill>
              <a:srgbClr val="0000FF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65" name="Freeform 25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5548313" y="6030913"/>
            <a:ext cx="2727325" cy="447675"/>
          </a:xfrm>
          <a:custGeom>
            <a:avLst/>
            <a:gdLst>
              <a:gd name="T0" fmla="*/ 0 w 1718"/>
              <a:gd name="T1" fmla="*/ 342741250 h 282"/>
              <a:gd name="T2" fmla="*/ 12601575 w 1718"/>
              <a:gd name="T3" fmla="*/ 378023438 h 282"/>
              <a:gd name="T4" fmla="*/ 47883763 w 1718"/>
              <a:gd name="T5" fmla="*/ 410786263 h 282"/>
              <a:gd name="T6" fmla="*/ 108367513 w 1718"/>
              <a:gd name="T7" fmla="*/ 443547500 h 282"/>
              <a:gd name="T8" fmla="*/ 186491563 w 1718"/>
              <a:gd name="T9" fmla="*/ 476310325 h 282"/>
              <a:gd name="T10" fmla="*/ 284778450 w 1718"/>
              <a:gd name="T11" fmla="*/ 509071563 h 282"/>
              <a:gd name="T12" fmla="*/ 400705638 w 1718"/>
              <a:gd name="T13" fmla="*/ 539313438 h 282"/>
              <a:gd name="T14" fmla="*/ 531753763 w 1718"/>
              <a:gd name="T15" fmla="*/ 567035950 h 282"/>
              <a:gd name="T16" fmla="*/ 677922825 w 1718"/>
              <a:gd name="T17" fmla="*/ 592237513 h 282"/>
              <a:gd name="T18" fmla="*/ 834172513 w 1718"/>
              <a:gd name="T19" fmla="*/ 619958438 h 282"/>
              <a:gd name="T20" fmla="*/ 1003022188 w 1718"/>
              <a:gd name="T21" fmla="*/ 640119688 h 282"/>
              <a:gd name="T22" fmla="*/ 1368445638 w 1718"/>
              <a:gd name="T23" fmla="*/ 675401875 h 282"/>
              <a:gd name="T24" fmla="*/ 1761590013 w 1718"/>
              <a:gd name="T25" fmla="*/ 698084075 h 282"/>
              <a:gd name="T26" fmla="*/ 2147483647 w 1718"/>
              <a:gd name="T27" fmla="*/ 708164700 h 282"/>
              <a:gd name="T28" fmla="*/ 2147483647 w 1718"/>
              <a:gd name="T29" fmla="*/ 690522813 h 282"/>
              <a:gd name="T30" fmla="*/ 2147483647 w 1718"/>
              <a:gd name="T31" fmla="*/ 647680950 h 282"/>
              <a:gd name="T32" fmla="*/ 2147483647 w 1718"/>
              <a:gd name="T33" fmla="*/ 577116575 h 282"/>
              <a:gd name="T34" fmla="*/ 2147483647 w 1718"/>
              <a:gd name="T35" fmla="*/ 534273125 h 282"/>
              <a:gd name="T36" fmla="*/ 2147483647 w 1718"/>
              <a:gd name="T37" fmla="*/ 486390950 h 282"/>
              <a:gd name="T38" fmla="*/ 2147483647 w 1718"/>
              <a:gd name="T39" fmla="*/ 435987825 h 282"/>
              <a:gd name="T40" fmla="*/ 2147483647 w 1718"/>
              <a:gd name="T41" fmla="*/ 380544388 h 282"/>
              <a:gd name="T42" fmla="*/ 2147483647 w 1718"/>
              <a:gd name="T43" fmla="*/ 320060638 h 282"/>
              <a:gd name="T44" fmla="*/ 2147483647 w 1718"/>
              <a:gd name="T45" fmla="*/ 259576888 h 282"/>
              <a:gd name="T46" fmla="*/ 2147483647 w 1718"/>
              <a:gd name="T47" fmla="*/ 196572188 h 282"/>
              <a:gd name="T48" fmla="*/ 2147483647 w 1718"/>
              <a:gd name="T49" fmla="*/ 133569075 h 282"/>
              <a:gd name="T50" fmla="*/ 2147483647 w 1718"/>
              <a:gd name="T51" fmla="*/ 65524063 h 282"/>
              <a:gd name="T52" fmla="*/ 2147483647 w 1718"/>
              <a:gd name="T53" fmla="*/ 0 h 28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18" h="282">
                <a:moveTo>
                  <a:pt x="0" y="136"/>
                </a:moveTo>
                <a:lnTo>
                  <a:pt x="5" y="150"/>
                </a:lnTo>
                <a:lnTo>
                  <a:pt x="19" y="163"/>
                </a:lnTo>
                <a:lnTo>
                  <a:pt x="43" y="176"/>
                </a:lnTo>
                <a:lnTo>
                  <a:pt x="74" y="189"/>
                </a:lnTo>
                <a:lnTo>
                  <a:pt x="113" y="202"/>
                </a:lnTo>
                <a:lnTo>
                  <a:pt x="159" y="214"/>
                </a:lnTo>
                <a:lnTo>
                  <a:pt x="211" y="225"/>
                </a:lnTo>
                <a:lnTo>
                  <a:pt x="269" y="235"/>
                </a:lnTo>
                <a:lnTo>
                  <a:pt x="331" y="246"/>
                </a:lnTo>
                <a:lnTo>
                  <a:pt x="398" y="254"/>
                </a:lnTo>
                <a:lnTo>
                  <a:pt x="543" y="268"/>
                </a:lnTo>
                <a:lnTo>
                  <a:pt x="699" y="277"/>
                </a:lnTo>
                <a:lnTo>
                  <a:pt x="859" y="281"/>
                </a:lnTo>
                <a:lnTo>
                  <a:pt x="1019" y="274"/>
                </a:lnTo>
                <a:lnTo>
                  <a:pt x="1174" y="257"/>
                </a:lnTo>
                <a:lnTo>
                  <a:pt x="1319" y="229"/>
                </a:lnTo>
                <a:lnTo>
                  <a:pt x="1386" y="212"/>
                </a:lnTo>
                <a:lnTo>
                  <a:pt x="1449" y="193"/>
                </a:lnTo>
                <a:lnTo>
                  <a:pt x="1506" y="173"/>
                </a:lnTo>
                <a:lnTo>
                  <a:pt x="1558" y="151"/>
                </a:lnTo>
                <a:lnTo>
                  <a:pt x="1604" y="127"/>
                </a:lnTo>
                <a:lnTo>
                  <a:pt x="1644" y="103"/>
                </a:lnTo>
                <a:lnTo>
                  <a:pt x="1675" y="78"/>
                </a:lnTo>
                <a:lnTo>
                  <a:pt x="1698" y="53"/>
                </a:lnTo>
                <a:lnTo>
                  <a:pt x="1712" y="26"/>
                </a:lnTo>
                <a:lnTo>
                  <a:pt x="1717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66" name="Freeform 26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8604250" y="3860800"/>
            <a:ext cx="222250" cy="1585913"/>
          </a:xfrm>
          <a:custGeom>
            <a:avLst/>
            <a:gdLst>
              <a:gd name="T0" fmla="*/ 0 w 140"/>
              <a:gd name="T1" fmla="*/ 2147483647 h 999"/>
              <a:gd name="T2" fmla="*/ 45362813 w 140"/>
              <a:gd name="T3" fmla="*/ 2147483647 h 999"/>
              <a:gd name="T4" fmla="*/ 88206263 w 140"/>
              <a:gd name="T5" fmla="*/ 2147483647 h 999"/>
              <a:gd name="T6" fmla="*/ 108367513 w 140"/>
              <a:gd name="T7" fmla="*/ 2147483647 h 999"/>
              <a:gd name="T8" fmla="*/ 128528763 w 140"/>
              <a:gd name="T9" fmla="*/ 2147483647 h 999"/>
              <a:gd name="T10" fmla="*/ 151209375 w 140"/>
              <a:gd name="T11" fmla="*/ 2147483647 h 999"/>
              <a:gd name="T12" fmla="*/ 173891575 w 140"/>
              <a:gd name="T13" fmla="*/ 2147483647 h 999"/>
              <a:gd name="T14" fmla="*/ 196572188 w 140"/>
              <a:gd name="T15" fmla="*/ 2074090041 h 999"/>
              <a:gd name="T16" fmla="*/ 224294700 w 140"/>
              <a:gd name="T17" fmla="*/ 1980843437 h 999"/>
              <a:gd name="T18" fmla="*/ 249496263 w 140"/>
              <a:gd name="T19" fmla="*/ 1877517792 h 999"/>
              <a:gd name="T20" fmla="*/ 277217188 w 140"/>
              <a:gd name="T21" fmla="*/ 1766630882 h 999"/>
              <a:gd name="T22" fmla="*/ 322580000 w 140"/>
              <a:gd name="T23" fmla="*/ 1539816748 h 999"/>
              <a:gd name="T24" fmla="*/ 337700938 w 140"/>
              <a:gd name="T25" fmla="*/ 1426408887 h 999"/>
              <a:gd name="T26" fmla="*/ 347781563 w 140"/>
              <a:gd name="T27" fmla="*/ 1318042928 h 999"/>
              <a:gd name="T28" fmla="*/ 350302513 w 140"/>
              <a:gd name="T29" fmla="*/ 1209675381 h 999"/>
              <a:gd name="T30" fmla="*/ 347781563 w 140"/>
              <a:gd name="T31" fmla="*/ 1098788471 h 999"/>
              <a:gd name="T32" fmla="*/ 327620313 w 140"/>
              <a:gd name="T33" fmla="*/ 877014652 h 999"/>
              <a:gd name="T34" fmla="*/ 312499375 w 140"/>
              <a:gd name="T35" fmla="*/ 768648692 h 999"/>
              <a:gd name="T36" fmla="*/ 294859075 w 140"/>
              <a:gd name="T37" fmla="*/ 665321460 h 999"/>
              <a:gd name="T38" fmla="*/ 279738138 w 140"/>
              <a:gd name="T39" fmla="*/ 567036129 h 999"/>
              <a:gd name="T40" fmla="*/ 262096250 w 140"/>
              <a:gd name="T41" fmla="*/ 481350789 h 999"/>
              <a:gd name="T42" fmla="*/ 244455950 w 140"/>
              <a:gd name="T43" fmla="*/ 403225127 h 999"/>
              <a:gd name="T44" fmla="*/ 224294700 w 140"/>
              <a:gd name="T45" fmla="*/ 332660730 h 999"/>
              <a:gd name="T46" fmla="*/ 204133450 w 140"/>
              <a:gd name="T47" fmla="*/ 267136647 h 999"/>
              <a:gd name="T48" fmla="*/ 181451250 w 140"/>
              <a:gd name="T49" fmla="*/ 206652878 h 999"/>
              <a:gd name="T50" fmla="*/ 136088438 w 140"/>
              <a:gd name="T51" fmla="*/ 98286918 h 999"/>
              <a:gd name="T52" fmla="*/ 88206263 w 140"/>
              <a:gd name="T53" fmla="*/ 0 h 9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0" h="999">
                <a:moveTo>
                  <a:pt x="0" y="998"/>
                </a:moveTo>
                <a:lnTo>
                  <a:pt x="18" y="974"/>
                </a:lnTo>
                <a:lnTo>
                  <a:pt x="35" y="945"/>
                </a:lnTo>
                <a:lnTo>
                  <a:pt x="43" y="928"/>
                </a:lnTo>
                <a:lnTo>
                  <a:pt x="51" y="907"/>
                </a:lnTo>
                <a:lnTo>
                  <a:pt x="60" y="883"/>
                </a:lnTo>
                <a:lnTo>
                  <a:pt x="69" y="856"/>
                </a:lnTo>
                <a:lnTo>
                  <a:pt x="78" y="823"/>
                </a:lnTo>
                <a:lnTo>
                  <a:pt x="89" y="786"/>
                </a:lnTo>
                <a:lnTo>
                  <a:pt x="99" y="745"/>
                </a:lnTo>
                <a:lnTo>
                  <a:pt x="110" y="701"/>
                </a:lnTo>
                <a:lnTo>
                  <a:pt x="128" y="611"/>
                </a:lnTo>
                <a:lnTo>
                  <a:pt x="134" y="566"/>
                </a:lnTo>
                <a:lnTo>
                  <a:pt x="138" y="523"/>
                </a:lnTo>
                <a:lnTo>
                  <a:pt x="139" y="480"/>
                </a:lnTo>
                <a:lnTo>
                  <a:pt x="138" y="436"/>
                </a:lnTo>
                <a:lnTo>
                  <a:pt x="130" y="348"/>
                </a:lnTo>
                <a:lnTo>
                  <a:pt x="124" y="305"/>
                </a:lnTo>
                <a:lnTo>
                  <a:pt x="117" y="264"/>
                </a:lnTo>
                <a:lnTo>
                  <a:pt x="111" y="225"/>
                </a:lnTo>
                <a:lnTo>
                  <a:pt x="104" y="191"/>
                </a:lnTo>
                <a:lnTo>
                  <a:pt x="97" y="160"/>
                </a:lnTo>
                <a:lnTo>
                  <a:pt x="89" y="132"/>
                </a:lnTo>
                <a:lnTo>
                  <a:pt x="81" y="106"/>
                </a:lnTo>
                <a:lnTo>
                  <a:pt x="72" y="82"/>
                </a:lnTo>
                <a:lnTo>
                  <a:pt x="54" y="39"/>
                </a:lnTo>
                <a:lnTo>
                  <a:pt x="35" y="0"/>
                </a:lnTo>
              </a:path>
            </a:pathLst>
          </a:cu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5867" name="Freeform 27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156325" y="3213100"/>
            <a:ext cx="433388" cy="565150"/>
          </a:xfrm>
          <a:custGeom>
            <a:avLst/>
            <a:gdLst>
              <a:gd name="T0" fmla="*/ 0 w 273"/>
              <a:gd name="T1" fmla="*/ 0 h 356"/>
              <a:gd name="T2" fmla="*/ 138609547 w 273"/>
              <a:gd name="T3" fmla="*/ 7561263 h 356"/>
              <a:gd name="T4" fmla="*/ 267136871 w 273"/>
              <a:gd name="T5" fmla="*/ 25201563 h 356"/>
              <a:gd name="T6" fmla="*/ 383064192 w 273"/>
              <a:gd name="T7" fmla="*/ 55443438 h 356"/>
              <a:gd name="T8" fmla="*/ 435988328 w 273"/>
              <a:gd name="T9" fmla="*/ 73085325 h 356"/>
              <a:gd name="T10" fmla="*/ 483870558 w 273"/>
              <a:gd name="T11" fmla="*/ 93246575 h 356"/>
              <a:gd name="T12" fmla="*/ 529233423 w 273"/>
              <a:gd name="T13" fmla="*/ 115927188 h 356"/>
              <a:gd name="T14" fmla="*/ 569555970 w 273"/>
              <a:gd name="T15" fmla="*/ 141128750 h 356"/>
              <a:gd name="T16" fmla="*/ 602318832 w 273"/>
              <a:gd name="T17" fmla="*/ 166330313 h 356"/>
              <a:gd name="T18" fmla="*/ 632560742 w 273"/>
              <a:gd name="T19" fmla="*/ 196572188 h 356"/>
              <a:gd name="T20" fmla="*/ 655241381 w 273"/>
              <a:gd name="T21" fmla="*/ 224294700 h 356"/>
              <a:gd name="T22" fmla="*/ 672883289 w 273"/>
              <a:gd name="T23" fmla="*/ 254536575 h 356"/>
              <a:gd name="T24" fmla="*/ 682963925 w 273"/>
              <a:gd name="T25" fmla="*/ 287297813 h 356"/>
              <a:gd name="T26" fmla="*/ 685483291 w 273"/>
              <a:gd name="T27" fmla="*/ 320060638 h 356"/>
              <a:gd name="T28" fmla="*/ 685483291 w 273"/>
              <a:gd name="T29" fmla="*/ 501511888 h 356"/>
              <a:gd name="T30" fmla="*/ 682963925 w 273"/>
              <a:gd name="T31" fmla="*/ 526713450 h 356"/>
              <a:gd name="T32" fmla="*/ 677923607 w 273"/>
              <a:gd name="T33" fmla="*/ 551915013 h 356"/>
              <a:gd name="T34" fmla="*/ 667842970 w 273"/>
              <a:gd name="T35" fmla="*/ 577116575 h 356"/>
              <a:gd name="T36" fmla="*/ 652722016 w 273"/>
              <a:gd name="T37" fmla="*/ 599797188 h 356"/>
              <a:gd name="T38" fmla="*/ 612399469 w 273"/>
              <a:gd name="T39" fmla="*/ 645160000 h 356"/>
              <a:gd name="T40" fmla="*/ 559475333 w 273"/>
              <a:gd name="T41" fmla="*/ 688003450 h 356"/>
              <a:gd name="T42" fmla="*/ 493951195 w 273"/>
              <a:gd name="T43" fmla="*/ 723285638 h 356"/>
              <a:gd name="T44" fmla="*/ 415827055 w 273"/>
              <a:gd name="T45" fmla="*/ 756046875 h 356"/>
              <a:gd name="T46" fmla="*/ 327620690 w 273"/>
              <a:gd name="T47" fmla="*/ 783769388 h 356"/>
              <a:gd name="T48" fmla="*/ 229335277 w 273"/>
              <a:gd name="T49" fmla="*/ 803930638 h 356"/>
              <a:gd name="T50" fmla="*/ 229335277 w 273"/>
              <a:gd name="T51" fmla="*/ 894656263 h 356"/>
              <a:gd name="T52" fmla="*/ 0 w 273"/>
              <a:gd name="T53" fmla="*/ 730845313 h 356"/>
              <a:gd name="T54" fmla="*/ 229335277 w 273"/>
              <a:gd name="T55" fmla="*/ 529232813 h 356"/>
              <a:gd name="T56" fmla="*/ 229335277 w 273"/>
              <a:gd name="T57" fmla="*/ 619958438 h 356"/>
              <a:gd name="T58" fmla="*/ 304940052 w 273"/>
              <a:gd name="T59" fmla="*/ 607358450 h 356"/>
              <a:gd name="T60" fmla="*/ 375504508 w 273"/>
              <a:gd name="T61" fmla="*/ 587197200 h 356"/>
              <a:gd name="T62" fmla="*/ 438507693 w 273"/>
              <a:gd name="T63" fmla="*/ 564515000 h 356"/>
              <a:gd name="T64" fmla="*/ 496472148 w 273"/>
              <a:gd name="T65" fmla="*/ 539313438 h 356"/>
              <a:gd name="T66" fmla="*/ 549394696 w 273"/>
              <a:gd name="T67" fmla="*/ 511592513 h 356"/>
              <a:gd name="T68" fmla="*/ 592238196 w 273"/>
              <a:gd name="T69" fmla="*/ 481350638 h 356"/>
              <a:gd name="T70" fmla="*/ 630039789 w 273"/>
              <a:gd name="T71" fmla="*/ 446068450 h 356"/>
              <a:gd name="T72" fmla="*/ 657762334 w 273"/>
              <a:gd name="T73" fmla="*/ 410786263 h 356"/>
              <a:gd name="T74" fmla="*/ 657762334 w 273"/>
              <a:gd name="T75" fmla="*/ 410786263 h 356"/>
              <a:gd name="T76" fmla="*/ 640120426 w 273"/>
              <a:gd name="T77" fmla="*/ 385584700 h 356"/>
              <a:gd name="T78" fmla="*/ 617439787 w 273"/>
              <a:gd name="T79" fmla="*/ 362902500 h 356"/>
              <a:gd name="T80" fmla="*/ 589717243 w 273"/>
              <a:gd name="T81" fmla="*/ 340221888 h 356"/>
              <a:gd name="T82" fmla="*/ 561996286 w 273"/>
              <a:gd name="T83" fmla="*/ 317539688 h 356"/>
              <a:gd name="T84" fmla="*/ 491431829 w 273"/>
              <a:gd name="T85" fmla="*/ 279738138 h 356"/>
              <a:gd name="T86" fmla="*/ 410786736 w 273"/>
              <a:gd name="T87" fmla="*/ 246975313 h 356"/>
              <a:gd name="T88" fmla="*/ 320061007 w 273"/>
              <a:gd name="T89" fmla="*/ 219254388 h 356"/>
              <a:gd name="T90" fmla="*/ 219254640 w 273"/>
              <a:gd name="T91" fmla="*/ 199093138 h 356"/>
              <a:gd name="T92" fmla="*/ 113407956 w 273"/>
              <a:gd name="T93" fmla="*/ 186491563 h 356"/>
              <a:gd name="T94" fmla="*/ 0 w 273"/>
              <a:gd name="T95" fmla="*/ 183972200 h 3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3" h="356">
                <a:moveTo>
                  <a:pt x="0" y="0"/>
                </a:moveTo>
                <a:lnTo>
                  <a:pt x="55" y="3"/>
                </a:lnTo>
                <a:lnTo>
                  <a:pt x="106" y="10"/>
                </a:lnTo>
                <a:lnTo>
                  <a:pt x="152" y="22"/>
                </a:lnTo>
                <a:lnTo>
                  <a:pt x="173" y="29"/>
                </a:lnTo>
                <a:lnTo>
                  <a:pt x="192" y="37"/>
                </a:lnTo>
                <a:lnTo>
                  <a:pt x="210" y="46"/>
                </a:lnTo>
                <a:lnTo>
                  <a:pt x="226" y="56"/>
                </a:lnTo>
                <a:lnTo>
                  <a:pt x="239" y="66"/>
                </a:lnTo>
                <a:lnTo>
                  <a:pt x="251" y="78"/>
                </a:lnTo>
                <a:lnTo>
                  <a:pt x="260" y="89"/>
                </a:lnTo>
                <a:lnTo>
                  <a:pt x="267" y="101"/>
                </a:lnTo>
                <a:lnTo>
                  <a:pt x="271" y="114"/>
                </a:lnTo>
                <a:lnTo>
                  <a:pt x="272" y="127"/>
                </a:lnTo>
                <a:lnTo>
                  <a:pt x="272" y="199"/>
                </a:lnTo>
                <a:lnTo>
                  <a:pt x="271" y="209"/>
                </a:lnTo>
                <a:lnTo>
                  <a:pt x="269" y="219"/>
                </a:lnTo>
                <a:lnTo>
                  <a:pt x="265" y="229"/>
                </a:lnTo>
                <a:lnTo>
                  <a:pt x="259" y="238"/>
                </a:lnTo>
                <a:lnTo>
                  <a:pt x="243" y="256"/>
                </a:lnTo>
                <a:lnTo>
                  <a:pt x="222" y="273"/>
                </a:lnTo>
                <a:lnTo>
                  <a:pt x="196" y="287"/>
                </a:lnTo>
                <a:lnTo>
                  <a:pt x="165" y="300"/>
                </a:lnTo>
                <a:lnTo>
                  <a:pt x="130" y="311"/>
                </a:lnTo>
                <a:lnTo>
                  <a:pt x="91" y="319"/>
                </a:lnTo>
                <a:lnTo>
                  <a:pt x="91" y="355"/>
                </a:lnTo>
                <a:lnTo>
                  <a:pt x="0" y="290"/>
                </a:lnTo>
                <a:lnTo>
                  <a:pt x="91" y="210"/>
                </a:lnTo>
                <a:lnTo>
                  <a:pt x="91" y="246"/>
                </a:lnTo>
                <a:lnTo>
                  <a:pt x="121" y="241"/>
                </a:lnTo>
                <a:lnTo>
                  <a:pt x="149" y="233"/>
                </a:lnTo>
                <a:lnTo>
                  <a:pt x="174" y="224"/>
                </a:lnTo>
                <a:lnTo>
                  <a:pt x="197" y="214"/>
                </a:lnTo>
                <a:lnTo>
                  <a:pt x="218" y="203"/>
                </a:lnTo>
                <a:lnTo>
                  <a:pt x="235" y="191"/>
                </a:lnTo>
                <a:lnTo>
                  <a:pt x="250" y="177"/>
                </a:lnTo>
                <a:lnTo>
                  <a:pt x="261" y="163"/>
                </a:lnTo>
                <a:lnTo>
                  <a:pt x="254" y="153"/>
                </a:lnTo>
                <a:lnTo>
                  <a:pt x="245" y="144"/>
                </a:lnTo>
                <a:lnTo>
                  <a:pt x="234" y="135"/>
                </a:lnTo>
                <a:lnTo>
                  <a:pt x="223" y="126"/>
                </a:lnTo>
                <a:lnTo>
                  <a:pt x="195" y="111"/>
                </a:lnTo>
                <a:lnTo>
                  <a:pt x="163" y="98"/>
                </a:lnTo>
                <a:lnTo>
                  <a:pt x="127" y="87"/>
                </a:lnTo>
                <a:lnTo>
                  <a:pt x="87" y="79"/>
                </a:lnTo>
                <a:lnTo>
                  <a:pt x="45" y="74"/>
                </a:lnTo>
                <a:lnTo>
                  <a:pt x="0" y="7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68" name="Freeform 28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588125" y="5876925"/>
            <a:ext cx="434975" cy="496888"/>
          </a:xfrm>
          <a:custGeom>
            <a:avLst/>
            <a:gdLst>
              <a:gd name="T0" fmla="*/ 688003450 w 274"/>
              <a:gd name="T1" fmla="*/ 0 h 313"/>
              <a:gd name="T2" fmla="*/ 549394063 w 274"/>
              <a:gd name="T3" fmla="*/ 5040318 h 313"/>
              <a:gd name="T4" fmla="*/ 420866888 w 274"/>
              <a:gd name="T5" fmla="*/ 22682223 h 313"/>
              <a:gd name="T6" fmla="*/ 302418750 w 274"/>
              <a:gd name="T7" fmla="*/ 47883811 h 313"/>
              <a:gd name="T8" fmla="*/ 249496263 w 274"/>
              <a:gd name="T9" fmla="*/ 65524128 h 313"/>
              <a:gd name="T10" fmla="*/ 201612500 w 274"/>
              <a:gd name="T11" fmla="*/ 83166034 h 313"/>
              <a:gd name="T12" fmla="*/ 156249688 w 274"/>
              <a:gd name="T13" fmla="*/ 103327304 h 313"/>
              <a:gd name="T14" fmla="*/ 118448138 w 274"/>
              <a:gd name="T15" fmla="*/ 123488574 h 313"/>
              <a:gd name="T16" fmla="*/ 83165950 w 274"/>
              <a:gd name="T17" fmla="*/ 148690162 h 313"/>
              <a:gd name="T18" fmla="*/ 55443438 w 274"/>
              <a:gd name="T19" fmla="*/ 171370797 h 313"/>
              <a:gd name="T20" fmla="*/ 30241875 w 274"/>
              <a:gd name="T21" fmla="*/ 196572385 h 313"/>
              <a:gd name="T22" fmla="*/ 15120938 w 274"/>
              <a:gd name="T23" fmla="*/ 224294926 h 313"/>
              <a:gd name="T24" fmla="*/ 5040313 w 274"/>
              <a:gd name="T25" fmla="*/ 252015879 h 313"/>
              <a:gd name="T26" fmla="*/ 0 w 274"/>
              <a:gd name="T27" fmla="*/ 282257784 h 313"/>
              <a:gd name="T28" fmla="*/ 0 w 274"/>
              <a:gd name="T29" fmla="*/ 441028581 h 313"/>
              <a:gd name="T30" fmla="*/ 2520950 w 274"/>
              <a:gd name="T31" fmla="*/ 463709217 h 313"/>
              <a:gd name="T32" fmla="*/ 7561263 w 274"/>
              <a:gd name="T33" fmla="*/ 486391439 h 313"/>
              <a:gd name="T34" fmla="*/ 20161250 w 274"/>
              <a:gd name="T35" fmla="*/ 506552710 h 313"/>
              <a:gd name="T36" fmla="*/ 32762825 w 274"/>
              <a:gd name="T37" fmla="*/ 526713980 h 313"/>
              <a:gd name="T38" fmla="*/ 73085325 w 274"/>
              <a:gd name="T39" fmla="*/ 567036521 h 313"/>
              <a:gd name="T40" fmla="*/ 126007813 w 274"/>
              <a:gd name="T41" fmla="*/ 602318744 h 313"/>
              <a:gd name="T42" fmla="*/ 194052825 w 274"/>
              <a:gd name="T43" fmla="*/ 635080014 h 313"/>
              <a:gd name="T44" fmla="*/ 272176875 w 274"/>
              <a:gd name="T45" fmla="*/ 665321919 h 313"/>
              <a:gd name="T46" fmla="*/ 360383138 w 274"/>
              <a:gd name="T47" fmla="*/ 688004142 h 313"/>
              <a:gd name="T48" fmla="*/ 458668438 w 274"/>
              <a:gd name="T49" fmla="*/ 705644460 h 313"/>
              <a:gd name="T50" fmla="*/ 458668438 w 274"/>
              <a:gd name="T51" fmla="*/ 786289541 h 313"/>
              <a:gd name="T52" fmla="*/ 688003450 w 274"/>
              <a:gd name="T53" fmla="*/ 642641284 h 313"/>
              <a:gd name="T54" fmla="*/ 458668438 w 274"/>
              <a:gd name="T55" fmla="*/ 466230169 h 313"/>
              <a:gd name="T56" fmla="*/ 458668438 w 274"/>
              <a:gd name="T57" fmla="*/ 544354298 h 313"/>
              <a:gd name="T58" fmla="*/ 383063750 w 274"/>
              <a:gd name="T59" fmla="*/ 531754298 h 313"/>
              <a:gd name="T60" fmla="*/ 312499375 w 274"/>
              <a:gd name="T61" fmla="*/ 516633345 h 313"/>
              <a:gd name="T62" fmla="*/ 249496263 w 274"/>
              <a:gd name="T63" fmla="*/ 496472075 h 313"/>
              <a:gd name="T64" fmla="*/ 189012513 w 274"/>
              <a:gd name="T65" fmla="*/ 473789852 h 313"/>
              <a:gd name="T66" fmla="*/ 138609388 w 274"/>
              <a:gd name="T67" fmla="*/ 448588264 h 313"/>
              <a:gd name="T68" fmla="*/ 93246575 w 274"/>
              <a:gd name="T69" fmla="*/ 420867311 h 313"/>
              <a:gd name="T70" fmla="*/ 57964388 w 274"/>
              <a:gd name="T71" fmla="*/ 393144771 h 313"/>
              <a:gd name="T72" fmla="*/ 30241875 w 274"/>
              <a:gd name="T73" fmla="*/ 360383500 h 313"/>
              <a:gd name="T74" fmla="*/ 30241875 w 274"/>
              <a:gd name="T75" fmla="*/ 360383500 h 313"/>
              <a:gd name="T76" fmla="*/ 47883763 w 274"/>
              <a:gd name="T77" fmla="*/ 340222230 h 313"/>
              <a:gd name="T78" fmla="*/ 70564375 w 274"/>
              <a:gd name="T79" fmla="*/ 317540007 h 313"/>
              <a:gd name="T80" fmla="*/ 95765938 w 274"/>
              <a:gd name="T81" fmla="*/ 297378737 h 313"/>
              <a:gd name="T82" fmla="*/ 126007813 w 274"/>
              <a:gd name="T83" fmla="*/ 279738419 h 313"/>
              <a:gd name="T84" fmla="*/ 196572188 w 274"/>
              <a:gd name="T85" fmla="*/ 244456196 h 313"/>
              <a:gd name="T86" fmla="*/ 277217188 w 274"/>
              <a:gd name="T87" fmla="*/ 216733656 h 313"/>
              <a:gd name="T88" fmla="*/ 370463763 w 274"/>
              <a:gd name="T89" fmla="*/ 194053020 h 313"/>
              <a:gd name="T90" fmla="*/ 468749063 w 274"/>
              <a:gd name="T91" fmla="*/ 176411115 h 313"/>
              <a:gd name="T92" fmla="*/ 577116575 w 274"/>
              <a:gd name="T93" fmla="*/ 163811115 h 313"/>
              <a:gd name="T94" fmla="*/ 688003450 w 274"/>
              <a:gd name="T95" fmla="*/ 161290162 h 3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4" h="313">
                <a:moveTo>
                  <a:pt x="273" y="0"/>
                </a:moveTo>
                <a:lnTo>
                  <a:pt x="218" y="2"/>
                </a:lnTo>
                <a:lnTo>
                  <a:pt x="167" y="9"/>
                </a:lnTo>
                <a:lnTo>
                  <a:pt x="120" y="19"/>
                </a:lnTo>
                <a:lnTo>
                  <a:pt x="99" y="26"/>
                </a:lnTo>
                <a:lnTo>
                  <a:pt x="80" y="33"/>
                </a:lnTo>
                <a:lnTo>
                  <a:pt x="62" y="41"/>
                </a:lnTo>
                <a:lnTo>
                  <a:pt x="47" y="49"/>
                </a:lnTo>
                <a:lnTo>
                  <a:pt x="33" y="59"/>
                </a:lnTo>
                <a:lnTo>
                  <a:pt x="22" y="68"/>
                </a:lnTo>
                <a:lnTo>
                  <a:pt x="12" y="78"/>
                </a:lnTo>
                <a:lnTo>
                  <a:pt x="6" y="89"/>
                </a:lnTo>
                <a:lnTo>
                  <a:pt x="2" y="100"/>
                </a:lnTo>
                <a:lnTo>
                  <a:pt x="0" y="112"/>
                </a:lnTo>
                <a:lnTo>
                  <a:pt x="0" y="175"/>
                </a:lnTo>
                <a:lnTo>
                  <a:pt x="1" y="184"/>
                </a:lnTo>
                <a:lnTo>
                  <a:pt x="3" y="193"/>
                </a:lnTo>
                <a:lnTo>
                  <a:pt x="8" y="201"/>
                </a:lnTo>
                <a:lnTo>
                  <a:pt x="13" y="209"/>
                </a:lnTo>
                <a:lnTo>
                  <a:pt x="29" y="225"/>
                </a:lnTo>
                <a:lnTo>
                  <a:pt x="50" y="239"/>
                </a:lnTo>
                <a:lnTo>
                  <a:pt x="77" y="252"/>
                </a:lnTo>
                <a:lnTo>
                  <a:pt x="108" y="264"/>
                </a:lnTo>
                <a:lnTo>
                  <a:pt x="143" y="273"/>
                </a:lnTo>
                <a:lnTo>
                  <a:pt x="182" y="280"/>
                </a:lnTo>
                <a:lnTo>
                  <a:pt x="182" y="312"/>
                </a:lnTo>
                <a:lnTo>
                  <a:pt x="273" y="255"/>
                </a:lnTo>
                <a:lnTo>
                  <a:pt x="182" y="185"/>
                </a:lnTo>
                <a:lnTo>
                  <a:pt x="182" y="216"/>
                </a:lnTo>
                <a:lnTo>
                  <a:pt x="152" y="211"/>
                </a:lnTo>
                <a:lnTo>
                  <a:pt x="124" y="205"/>
                </a:lnTo>
                <a:lnTo>
                  <a:pt x="99" y="197"/>
                </a:lnTo>
                <a:lnTo>
                  <a:pt x="75" y="188"/>
                </a:lnTo>
                <a:lnTo>
                  <a:pt x="55" y="178"/>
                </a:lnTo>
                <a:lnTo>
                  <a:pt x="37" y="167"/>
                </a:lnTo>
                <a:lnTo>
                  <a:pt x="23" y="156"/>
                </a:lnTo>
                <a:lnTo>
                  <a:pt x="12" y="143"/>
                </a:lnTo>
                <a:lnTo>
                  <a:pt x="19" y="135"/>
                </a:lnTo>
                <a:lnTo>
                  <a:pt x="28" y="126"/>
                </a:lnTo>
                <a:lnTo>
                  <a:pt x="38" y="118"/>
                </a:lnTo>
                <a:lnTo>
                  <a:pt x="50" y="111"/>
                </a:lnTo>
                <a:lnTo>
                  <a:pt x="78" y="97"/>
                </a:lnTo>
                <a:lnTo>
                  <a:pt x="110" y="86"/>
                </a:lnTo>
                <a:lnTo>
                  <a:pt x="147" y="77"/>
                </a:lnTo>
                <a:lnTo>
                  <a:pt x="186" y="70"/>
                </a:lnTo>
                <a:lnTo>
                  <a:pt x="229" y="65"/>
                </a:lnTo>
                <a:lnTo>
                  <a:pt x="273" y="6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69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20886" y="4316413"/>
            <a:ext cx="293351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35870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0450" y="4100513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35871" name="Rectangle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591175" y="2084388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35872" name="Rectangle 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99463" y="3165475"/>
            <a:ext cx="265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35873" name="Rectangle 3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08850" y="4724400"/>
            <a:ext cx="265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35874" name="Rectangle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13550" y="5084763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35875" name="Rectangle 3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41675" y="5973763"/>
            <a:ext cx="293351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35876" name="Rectangle 3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59324" y="3884613"/>
            <a:ext cx="267703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35877" name="Rectangle 3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164388" y="5229225"/>
            <a:ext cx="265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35878" name="Rectangle 3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215063" y="5299075"/>
            <a:ext cx="1195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Attractivité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Réseau urbain</a:t>
            </a:r>
          </a:p>
        </p:txBody>
      </p:sp>
      <p:sp>
        <p:nvSpPr>
          <p:cNvPr id="35879" name="Freeform 39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7235825" y="5510213"/>
            <a:ext cx="506413" cy="80962"/>
          </a:xfrm>
          <a:custGeom>
            <a:avLst/>
            <a:gdLst>
              <a:gd name="T0" fmla="*/ 801410479 w 319"/>
              <a:gd name="T1" fmla="*/ 126007034 h 51"/>
              <a:gd name="T2" fmla="*/ 723286352 w 319"/>
              <a:gd name="T3" fmla="*/ 90725065 h 51"/>
              <a:gd name="T4" fmla="*/ 640120320 w 319"/>
              <a:gd name="T5" fmla="*/ 57962442 h 51"/>
              <a:gd name="T6" fmla="*/ 554434922 w 319"/>
              <a:gd name="T7" fmla="*/ 30241688 h 51"/>
              <a:gd name="T8" fmla="*/ 458668890 w 319"/>
              <a:gd name="T9" fmla="*/ 10080563 h 51"/>
              <a:gd name="T10" fmla="*/ 352822223 w 319"/>
              <a:gd name="T11" fmla="*/ 0 h 51"/>
              <a:gd name="T12" fmla="*/ 239415874 w 319"/>
              <a:gd name="T13" fmla="*/ 0 h 51"/>
              <a:gd name="T14" fmla="*/ 120967619 w 319"/>
              <a:gd name="T15" fmla="*/ 2519347 h 51"/>
              <a:gd name="T16" fmla="*/ 0 w 319"/>
              <a:gd name="T17" fmla="*/ 10080563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9" h="51">
                <a:moveTo>
                  <a:pt x="318" y="50"/>
                </a:moveTo>
                <a:lnTo>
                  <a:pt x="287" y="36"/>
                </a:lnTo>
                <a:lnTo>
                  <a:pt x="254" y="23"/>
                </a:lnTo>
                <a:lnTo>
                  <a:pt x="220" y="12"/>
                </a:lnTo>
                <a:lnTo>
                  <a:pt x="182" y="4"/>
                </a:lnTo>
                <a:lnTo>
                  <a:pt x="140" y="0"/>
                </a:lnTo>
                <a:lnTo>
                  <a:pt x="95" y="0"/>
                </a:lnTo>
                <a:lnTo>
                  <a:pt x="48" y="1"/>
                </a:lnTo>
                <a:lnTo>
                  <a:pt x="0" y="4"/>
                </a:lnTo>
              </a:path>
            </a:pathLst>
          </a:cu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5880" name="Freeform 40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5724525" y="5430838"/>
            <a:ext cx="649288" cy="160337"/>
          </a:xfrm>
          <a:custGeom>
            <a:avLst/>
            <a:gdLst>
              <a:gd name="T0" fmla="*/ 1028224542 w 409"/>
              <a:gd name="T1" fmla="*/ 22680542 h 101"/>
              <a:gd name="T2" fmla="*/ 919858533 w 409"/>
              <a:gd name="T3" fmla="*/ 10080594 h 101"/>
              <a:gd name="T4" fmla="*/ 811490937 w 409"/>
              <a:gd name="T5" fmla="*/ 2519355 h 101"/>
              <a:gd name="T6" fmla="*/ 753528093 w 409"/>
              <a:gd name="T7" fmla="*/ 0 h 101"/>
              <a:gd name="T8" fmla="*/ 695563661 w 409"/>
              <a:gd name="T9" fmla="*/ 5040297 h 101"/>
              <a:gd name="T10" fmla="*/ 635079864 w 409"/>
              <a:gd name="T11" fmla="*/ 10080594 h 101"/>
              <a:gd name="T12" fmla="*/ 572076703 w 409"/>
              <a:gd name="T13" fmla="*/ 22680542 h 101"/>
              <a:gd name="T14" fmla="*/ 506552590 w 409"/>
              <a:gd name="T15" fmla="*/ 40322374 h 101"/>
              <a:gd name="T16" fmla="*/ 438507525 w 409"/>
              <a:gd name="T17" fmla="*/ 60483561 h 101"/>
              <a:gd name="T18" fmla="*/ 367943096 w 409"/>
              <a:gd name="T19" fmla="*/ 85685045 h 101"/>
              <a:gd name="T20" fmla="*/ 297378667 w 409"/>
              <a:gd name="T21" fmla="*/ 115926826 h 101"/>
              <a:gd name="T22" fmla="*/ 148690127 w 409"/>
              <a:gd name="T23" fmla="*/ 181450684 h 101"/>
              <a:gd name="T24" fmla="*/ 0 w 409"/>
              <a:gd name="T25" fmla="*/ 252014839 h 1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09" h="101">
                <a:moveTo>
                  <a:pt x="408" y="9"/>
                </a:moveTo>
                <a:lnTo>
                  <a:pt x="365" y="4"/>
                </a:lnTo>
                <a:lnTo>
                  <a:pt x="322" y="1"/>
                </a:lnTo>
                <a:lnTo>
                  <a:pt x="299" y="0"/>
                </a:lnTo>
                <a:lnTo>
                  <a:pt x="276" y="2"/>
                </a:lnTo>
                <a:lnTo>
                  <a:pt x="252" y="4"/>
                </a:lnTo>
                <a:lnTo>
                  <a:pt x="227" y="9"/>
                </a:lnTo>
                <a:lnTo>
                  <a:pt x="201" y="16"/>
                </a:lnTo>
                <a:lnTo>
                  <a:pt x="174" y="24"/>
                </a:lnTo>
                <a:lnTo>
                  <a:pt x="146" y="34"/>
                </a:lnTo>
                <a:lnTo>
                  <a:pt x="118" y="46"/>
                </a:lnTo>
                <a:lnTo>
                  <a:pt x="59" y="72"/>
                </a:lnTo>
                <a:lnTo>
                  <a:pt x="0" y="100"/>
                </a:lnTo>
              </a:path>
            </a:pathLst>
          </a:cu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5881" name="Rectangle 4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662613" y="5253038"/>
            <a:ext cx="2651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35882" name="Freeform 42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6300788" y="4941888"/>
            <a:ext cx="511175" cy="358775"/>
          </a:xfrm>
          <a:custGeom>
            <a:avLst/>
            <a:gdLst>
              <a:gd name="T0" fmla="*/ 0 w 194"/>
              <a:gd name="T1" fmla="*/ 0 h 181"/>
              <a:gd name="T2" fmla="*/ 13886043 w 194"/>
              <a:gd name="T3" fmla="*/ 66793598 h 181"/>
              <a:gd name="T4" fmla="*/ 55541535 w 194"/>
              <a:gd name="T5" fmla="*/ 129658510 h 181"/>
              <a:gd name="T6" fmla="*/ 124971748 w 194"/>
              <a:gd name="T7" fmla="*/ 188594737 h 181"/>
              <a:gd name="T8" fmla="*/ 208285368 w 194"/>
              <a:gd name="T9" fmla="*/ 243600296 h 181"/>
              <a:gd name="T10" fmla="*/ 312428052 w 194"/>
              <a:gd name="T11" fmla="*/ 290748485 h 181"/>
              <a:gd name="T12" fmla="*/ 423511122 w 194"/>
              <a:gd name="T13" fmla="*/ 322181932 h 181"/>
              <a:gd name="T14" fmla="*/ 548482870 w 194"/>
              <a:gd name="T15" fmla="*/ 345756027 h 181"/>
              <a:gd name="T16" fmla="*/ 673451983 w 194"/>
              <a:gd name="T17" fmla="*/ 353613397 h 181"/>
              <a:gd name="T18" fmla="*/ 798423731 w 194"/>
              <a:gd name="T19" fmla="*/ 361472750 h 181"/>
              <a:gd name="T20" fmla="*/ 916452457 w 194"/>
              <a:gd name="T21" fmla="*/ 385046844 h 181"/>
              <a:gd name="T22" fmla="*/ 1027538163 w 194"/>
              <a:gd name="T23" fmla="*/ 420408977 h 181"/>
              <a:gd name="T24" fmla="*/ 1131678212 w 194"/>
              <a:gd name="T25" fmla="*/ 463628480 h 181"/>
              <a:gd name="T26" fmla="*/ 1214991832 w 194"/>
              <a:gd name="T27" fmla="*/ 518634040 h 181"/>
              <a:gd name="T28" fmla="*/ 1284422045 w 194"/>
              <a:gd name="T29" fmla="*/ 577570267 h 181"/>
              <a:gd name="T30" fmla="*/ 1326077537 w 194"/>
              <a:gd name="T31" fmla="*/ 640435179 h 181"/>
              <a:gd name="T32" fmla="*/ 1339963580 w 194"/>
              <a:gd name="T33" fmla="*/ 707228777 h 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4" h="181">
                <a:moveTo>
                  <a:pt x="0" y="0"/>
                </a:moveTo>
                <a:lnTo>
                  <a:pt x="2" y="17"/>
                </a:lnTo>
                <a:lnTo>
                  <a:pt x="8" y="33"/>
                </a:lnTo>
                <a:lnTo>
                  <a:pt x="18" y="48"/>
                </a:lnTo>
                <a:lnTo>
                  <a:pt x="30" y="62"/>
                </a:lnTo>
                <a:lnTo>
                  <a:pt x="45" y="74"/>
                </a:lnTo>
                <a:lnTo>
                  <a:pt x="61" y="82"/>
                </a:lnTo>
                <a:lnTo>
                  <a:pt x="79" y="88"/>
                </a:lnTo>
                <a:lnTo>
                  <a:pt x="97" y="90"/>
                </a:lnTo>
                <a:lnTo>
                  <a:pt x="115" y="92"/>
                </a:lnTo>
                <a:lnTo>
                  <a:pt x="132" y="98"/>
                </a:lnTo>
                <a:lnTo>
                  <a:pt x="148" y="107"/>
                </a:lnTo>
                <a:lnTo>
                  <a:pt x="163" y="118"/>
                </a:lnTo>
                <a:lnTo>
                  <a:pt x="175" y="132"/>
                </a:lnTo>
                <a:lnTo>
                  <a:pt x="185" y="147"/>
                </a:lnTo>
                <a:lnTo>
                  <a:pt x="191" y="163"/>
                </a:lnTo>
                <a:lnTo>
                  <a:pt x="193" y="180"/>
                </a:lnTo>
              </a:path>
            </a:pathLst>
          </a:cu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5883" name="Freeform 43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8027988" y="4581525"/>
            <a:ext cx="434975" cy="496888"/>
          </a:xfrm>
          <a:custGeom>
            <a:avLst/>
            <a:gdLst>
              <a:gd name="T0" fmla="*/ 688003450 w 274"/>
              <a:gd name="T1" fmla="*/ 0 h 313"/>
              <a:gd name="T2" fmla="*/ 549394063 w 274"/>
              <a:gd name="T3" fmla="*/ 5040318 h 313"/>
              <a:gd name="T4" fmla="*/ 420866888 w 274"/>
              <a:gd name="T5" fmla="*/ 22682223 h 313"/>
              <a:gd name="T6" fmla="*/ 302418750 w 274"/>
              <a:gd name="T7" fmla="*/ 47883811 h 313"/>
              <a:gd name="T8" fmla="*/ 249496263 w 274"/>
              <a:gd name="T9" fmla="*/ 65524128 h 313"/>
              <a:gd name="T10" fmla="*/ 201612500 w 274"/>
              <a:gd name="T11" fmla="*/ 83166034 h 313"/>
              <a:gd name="T12" fmla="*/ 156249688 w 274"/>
              <a:gd name="T13" fmla="*/ 103327304 h 313"/>
              <a:gd name="T14" fmla="*/ 118448138 w 274"/>
              <a:gd name="T15" fmla="*/ 123488574 h 313"/>
              <a:gd name="T16" fmla="*/ 83165950 w 274"/>
              <a:gd name="T17" fmla="*/ 148690162 h 313"/>
              <a:gd name="T18" fmla="*/ 55443438 w 274"/>
              <a:gd name="T19" fmla="*/ 171370797 h 313"/>
              <a:gd name="T20" fmla="*/ 30241875 w 274"/>
              <a:gd name="T21" fmla="*/ 196572385 h 313"/>
              <a:gd name="T22" fmla="*/ 15120938 w 274"/>
              <a:gd name="T23" fmla="*/ 224294926 h 313"/>
              <a:gd name="T24" fmla="*/ 5040313 w 274"/>
              <a:gd name="T25" fmla="*/ 252015879 h 313"/>
              <a:gd name="T26" fmla="*/ 0 w 274"/>
              <a:gd name="T27" fmla="*/ 282257784 h 313"/>
              <a:gd name="T28" fmla="*/ 0 w 274"/>
              <a:gd name="T29" fmla="*/ 441028581 h 313"/>
              <a:gd name="T30" fmla="*/ 2520950 w 274"/>
              <a:gd name="T31" fmla="*/ 463709217 h 313"/>
              <a:gd name="T32" fmla="*/ 7561263 w 274"/>
              <a:gd name="T33" fmla="*/ 486391439 h 313"/>
              <a:gd name="T34" fmla="*/ 20161250 w 274"/>
              <a:gd name="T35" fmla="*/ 506552710 h 313"/>
              <a:gd name="T36" fmla="*/ 32762825 w 274"/>
              <a:gd name="T37" fmla="*/ 526713980 h 313"/>
              <a:gd name="T38" fmla="*/ 73085325 w 274"/>
              <a:gd name="T39" fmla="*/ 567036521 h 313"/>
              <a:gd name="T40" fmla="*/ 126007813 w 274"/>
              <a:gd name="T41" fmla="*/ 602318744 h 313"/>
              <a:gd name="T42" fmla="*/ 194052825 w 274"/>
              <a:gd name="T43" fmla="*/ 635080014 h 313"/>
              <a:gd name="T44" fmla="*/ 272176875 w 274"/>
              <a:gd name="T45" fmla="*/ 665321919 h 313"/>
              <a:gd name="T46" fmla="*/ 360383138 w 274"/>
              <a:gd name="T47" fmla="*/ 688004142 h 313"/>
              <a:gd name="T48" fmla="*/ 458668438 w 274"/>
              <a:gd name="T49" fmla="*/ 705644460 h 313"/>
              <a:gd name="T50" fmla="*/ 458668438 w 274"/>
              <a:gd name="T51" fmla="*/ 786289541 h 313"/>
              <a:gd name="T52" fmla="*/ 688003450 w 274"/>
              <a:gd name="T53" fmla="*/ 642641284 h 313"/>
              <a:gd name="T54" fmla="*/ 458668438 w 274"/>
              <a:gd name="T55" fmla="*/ 466230169 h 313"/>
              <a:gd name="T56" fmla="*/ 458668438 w 274"/>
              <a:gd name="T57" fmla="*/ 544354298 h 313"/>
              <a:gd name="T58" fmla="*/ 383063750 w 274"/>
              <a:gd name="T59" fmla="*/ 531754298 h 313"/>
              <a:gd name="T60" fmla="*/ 312499375 w 274"/>
              <a:gd name="T61" fmla="*/ 516633345 h 313"/>
              <a:gd name="T62" fmla="*/ 249496263 w 274"/>
              <a:gd name="T63" fmla="*/ 496472075 h 313"/>
              <a:gd name="T64" fmla="*/ 189012513 w 274"/>
              <a:gd name="T65" fmla="*/ 473789852 h 313"/>
              <a:gd name="T66" fmla="*/ 138609388 w 274"/>
              <a:gd name="T67" fmla="*/ 448588264 h 313"/>
              <a:gd name="T68" fmla="*/ 93246575 w 274"/>
              <a:gd name="T69" fmla="*/ 420867311 h 313"/>
              <a:gd name="T70" fmla="*/ 57964388 w 274"/>
              <a:gd name="T71" fmla="*/ 393144771 h 313"/>
              <a:gd name="T72" fmla="*/ 30241875 w 274"/>
              <a:gd name="T73" fmla="*/ 360383500 h 313"/>
              <a:gd name="T74" fmla="*/ 30241875 w 274"/>
              <a:gd name="T75" fmla="*/ 360383500 h 313"/>
              <a:gd name="T76" fmla="*/ 47883763 w 274"/>
              <a:gd name="T77" fmla="*/ 340222230 h 313"/>
              <a:gd name="T78" fmla="*/ 70564375 w 274"/>
              <a:gd name="T79" fmla="*/ 317540007 h 313"/>
              <a:gd name="T80" fmla="*/ 95765938 w 274"/>
              <a:gd name="T81" fmla="*/ 297378737 h 313"/>
              <a:gd name="T82" fmla="*/ 126007813 w 274"/>
              <a:gd name="T83" fmla="*/ 279738419 h 313"/>
              <a:gd name="T84" fmla="*/ 196572188 w 274"/>
              <a:gd name="T85" fmla="*/ 244456196 h 313"/>
              <a:gd name="T86" fmla="*/ 277217188 w 274"/>
              <a:gd name="T87" fmla="*/ 216733656 h 313"/>
              <a:gd name="T88" fmla="*/ 370463763 w 274"/>
              <a:gd name="T89" fmla="*/ 194053020 h 313"/>
              <a:gd name="T90" fmla="*/ 468749063 w 274"/>
              <a:gd name="T91" fmla="*/ 176411115 h 313"/>
              <a:gd name="T92" fmla="*/ 577116575 w 274"/>
              <a:gd name="T93" fmla="*/ 163811115 h 313"/>
              <a:gd name="T94" fmla="*/ 688003450 w 274"/>
              <a:gd name="T95" fmla="*/ 161290162 h 3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4" h="313">
                <a:moveTo>
                  <a:pt x="273" y="0"/>
                </a:moveTo>
                <a:lnTo>
                  <a:pt x="218" y="2"/>
                </a:lnTo>
                <a:lnTo>
                  <a:pt x="167" y="9"/>
                </a:lnTo>
                <a:lnTo>
                  <a:pt x="120" y="19"/>
                </a:lnTo>
                <a:lnTo>
                  <a:pt x="99" y="26"/>
                </a:lnTo>
                <a:lnTo>
                  <a:pt x="80" y="33"/>
                </a:lnTo>
                <a:lnTo>
                  <a:pt x="62" y="41"/>
                </a:lnTo>
                <a:lnTo>
                  <a:pt x="47" y="49"/>
                </a:lnTo>
                <a:lnTo>
                  <a:pt x="33" y="59"/>
                </a:lnTo>
                <a:lnTo>
                  <a:pt x="22" y="68"/>
                </a:lnTo>
                <a:lnTo>
                  <a:pt x="12" y="78"/>
                </a:lnTo>
                <a:lnTo>
                  <a:pt x="6" y="89"/>
                </a:lnTo>
                <a:lnTo>
                  <a:pt x="2" y="100"/>
                </a:lnTo>
                <a:lnTo>
                  <a:pt x="0" y="112"/>
                </a:lnTo>
                <a:lnTo>
                  <a:pt x="0" y="175"/>
                </a:lnTo>
                <a:lnTo>
                  <a:pt x="1" y="184"/>
                </a:lnTo>
                <a:lnTo>
                  <a:pt x="3" y="193"/>
                </a:lnTo>
                <a:lnTo>
                  <a:pt x="8" y="201"/>
                </a:lnTo>
                <a:lnTo>
                  <a:pt x="13" y="209"/>
                </a:lnTo>
                <a:lnTo>
                  <a:pt x="29" y="225"/>
                </a:lnTo>
                <a:lnTo>
                  <a:pt x="50" y="239"/>
                </a:lnTo>
                <a:lnTo>
                  <a:pt x="77" y="252"/>
                </a:lnTo>
                <a:lnTo>
                  <a:pt x="108" y="264"/>
                </a:lnTo>
                <a:lnTo>
                  <a:pt x="143" y="273"/>
                </a:lnTo>
                <a:lnTo>
                  <a:pt x="182" y="280"/>
                </a:lnTo>
                <a:lnTo>
                  <a:pt x="182" y="312"/>
                </a:lnTo>
                <a:lnTo>
                  <a:pt x="273" y="255"/>
                </a:lnTo>
                <a:lnTo>
                  <a:pt x="182" y="185"/>
                </a:lnTo>
                <a:lnTo>
                  <a:pt x="182" y="216"/>
                </a:lnTo>
                <a:lnTo>
                  <a:pt x="152" y="211"/>
                </a:lnTo>
                <a:lnTo>
                  <a:pt x="124" y="205"/>
                </a:lnTo>
                <a:lnTo>
                  <a:pt x="99" y="197"/>
                </a:lnTo>
                <a:lnTo>
                  <a:pt x="75" y="188"/>
                </a:lnTo>
                <a:lnTo>
                  <a:pt x="55" y="178"/>
                </a:lnTo>
                <a:lnTo>
                  <a:pt x="37" y="167"/>
                </a:lnTo>
                <a:lnTo>
                  <a:pt x="23" y="156"/>
                </a:lnTo>
                <a:lnTo>
                  <a:pt x="12" y="143"/>
                </a:lnTo>
                <a:lnTo>
                  <a:pt x="19" y="135"/>
                </a:lnTo>
                <a:lnTo>
                  <a:pt x="28" y="126"/>
                </a:lnTo>
                <a:lnTo>
                  <a:pt x="38" y="118"/>
                </a:lnTo>
                <a:lnTo>
                  <a:pt x="50" y="111"/>
                </a:lnTo>
                <a:lnTo>
                  <a:pt x="78" y="97"/>
                </a:lnTo>
                <a:lnTo>
                  <a:pt x="110" y="86"/>
                </a:lnTo>
                <a:lnTo>
                  <a:pt x="147" y="77"/>
                </a:lnTo>
                <a:lnTo>
                  <a:pt x="186" y="70"/>
                </a:lnTo>
                <a:lnTo>
                  <a:pt x="229" y="65"/>
                </a:lnTo>
                <a:lnTo>
                  <a:pt x="273" y="6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>
            <p:custDataLst>
              <p:tags r:id="rId42"/>
            </p:custDataLst>
          </p:nvPr>
        </p:nvSpPr>
        <p:spPr>
          <a:xfrm>
            <a:off x="4866646" y="2119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46" name="ZoneTexte 45"/>
          <p:cNvSpPr txBox="1"/>
          <p:nvPr>
            <p:custDataLst>
              <p:tags r:id="rId43"/>
            </p:custDataLst>
          </p:nvPr>
        </p:nvSpPr>
        <p:spPr>
          <a:xfrm>
            <a:off x="8735920" y="211931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47" name="ZoneTexte 46"/>
          <p:cNvSpPr txBox="1"/>
          <p:nvPr>
            <p:custDataLst>
              <p:tags r:id="rId44"/>
            </p:custDataLst>
          </p:nvPr>
        </p:nvSpPr>
        <p:spPr>
          <a:xfrm>
            <a:off x="4779509" y="514723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49" name="Rectangle 4"/>
          <p:cNvSpPr txBox="1">
            <a:spLocks noChangeArrowheads="1"/>
          </p:cNvSpPr>
          <p:nvPr>
            <p:custDataLst>
              <p:tags r:id="rId45"/>
            </p:custDataLst>
          </p:nvPr>
        </p:nvSpPr>
        <p:spPr>
          <a:xfrm>
            <a:off x="423650" y="-59182"/>
            <a:ext cx="9026227" cy="1399032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</a:t>
            </a:r>
          </a:p>
          <a:p>
            <a:pPr algn="ctr"/>
            <a:r>
              <a:rPr lang="fr-FR" alt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 comportement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12498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-127857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« ROAD MAP » du cours</a:t>
            </a:r>
            <a:endParaRPr lang="fr-FR" sz="3600" dirty="0"/>
          </a:p>
        </p:txBody>
      </p:sp>
      <p:sp>
        <p:nvSpPr>
          <p:cNvPr id="6" name="Rectangle à coins arrondis 5"/>
          <p:cNvSpPr/>
          <p:nvPr>
            <p:custDataLst>
              <p:tags r:id="rId3"/>
            </p:custDataLst>
          </p:nvPr>
        </p:nvSpPr>
        <p:spPr>
          <a:xfrm>
            <a:off x="683568" y="1115815"/>
            <a:ext cx="1728192" cy="79208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Où enseigne-t-on</a:t>
            </a:r>
          </a:p>
          <a:p>
            <a:pPr algn="ctr"/>
            <a:r>
              <a:rPr lang="fr-FR" sz="1200" dirty="0"/>
              <a:t>l</a:t>
            </a:r>
            <a:r>
              <a:rPr lang="fr-FR" sz="1200" dirty="0" smtClean="0"/>
              <a:t>a modélisation  &amp; simulation à des fins de décision</a:t>
            </a:r>
            <a:endParaRPr lang="fr-FR" sz="1200" dirty="0"/>
          </a:p>
        </p:txBody>
      </p:sp>
      <p:sp>
        <p:nvSpPr>
          <p:cNvPr id="7" name="Rectangle à coins arrondis 6"/>
          <p:cNvSpPr/>
          <p:nvPr>
            <p:custDataLst>
              <p:tags r:id="rId4"/>
            </p:custDataLst>
          </p:nvPr>
        </p:nvSpPr>
        <p:spPr>
          <a:xfrm>
            <a:off x="2746421" y="1540526"/>
            <a:ext cx="1728192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Le cycle informatique du processus décisionnel)</a:t>
            </a:r>
            <a:endParaRPr lang="fr-FR" sz="1200" dirty="0"/>
          </a:p>
        </p:txBody>
      </p:sp>
      <p:sp>
        <p:nvSpPr>
          <p:cNvPr id="9" name="Rectangle à coins arrondis 8"/>
          <p:cNvSpPr/>
          <p:nvPr>
            <p:custDataLst>
              <p:tags r:id="rId5"/>
            </p:custDataLst>
          </p:nvPr>
        </p:nvSpPr>
        <p:spPr>
          <a:xfrm>
            <a:off x="4788024" y="1907903"/>
            <a:ext cx="1728192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Le processus de décision, le modèle « IDAR »</a:t>
            </a:r>
            <a:endParaRPr lang="fr-FR" sz="1200" dirty="0"/>
          </a:p>
        </p:txBody>
      </p:sp>
      <p:sp>
        <p:nvSpPr>
          <p:cNvPr id="11" name="Rectangle à coins arrondis 10"/>
          <p:cNvSpPr/>
          <p:nvPr>
            <p:custDataLst>
              <p:tags r:id="rId6"/>
            </p:custDataLst>
          </p:nvPr>
        </p:nvSpPr>
        <p:spPr>
          <a:xfrm>
            <a:off x="6876256" y="2332614"/>
            <a:ext cx="1728192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La conception d’un modèle décisionnel « BSC »</a:t>
            </a:r>
            <a:endParaRPr lang="fr-FR" sz="1200" dirty="0"/>
          </a:p>
        </p:txBody>
      </p:sp>
      <p:sp>
        <p:nvSpPr>
          <p:cNvPr id="13" name="Rectangle à coins arrondis 12"/>
          <p:cNvSpPr/>
          <p:nvPr>
            <p:custDataLst>
              <p:tags r:id="rId7"/>
            </p:custDataLst>
          </p:nvPr>
        </p:nvSpPr>
        <p:spPr>
          <a:xfrm>
            <a:off x="4788024" y="3113412"/>
            <a:ext cx="1728192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Penser la complexité avec l’approche systémique</a:t>
            </a:r>
            <a:endParaRPr lang="fr-FR" sz="1200" dirty="0"/>
          </a:p>
        </p:txBody>
      </p:sp>
      <p:sp>
        <p:nvSpPr>
          <p:cNvPr id="14" name="Rectangle à coins arrondis 13"/>
          <p:cNvSpPr/>
          <p:nvPr>
            <p:custDataLst>
              <p:tags r:id="rId8"/>
            </p:custDataLst>
          </p:nvPr>
        </p:nvSpPr>
        <p:spPr>
          <a:xfrm>
            <a:off x="2746421" y="3509456"/>
            <a:ext cx="1728192" cy="7920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Les outils pour comprendre le comportement du système</a:t>
            </a:r>
            <a:endParaRPr lang="fr-FR" sz="1200" dirty="0"/>
          </a:p>
        </p:txBody>
      </p:sp>
      <p:sp>
        <p:nvSpPr>
          <p:cNvPr id="15" name="Rectangle à coins arrondis 14"/>
          <p:cNvSpPr/>
          <p:nvPr>
            <p:custDataLst>
              <p:tags r:id="rId9"/>
            </p:custDataLst>
          </p:nvPr>
        </p:nvSpPr>
        <p:spPr>
          <a:xfrm>
            <a:off x="696527" y="4301544"/>
            <a:ext cx="1728192" cy="7920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Effets de bord &amp; prise en compte des délais</a:t>
            </a:r>
            <a:endParaRPr lang="fr-FR" sz="1200" dirty="0"/>
          </a:p>
        </p:txBody>
      </p:sp>
      <p:sp>
        <p:nvSpPr>
          <p:cNvPr id="16" name="Rectangle à coins arrondis 15"/>
          <p:cNvSpPr/>
          <p:nvPr>
            <p:custDataLst>
              <p:tags r:id="rId10"/>
            </p:custDataLst>
          </p:nvPr>
        </p:nvSpPr>
        <p:spPr>
          <a:xfrm>
            <a:off x="2746421" y="5054146"/>
            <a:ext cx="1728192" cy="7920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Apprentissage du logiciel « Stella » &amp;</a:t>
            </a:r>
          </a:p>
          <a:p>
            <a:pPr algn="ctr"/>
            <a:r>
              <a:rPr lang="fr-FR" sz="1200" dirty="0" smtClean="0"/>
              <a:t>Simulations numériques</a:t>
            </a:r>
            <a:endParaRPr lang="fr-FR" sz="1200" dirty="0"/>
          </a:p>
        </p:txBody>
      </p:sp>
      <p:cxnSp>
        <p:nvCxnSpPr>
          <p:cNvPr id="20" name="Connecteur en angle 19"/>
          <p:cNvCxnSpPr>
            <a:endCxn id="11" idx="0"/>
          </p:cNvCxnSpPr>
          <p:nvPr>
            <p:custDataLst>
              <p:tags r:id="rId11"/>
            </p:custDataLst>
          </p:nvPr>
        </p:nvCxnSpPr>
        <p:spPr>
          <a:xfrm>
            <a:off x="6516216" y="2077016"/>
            <a:ext cx="1224136" cy="2555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endCxn id="9" idx="0"/>
          </p:cNvCxnSpPr>
          <p:nvPr>
            <p:custDataLst>
              <p:tags r:id="rId12"/>
            </p:custDataLst>
          </p:nvPr>
        </p:nvCxnSpPr>
        <p:spPr>
          <a:xfrm>
            <a:off x="4474613" y="1724214"/>
            <a:ext cx="1177507" cy="1836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>
            <a:endCxn id="7" idx="0"/>
          </p:cNvCxnSpPr>
          <p:nvPr>
            <p:custDataLst>
              <p:tags r:id="rId13"/>
            </p:custDataLst>
          </p:nvPr>
        </p:nvCxnSpPr>
        <p:spPr>
          <a:xfrm>
            <a:off x="2411760" y="1284927"/>
            <a:ext cx="1198757" cy="25559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11" idx="2"/>
            <a:endCxn id="13" idx="3"/>
          </p:cNvCxnSpPr>
          <p:nvPr>
            <p:custDataLst>
              <p:tags r:id="rId14"/>
            </p:custDataLst>
          </p:nvPr>
        </p:nvCxnSpPr>
        <p:spPr>
          <a:xfrm rot="5400000">
            <a:off x="6935907" y="2705011"/>
            <a:ext cx="384754" cy="122413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3" idx="2"/>
          </p:cNvCxnSpPr>
          <p:nvPr>
            <p:custDataLst>
              <p:tags r:id="rId15"/>
            </p:custDataLst>
          </p:nvPr>
        </p:nvCxnSpPr>
        <p:spPr>
          <a:xfrm rot="5400000">
            <a:off x="4933494" y="3446620"/>
            <a:ext cx="259747" cy="117750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42"/>
          <p:cNvCxnSpPr>
            <a:endCxn id="15" idx="0"/>
          </p:cNvCxnSpPr>
          <p:nvPr>
            <p:custDataLst>
              <p:tags r:id="rId16"/>
            </p:custDataLst>
          </p:nvPr>
        </p:nvCxnSpPr>
        <p:spPr>
          <a:xfrm rot="10800000" flipV="1">
            <a:off x="1560623" y="3905500"/>
            <a:ext cx="1185798" cy="3960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>
            <a:stCxn id="15" idx="2"/>
            <a:endCxn id="16" idx="1"/>
          </p:cNvCxnSpPr>
          <p:nvPr>
            <p:custDataLst>
              <p:tags r:id="rId17"/>
            </p:custDataLst>
          </p:nvPr>
        </p:nvCxnSpPr>
        <p:spPr>
          <a:xfrm rot="16200000" flipH="1">
            <a:off x="1975243" y="4679012"/>
            <a:ext cx="356558" cy="11857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>
            <p:custDataLst>
              <p:tags r:id="rId18"/>
            </p:custDataLst>
          </p:nvPr>
        </p:nvSpPr>
        <p:spPr>
          <a:xfrm>
            <a:off x="4788024" y="5661248"/>
            <a:ext cx="1728192" cy="7920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Exemple : Cie </a:t>
            </a:r>
            <a:r>
              <a:rPr lang="fr-FR" sz="1200" dirty="0" err="1" smtClean="0"/>
              <a:t>Low</a:t>
            </a:r>
            <a:r>
              <a:rPr lang="fr-FR" sz="1200" dirty="0" smtClean="0"/>
              <a:t> </a:t>
            </a:r>
            <a:r>
              <a:rPr lang="fr-FR" sz="1200" dirty="0" err="1" smtClean="0"/>
              <a:t>Cost</a:t>
            </a:r>
            <a:r>
              <a:rPr lang="fr-FR" sz="1200" dirty="0" smtClean="0"/>
              <a:t> (</a:t>
            </a:r>
            <a:r>
              <a:rPr lang="fr-FR" sz="1200" dirty="0" err="1" smtClean="0"/>
              <a:t>Easy</a:t>
            </a:r>
            <a:r>
              <a:rPr lang="fr-FR" sz="1200" dirty="0" smtClean="0"/>
              <a:t> Jet)</a:t>
            </a:r>
          </a:p>
        </p:txBody>
      </p:sp>
      <p:cxnSp>
        <p:nvCxnSpPr>
          <p:cNvPr id="53" name="Connecteur en angle 52"/>
          <p:cNvCxnSpPr>
            <a:endCxn id="52" idx="0"/>
          </p:cNvCxnSpPr>
          <p:nvPr>
            <p:custDataLst>
              <p:tags r:id="rId19"/>
            </p:custDataLst>
          </p:nvPr>
        </p:nvCxnSpPr>
        <p:spPr>
          <a:xfrm>
            <a:off x="4474614" y="5450190"/>
            <a:ext cx="1177506" cy="21105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>
            <p:custDataLst>
              <p:tags r:id="rId20"/>
            </p:custDataLst>
          </p:nvPr>
        </p:nvSpPr>
        <p:spPr>
          <a:xfrm>
            <a:off x="956931" y="808038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5 à 7</a:t>
            </a:r>
            <a:endParaRPr lang="fr-FR" sz="1400" dirty="0"/>
          </a:p>
        </p:txBody>
      </p:sp>
      <p:sp>
        <p:nvSpPr>
          <p:cNvPr id="56" name="ZoneTexte 55"/>
          <p:cNvSpPr txBox="1"/>
          <p:nvPr>
            <p:custDataLst>
              <p:tags r:id="rId21"/>
            </p:custDataLst>
          </p:nvPr>
        </p:nvSpPr>
        <p:spPr>
          <a:xfrm>
            <a:off x="3011138" y="1002905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8 à 16</a:t>
            </a:r>
            <a:endParaRPr lang="fr-FR" sz="1400" dirty="0"/>
          </a:p>
        </p:txBody>
      </p:sp>
      <p:sp>
        <p:nvSpPr>
          <p:cNvPr id="57" name="ZoneTexte 56"/>
          <p:cNvSpPr txBox="1"/>
          <p:nvPr>
            <p:custDataLst>
              <p:tags r:id="rId22"/>
            </p:custDataLst>
          </p:nvPr>
        </p:nvSpPr>
        <p:spPr>
          <a:xfrm>
            <a:off x="5063367" y="1412726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17 à 20</a:t>
            </a:r>
            <a:endParaRPr lang="fr-FR" sz="1400" dirty="0"/>
          </a:p>
        </p:txBody>
      </p:sp>
      <p:sp>
        <p:nvSpPr>
          <p:cNvPr id="58" name="ZoneTexte 57"/>
          <p:cNvSpPr txBox="1"/>
          <p:nvPr>
            <p:custDataLst>
              <p:tags r:id="rId23"/>
            </p:custDataLst>
          </p:nvPr>
        </p:nvSpPr>
        <p:spPr>
          <a:xfrm>
            <a:off x="7037275" y="1768885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21 à 27</a:t>
            </a:r>
            <a:endParaRPr lang="fr-FR" sz="1400" dirty="0"/>
          </a:p>
        </p:txBody>
      </p:sp>
      <p:sp>
        <p:nvSpPr>
          <p:cNvPr id="60" name="ZoneTexte 59"/>
          <p:cNvSpPr txBox="1"/>
          <p:nvPr>
            <p:custDataLst>
              <p:tags r:id="rId24"/>
            </p:custDataLst>
          </p:nvPr>
        </p:nvSpPr>
        <p:spPr>
          <a:xfrm>
            <a:off x="4965114" y="4173868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28 à 38</a:t>
            </a:r>
            <a:endParaRPr lang="fr-FR" sz="1400" dirty="0"/>
          </a:p>
        </p:txBody>
      </p:sp>
      <p:sp>
        <p:nvSpPr>
          <p:cNvPr id="61" name="ZoneTexte 60"/>
          <p:cNvSpPr txBox="1"/>
          <p:nvPr>
            <p:custDataLst>
              <p:tags r:id="rId25"/>
            </p:custDataLst>
          </p:nvPr>
        </p:nvSpPr>
        <p:spPr>
          <a:xfrm>
            <a:off x="2961445" y="3201679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39 à 48</a:t>
            </a:r>
            <a:endParaRPr lang="fr-FR" sz="1400" dirty="0"/>
          </a:p>
        </p:txBody>
      </p:sp>
      <p:sp>
        <p:nvSpPr>
          <p:cNvPr id="62" name="ZoneTexte 61"/>
          <p:cNvSpPr txBox="1"/>
          <p:nvPr>
            <p:custDataLst>
              <p:tags r:id="rId26"/>
            </p:custDataLst>
          </p:nvPr>
        </p:nvSpPr>
        <p:spPr>
          <a:xfrm>
            <a:off x="860128" y="4014610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49 à 59</a:t>
            </a:r>
            <a:endParaRPr lang="fr-FR" sz="1400" dirty="0"/>
          </a:p>
        </p:txBody>
      </p:sp>
      <p:sp>
        <p:nvSpPr>
          <p:cNvPr id="63" name="ZoneTexte 62"/>
          <p:cNvSpPr txBox="1"/>
          <p:nvPr>
            <p:custDataLst>
              <p:tags r:id="rId27"/>
            </p:custDataLst>
          </p:nvPr>
        </p:nvSpPr>
        <p:spPr>
          <a:xfrm>
            <a:off x="2907440" y="4746369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60 à 70</a:t>
            </a:r>
            <a:endParaRPr lang="fr-FR" sz="1400" dirty="0"/>
          </a:p>
        </p:txBody>
      </p:sp>
      <p:sp>
        <p:nvSpPr>
          <p:cNvPr id="64" name="ZoneTexte 63"/>
          <p:cNvSpPr txBox="1"/>
          <p:nvPr>
            <p:custDataLst>
              <p:tags r:id="rId28"/>
            </p:custDataLst>
          </p:nvPr>
        </p:nvSpPr>
        <p:spPr>
          <a:xfrm>
            <a:off x="4981144" y="5401829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71 à 81</a:t>
            </a:r>
            <a:endParaRPr lang="fr-FR" sz="1400" dirty="0"/>
          </a:p>
        </p:txBody>
      </p:sp>
      <p:sp>
        <p:nvSpPr>
          <p:cNvPr id="31" name="Rectangle à coins arrondis 30"/>
          <p:cNvSpPr/>
          <p:nvPr>
            <p:custDataLst>
              <p:tags r:id="rId29"/>
            </p:custDataLst>
          </p:nvPr>
        </p:nvSpPr>
        <p:spPr>
          <a:xfrm>
            <a:off x="7176617" y="5661808"/>
            <a:ext cx="1728192" cy="79208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Démarche de modélisation et cas Boeing)</a:t>
            </a:r>
          </a:p>
        </p:txBody>
      </p:sp>
      <p:sp>
        <p:nvSpPr>
          <p:cNvPr id="32" name="ZoneTexte 31"/>
          <p:cNvSpPr txBox="1"/>
          <p:nvPr>
            <p:custDataLst>
              <p:tags r:id="rId30"/>
            </p:custDataLst>
          </p:nvPr>
        </p:nvSpPr>
        <p:spPr>
          <a:xfrm>
            <a:off x="7370497" y="5401830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Pages 82 à 91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>
            <p:custDataLst>
              <p:tags r:id="rId31"/>
            </p:custDataLst>
          </p:nvPr>
        </p:nvCxnSpPr>
        <p:spPr>
          <a:xfrm>
            <a:off x="6732240" y="584623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2" idx="3"/>
            <a:endCxn id="31" idx="1"/>
          </p:cNvCxnSpPr>
          <p:nvPr>
            <p:custDataLst>
              <p:tags r:id="rId32"/>
            </p:custDataLst>
          </p:nvPr>
        </p:nvCxnSpPr>
        <p:spPr>
          <a:xfrm>
            <a:off x="6516216" y="6057292"/>
            <a:ext cx="660401" cy="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2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96680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C4319C30-798B-446E-A787-55AAC45038E4}" type="slidenum">
              <a:rPr lang="fr-FR" altLang="fr-FR"/>
              <a:pPr algn="ctr">
                <a:defRPr/>
              </a:pPr>
              <a:t>40</a:t>
            </a:fld>
            <a:endParaRPr lang="fr-FR" altLang="fr-FR"/>
          </a:p>
        </p:txBody>
      </p:sp>
      <p:sp>
        <p:nvSpPr>
          <p:cNvPr id="3891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2469" y="2002066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1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69232" y="3154591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17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4407" y="994003"/>
            <a:ext cx="3024187" cy="30241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9594" y="1425803"/>
            <a:ext cx="144652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 smtClean="0">
                <a:solidFill>
                  <a:schemeClr val="tx1"/>
                </a:solidFill>
                <a:latin typeface="Verdana" pitchFamily="34" charset="0"/>
              </a:rPr>
              <a:t>Événements</a:t>
            </a: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919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3694" y="2506891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Comportements</a:t>
            </a:r>
          </a:p>
        </p:txBody>
      </p:sp>
      <p:sp>
        <p:nvSpPr>
          <p:cNvPr id="38920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1032" y="3514953"/>
            <a:ext cx="1138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Structure</a:t>
            </a:r>
          </a:p>
        </p:txBody>
      </p:sp>
      <p:sp>
        <p:nvSpPr>
          <p:cNvPr id="3892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4044" y="315459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2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85357" y="3154591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23" name="AutoShap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04494" y="3154591"/>
            <a:ext cx="144463" cy="863600"/>
          </a:xfrm>
          <a:prstGeom prst="rightBrace">
            <a:avLst>
              <a:gd name="adj1" fmla="val 498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924" name="AutoShape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133057" y="2002066"/>
            <a:ext cx="287337" cy="1152525"/>
          </a:xfrm>
          <a:prstGeom prst="rightBrace">
            <a:avLst>
              <a:gd name="adj1" fmla="val 334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925" name="AutoShape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204494" y="1065441"/>
            <a:ext cx="215900" cy="938212"/>
          </a:xfrm>
          <a:prstGeom prst="rightBrace">
            <a:avLst>
              <a:gd name="adj1" fmla="val 362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92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053557" y="2002066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2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21982" y="994003"/>
            <a:ext cx="18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928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996657" y="1930628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2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96657" y="3154591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30" name="Freeform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141119" y="1990953"/>
            <a:ext cx="1368425" cy="947738"/>
          </a:xfrm>
          <a:custGeom>
            <a:avLst/>
            <a:gdLst>
              <a:gd name="T0" fmla="*/ 0 w 862"/>
              <a:gd name="T1" fmla="*/ 17641897 h 597"/>
              <a:gd name="T2" fmla="*/ 342741250 w 862"/>
              <a:gd name="T3" fmla="*/ 17641897 h 597"/>
              <a:gd name="T4" fmla="*/ 801409688 w 862"/>
              <a:gd name="T5" fmla="*/ 131048194 h 597"/>
              <a:gd name="T6" fmla="*/ 1600300013 w 862"/>
              <a:gd name="T7" fmla="*/ 703124758 h 597"/>
              <a:gd name="T8" fmla="*/ 2147483647 w 862"/>
              <a:gd name="T9" fmla="*/ 1504534869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2" h="597">
                <a:moveTo>
                  <a:pt x="0" y="7"/>
                </a:moveTo>
                <a:cubicBezTo>
                  <a:pt x="41" y="3"/>
                  <a:pt x="83" y="0"/>
                  <a:pt x="136" y="7"/>
                </a:cubicBezTo>
                <a:cubicBezTo>
                  <a:pt x="189" y="14"/>
                  <a:pt x="235" y="7"/>
                  <a:pt x="318" y="52"/>
                </a:cubicBezTo>
                <a:cubicBezTo>
                  <a:pt x="401" y="97"/>
                  <a:pt x="544" y="188"/>
                  <a:pt x="635" y="279"/>
                </a:cubicBezTo>
                <a:cubicBezTo>
                  <a:pt x="726" y="370"/>
                  <a:pt x="824" y="544"/>
                  <a:pt x="862" y="597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31" name="Freeform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069682" y="2002066"/>
            <a:ext cx="1584325" cy="1031875"/>
          </a:xfrm>
          <a:custGeom>
            <a:avLst/>
            <a:gdLst>
              <a:gd name="T0" fmla="*/ 0 w 998"/>
              <a:gd name="T1" fmla="*/ 1600300013 h 650"/>
              <a:gd name="T2" fmla="*/ 572076263 w 998"/>
              <a:gd name="T3" fmla="*/ 1600300013 h 650"/>
              <a:gd name="T4" fmla="*/ 1257558763 w 998"/>
              <a:gd name="T5" fmla="*/ 1370965000 h 650"/>
              <a:gd name="T6" fmla="*/ 2056447500 w 998"/>
              <a:gd name="T7" fmla="*/ 685482500 h 650"/>
              <a:gd name="T8" fmla="*/ 2147483647 w 998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8" h="650">
                <a:moveTo>
                  <a:pt x="0" y="635"/>
                </a:moveTo>
                <a:cubicBezTo>
                  <a:pt x="72" y="642"/>
                  <a:pt x="144" y="650"/>
                  <a:pt x="227" y="635"/>
                </a:cubicBezTo>
                <a:cubicBezTo>
                  <a:pt x="310" y="620"/>
                  <a:pt x="401" y="605"/>
                  <a:pt x="499" y="544"/>
                </a:cubicBezTo>
                <a:cubicBezTo>
                  <a:pt x="597" y="483"/>
                  <a:pt x="733" y="363"/>
                  <a:pt x="816" y="272"/>
                </a:cubicBezTo>
                <a:cubicBezTo>
                  <a:pt x="899" y="181"/>
                  <a:pt x="948" y="90"/>
                  <a:pt x="998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32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63519" y="2002066"/>
            <a:ext cx="1062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Retrait de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fonds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82432" y="1706791"/>
            <a:ext cx="1106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Solvabilité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banque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06394" y="2932341"/>
            <a:ext cx="773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38935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04494" y="3154591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36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21982" y="3297466"/>
            <a:ext cx="373401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dirty="0" smtClean="0">
                <a:solidFill>
                  <a:schemeClr val="tx1"/>
                </a:solidFill>
                <a:latin typeface="Verdana" pitchFamily="34" charset="0"/>
              </a:rPr>
              <a:t>Qu’est-ce </a:t>
            </a:r>
            <a:r>
              <a:rPr lang="fr-FR" altLang="fr-FR" dirty="0">
                <a:solidFill>
                  <a:schemeClr val="tx1"/>
                </a:solidFill>
                <a:latin typeface="Verdana" pitchFamily="34" charset="0"/>
              </a:rPr>
              <a:t>qui a causé la faillite</a:t>
            </a:r>
          </a:p>
          <a:p>
            <a:pPr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Verdana" pitchFamily="34" charset="0"/>
              </a:rPr>
              <a:t>de la banque ?</a:t>
            </a:r>
          </a:p>
        </p:txBody>
      </p:sp>
      <p:sp>
        <p:nvSpPr>
          <p:cNvPr id="38937" name="Freeform 26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069682" y="2217966"/>
            <a:ext cx="1295400" cy="720725"/>
          </a:xfrm>
          <a:custGeom>
            <a:avLst/>
            <a:gdLst>
              <a:gd name="T0" fmla="*/ 0 w 862"/>
              <a:gd name="T1" fmla="*/ 10202424 h 597"/>
              <a:gd name="T2" fmla="*/ 307137537 w 862"/>
              <a:gd name="T3" fmla="*/ 10202424 h 597"/>
              <a:gd name="T4" fmla="*/ 718158038 w 862"/>
              <a:gd name="T5" fmla="*/ 75787191 h 597"/>
              <a:gd name="T6" fmla="*/ 1434058895 w 862"/>
              <a:gd name="T7" fmla="*/ 406625319 h 597"/>
              <a:gd name="T8" fmla="*/ 1946706682 w 862"/>
              <a:gd name="T9" fmla="*/ 870091333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2" h="597">
                <a:moveTo>
                  <a:pt x="0" y="7"/>
                </a:moveTo>
                <a:cubicBezTo>
                  <a:pt x="41" y="3"/>
                  <a:pt x="83" y="0"/>
                  <a:pt x="136" y="7"/>
                </a:cubicBezTo>
                <a:cubicBezTo>
                  <a:pt x="189" y="14"/>
                  <a:pt x="235" y="7"/>
                  <a:pt x="318" y="52"/>
                </a:cubicBezTo>
                <a:cubicBezTo>
                  <a:pt x="401" y="97"/>
                  <a:pt x="544" y="188"/>
                  <a:pt x="635" y="279"/>
                </a:cubicBezTo>
                <a:cubicBezTo>
                  <a:pt x="726" y="370"/>
                  <a:pt x="824" y="544"/>
                  <a:pt x="862" y="597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8938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06169" y="2356078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Confiance</a:t>
            </a:r>
          </a:p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clients</a:t>
            </a:r>
          </a:p>
        </p:txBody>
      </p:sp>
      <p:cxnSp>
        <p:nvCxnSpPr>
          <p:cNvPr id="38939" name="AutoShape 28"/>
          <p:cNvCxnSpPr>
            <a:cxnSpLocks noChangeShapeType="1"/>
            <a:stCxn id="38920" idx="1"/>
            <a:endCxn id="38919" idx="1"/>
          </p:cNvCxnSpPr>
          <p:nvPr>
            <p:custDataLst>
              <p:tags r:id="rId26"/>
            </p:custDataLst>
          </p:nvPr>
        </p:nvCxnSpPr>
        <p:spPr bwMode="auto">
          <a:xfrm rot="10800000">
            <a:off x="1613694" y="2675166"/>
            <a:ext cx="287338" cy="1008062"/>
          </a:xfrm>
          <a:prstGeom prst="curvedConnector3">
            <a:avLst>
              <a:gd name="adj1" fmla="val 17956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0" name="AutoShape 29"/>
          <p:cNvCxnSpPr>
            <a:cxnSpLocks noChangeShapeType="1"/>
            <a:stCxn id="38918" idx="1"/>
            <a:endCxn id="38919" idx="1"/>
          </p:cNvCxnSpPr>
          <p:nvPr>
            <p:custDataLst>
              <p:tags r:id="rId27"/>
            </p:custDataLst>
          </p:nvPr>
        </p:nvCxnSpPr>
        <p:spPr bwMode="auto">
          <a:xfrm rot="10800000" flipV="1">
            <a:off x="1613694" y="1596170"/>
            <a:ext cx="215900" cy="1078995"/>
          </a:xfrm>
          <a:prstGeom prst="curvedConnector3">
            <a:avLst>
              <a:gd name="adj1" fmla="val 205882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41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72244" y="2073503"/>
            <a:ext cx="11255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 smtClean="0">
                <a:solidFill>
                  <a:schemeClr val="tx1"/>
                </a:solidFill>
                <a:latin typeface="Verdana" pitchFamily="34" charset="0"/>
              </a:rPr>
              <a:t>Évolution</a:t>
            </a: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dans le </a:t>
            </a: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38943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964929" y="3865791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Scandale financier</a:t>
            </a:r>
          </a:p>
        </p:txBody>
      </p:sp>
      <p:sp>
        <p:nvSpPr>
          <p:cNvPr id="38944" name="AutoShape 46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3191669" y="4843236"/>
            <a:ext cx="215900" cy="1439863"/>
          </a:xfrm>
          <a:prstGeom prst="leftBrace">
            <a:avLst>
              <a:gd name="adj1" fmla="val 55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945" name="Text Box 4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534319" y="5203599"/>
            <a:ext cx="156194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Verdana" pitchFamily="34" charset="0"/>
              </a:rPr>
              <a:t>Structure :</a:t>
            </a:r>
          </a:p>
          <a:p>
            <a:pPr>
              <a:buFontTx/>
              <a:buNone/>
            </a:pPr>
            <a:r>
              <a:rPr lang="fr-FR" altLang="fr-FR" b="0" dirty="0" smtClean="0">
                <a:solidFill>
                  <a:schemeClr val="tx1"/>
                </a:solidFill>
                <a:latin typeface="Verdana" pitchFamily="34" charset="0"/>
              </a:rPr>
              <a:t>Agencement </a:t>
            </a: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b="0" dirty="0" smtClean="0">
                <a:solidFill>
                  <a:schemeClr val="tx1"/>
                </a:solidFill>
                <a:latin typeface="Verdana" pitchFamily="34" charset="0"/>
              </a:rPr>
              <a:t>de relations</a:t>
            </a: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946" name="Text Box 5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374357" y="1130528"/>
            <a:ext cx="410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Scandale financier dans une grande banque</a:t>
            </a:r>
          </a:p>
        </p:txBody>
      </p:sp>
      <p:sp>
        <p:nvSpPr>
          <p:cNvPr id="38947" name="Text Box 5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20544" y="4476524"/>
            <a:ext cx="1258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Confiance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dépositaires</a:t>
            </a:r>
          </a:p>
        </p:txBody>
      </p:sp>
      <p:sp>
        <p:nvSpPr>
          <p:cNvPr id="38948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50894" y="5275036"/>
            <a:ext cx="10620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Retrait de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fonds</a:t>
            </a:r>
          </a:p>
        </p:txBody>
      </p:sp>
      <p:sp>
        <p:nvSpPr>
          <p:cNvPr id="38949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04644" y="6132286"/>
            <a:ext cx="1106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Solvabilité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banques</a:t>
            </a:r>
          </a:p>
        </p:txBody>
      </p:sp>
      <p:sp>
        <p:nvSpPr>
          <p:cNvPr id="3895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55269" y="5203599"/>
            <a:ext cx="11953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Menace de </a:t>
            </a:r>
          </a:p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faillite de</a:t>
            </a:r>
          </a:p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la banque</a:t>
            </a:r>
          </a:p>
        </p:txBody>
      </p:sp>
      <p:cxnSp>
        <p:nvCxnSpPr>
          <p:cNvPr id="38951" name="AutoShape 57"/>
          <p:cNvCxnSpPr>
            <a:cxnSpLocks noChangeShapeType="1"/>
            <a:stCxn id="38943" idx="1"/>
            <a:endCxn id="38947" idx="0"/>
          </p:cNvCxnSpPr>
          <p:nvPr>
            <p:custDataLst>
              <p:tags r:id="rId37"/>
            </p:custDataLst>
          </p:nvPr>
        </p:nvCxnSpPr>
        <p:spPr bwMode="auto">
          <a:xfrm rot="10800000" flipV="1">
            <a:off x="6249989" y="4018190"/>
            <a:ext cx="714941" cy="458333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2" name="AutoShape 58"/>
          <p:cNvCxnSpPr>
            <a:cxnSpLocks noChangeShapeType="1"/>
            <a:stCxn id="38947" idx="3"/>
            <a:endCxn id="38948" idx="0"/>
          </p:cNvCxnSpPr>
          <p:nvPr>
            <p:custDataLst>
              <p:tags r:id="rId38"/>
            </p:custDataLst>
          </p:nvPr>
        </p:nvCxnSpPr>
        <p:spPr bwMode="auto">
          <a:xfrm>
            <a:off x="6879431" y="4735286"/>
            <a:ext cx="803275" cy="539750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3" name="AutoShape 59"/>
          <p:cNvCxnSpPr>
            <a:cxnSpLocks noChangeShapeType="1"/>
            <a:stCxn id="38948" idx="2"/>
            <a:endCxn id="38949" idx="3"/>
          </p:cNvCxnSpPr>
          <p:nvPr>
            <p:custDataLst>
              <p:tags r:id="rId39"/>
            </p:custDataLst>
          </p:nvPr>
        </p:nvCxnSpPr>
        <p:spPr bwMode="auto">
          <a:xfrm rot="5400000">
            <a:off x="6797675" y="5506017"/>
            <a:ext cx="598488" cy="117157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4" name="AutoShape 60"/>
          <p:cNvCxnSpPr>
            <a:cxnSpLocks noChangeShapeType="1"/>
            <a:stCxn id="38949" idx="1"/>
            <a:endCxn id="38950" idx="2"/>
          </p:cNvCxnSpPr>
          <p:nvPr>
            <p:custDataLst>
              <p:tags r:id="rId40"/>
            </p:custDataLst>
          </p:nvPr>
        </p:nvCxnSpPr>
        <p:spPr bwMode="auto">
          <a:xfrm rot="10800000">
            <a:off x="4653756" y="5933849"/>
            <a:ext cx="750888" cy="457200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55" name="AutoShape 61"/>
          <p:cNvCxnSpPr>
            <a:cxnSpLocks noChangeShapeType="1"/>
            <a:stCxn id="38950" idx="0"/>
            <a:endCxn id="38947" idx="1"/>
          </p:cNvCxnSpPr>
          <p:nvPr>
            <p:custDataLst>
              <p:tags r:id="rId41"/>
            </p:custDataLst>
          </p:nvPr>
        </p:nvCxnSpPr>
        <p:spPr bwMode="auto">
          <a:xfrm rot="-5400000">
            <a:off x="4902993" y="4486049"/>
            <a:ext cx="468313" cy="966788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56" name="Text Box 62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74631" y="4338411"/>
            <a:ext cx="842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Verdana" pitchFamily="34" charset="0"/>
              </a:rPr>
              <a:t>(origine)</a:t>
            </a:r>
          </a:p>
        </p:txBody>
      </p:sp>
      <p:sp>
        <p:nvSpPr>
          <p:cNvPr id="38957" name="Text Box 6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334544" y="4914674"/>
            <a:ext cx="1308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Verdana" pitchFamily="34" charset="0"/>
              </a:rPr>
              <a:t>(conséquence)</a:t>
            </a:r>
          </a:p>
        </p:txBody>
      </p:sp>
      <p:sp>
        <p:nvSpPr>
          <p:cNvPr id="38958" name="Text Box 64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07881" y="5268686"/>
            <a:ext cx="32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6" name="Flèche courbée vers la gauche 5"/>
          <p:cNvSpPr/>
          <p:nvPr>
            <p:custDataLst>
              <p:tags r:id="rId45"/>
            </p:custDataLst>
          </p:nvPr>
        </p:nvSpPr>
        <p:spPr>
          <a:xfrm>
            <a:off x="6035675" y="5203600"/>
            <a:ext cx="389732" cy="588961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>
            <p:custDataLst>
              <p:tags r:id="rId46"/>
            </p:custDataLst>
          </p:nvPr>
        </p:nvSpPr>
        <p:spPr>
          <a:xfrm>
            <a:off x="7705305" y="491467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49" name="ZoneTexte 48"/>
          <p:cNvSpPr txBox="1"/>
          <p:nvPr>
            <p:custDataLst>
              <p:tags r:id="rId47"/>
            </p:custDataLst>
          </p:nvPr>
        </p:nvSpPr>
        <p:spPr>
          <a:xfrm>
            <a:off x="6588919" y="635538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50" name="ZoneTexte 49"/>
          <p:cNvSpPr txBox="1"/>
          <p:nvPr>
            <p:custDataLst>
              <p:tags r:id="rId48"/>
            </p:custDataLst>
          </p:nvPr>
        </p:nvSpPr>
        <p:spPr>
          <a:xfrm>
            <a:off x="4374357" y="597565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51" name="ZoneTexte 50"/>
          <p:cNvSpPr txBox="1"/>
          <p:nvPr>
            <p:custDataLst>
              <p:tags r:id="rId49"/>
            </p:custDataLst>
          </p:nvPr>
        </p:nvSpPr>
        <p:spPr>
          <a:xfrm>
            <a:off x="5285196" y="436595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53" name="ZoneTexte 52"/>
          <p:cNvSpPr txBox="1"/>
          <p:nvPr>
            <p:custDataLst>
              <p:tags r:id="rId50"/>
            </p:custDataLst>
          </p:nvPr>
        </p:nvSpPr>
        <p:spPr>
          <a:xfrm>
            <a:off x="5895193" y="418979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54" name="Rectangle 4"/>
          <p:cNvSpPr txBox="1">
            <a:spLocks noChangeArrowheads="1"/>
          </p:cNvSpPr>
          <p:nvPr>
            <p:custDataLst>
              <p:tags r:id="rId51"/>
            </p:custDataLst>
          </p:nvPr>
        </p:nvSpPr>
        <p:spPr>
          <a:xfrm>
            <a:off x="41672" y="-46"/>
            <a:ext cx="9122569" cy="1399032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</a:t>
            </a:r>
          </a:p>
          <a:p>
            <a:pPr algn="ctr"/>
            <a:r>
              <a:rPr lang="fr-FR" alt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 comportement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42841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77991" y="6536213"/>
            <a:ext cx="2133600" cy="301752"/>
          </a:xfrm>
        </p:spPr>
        <p:txBody>
          <a:bodyPr/>
          <a:lstStyle/>
          <a:p>
            <a:pPr algn="ctr">
              <a:defRPr/>
            </a:pPr>
            <a:fld id="{CCA2EACB-5CBB-46E5-AFFB-4D7BAE75E090}" type="slidenum">
              <a:rPr lang="fr-FR" altLang="fr-FR"/>
              <a:pPr algn="ctr">
                <a:defRPr/>
              </a:pPr>
              <a:t>41</a:t>
            </a:fld>
            <a:endParaRPr lang="fr-FR" altLang="fr-FR" dirty="0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-21431" y="188640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comprendre le comportement d’un système</a:t>
            </a:r>
          </a:p>
        </p:txBody>
      </p:sp>
      <p:sp>
        <p:nvSpPr>
          <p:cNvPr id="47108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5875" y="2636838"/>
            <a:ext cx="3989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800" b="0">
                <a:solidFill>
                  <a:schemeClr val="tx1"/>
                </a:solidFill>
                <a:latin typeface="Verdana" pitchFamily="34" charset="0"/>
              </a:rPr>
              <a:t>Le diagramme causal</a:t>
            </a:r>
          </a:p>
        </p:txBody>
      </p:sp>
    </p:spTree>
    <p:extLst>
      <p:ext uri="{BB962C8B-B14F-4D97-AF65-F5344CB8AC3E}">
        <p14:creationId xmlns:p14="http://schemas.microsoft.com/office/powerpoint/2010/main" val="2387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84423" y="6463947"/>
            <a:ext cx="2133600" cy="301752"/>
          </a:xfrm>
        </p:spPr>
        <p:txBody>
          <a:bodyPr/>
          <a:lstStyle/>
          <a:p>
            <a:pPr algn="ctr">
              <a:defRPr/>
            </a:pPr>
            <a:fld id="{24155940-C4AF-40F0-A683-0BBB9B0CDAAF}" type="slidenum">
              <a:rPr lang="fr-FR" altLang="fr-FR"/>
              <a:pPr algn="ctr">
                <a:defRPr/>
              </a:pPr>
              <a:t>42</a:t>
            </a:fld>
            <a:endParaRPr lang="fr-FR" altLang="fr-FR" dirty="0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22310" y="2420888"/>
            <a:ext cx="8964488" cy="369974"/>
          </a:xfrm>
          <a:noFill/>
          <a:ln w="47625" cap="flat"/>
          <a:extLst>
            <a:ext uri="{909E8E84-426E-40DD-AFC4-6F175D3DCCD1}">
              <a14:hiddenFill xmlns:a14="http://schemas.microsoft.com/office/drawing/2010/main">
                <a:solidFill>
                  <a:srgbClr val="F4BE12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fr-FR" altLang="fr-FR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 Flux et causalités circulaires qui expliquent les comportements</a:t>
            </a:r>
          </a:p>
        </p:txBody>
      </p:sp>
      <p:sp>
        <p:nvSpPr>
          <p:cNvPr id="4813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3688" y="3211059"/>
            <a:ext cx="769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Capital</a:t>
            </a:r>
          </a:p>
        </p:txBody>
      </p:sp>
      <p:sp>
        <p:nvSpPr>
          <p:cNvPr id="4813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0663" y="5011284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Intérêt</a:t>
            </a:r>
          </a:p>
        </p:txBody>
      </p:sp>
      <p:cxnSp>
        <p:nvCxnSpPr>
          <p:cNvPr id="48134" name="AutoShape 7"/>
          <p:cNvCxnSpPr>
            <a:cxnSpLocks noChangeShapeType="1"/>
            <a:stCxn id="48132" idx="3"/>
            <a:endCxn id="48133" idx="3"/>
          </p:cNvCxnSpPr>
          <p:nvPr>
            <p:custDataLst>
              <p:tags r:id="rId5"/>
            </p:custDataLst>
          </p:nvPr>
        </p:nvCxnSpPr>
        <p:spPr bwMode="auto">
          <a:xfrm flipH="1">
            <a:off x="1805038" y="3379334"/>
            <a:ext cx="128587" cy="1800225"/>
          </a:xfrm>
          <a:prstGeom prst="curvedConnector3">
            <a:avLst>
              <a:gd name="adj1" fmla="val -438273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135" name="AutoShape 8"/>
          <p:cNvCxnSpPr>
            <a:cxnSpLocks noChangeShapeType="1"/>
            <a:stCxn id="48133" idx="1"/>
            <a:endCxn id="48132" idx="1"/>
          </p:cNvCxnSpPr>
          <p:nvPr>
            <p:custDataLst>
              <p:tags r:id="rId6"/>
            </p:custDataLst>
          </p:nvPr>
        </p:nvCxnSpPr>
        <p:spPr bwMode="auto">
          <a:xfrm rot="10800000" flipH="1">
            <a:off x="1090663" y="3379334"/>
            <a:ext cx="73025" cy="1800225"/>
          </a:xfrm>
          <a:prstGeom prst="curvedConnector3">
            <a:avLst>
              <a:gd name="adj1" fmla="val -926088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13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41513" y="4750934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90663" y="3426959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48138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895067" y="3092451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8139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895067" y="5829301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814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73727" y="5594578"/>
            <a:ext cx="735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Temps</a:t>
            </a:r>
          </a:p>
        </p:txBody>
      </p:sp>
      <p:sp>
        <p:nvSpPr>
          <p:cNvPr id="48141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63267" y="2949576"/>
            <a:ext cx="282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€</a:t>
            </a:r>
          </a:p>
        </p:txBody>
      </p:sp>
      <p:sp>
        <p:nvSpPr>
          <p:cNvPr id="48142" name="Freeform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895067" y="3525838"/>
            <a:ext cx="3168650" cy="2303463"/>
          </a:xfrm>
          <a:custGeom>
            <a:avLst/>
            <a:gdLst>
              <a:gd name="T0" fmla="*/ 0 w 1996"/>
              <a:gd name="T1" fmla="*/ 2147483647 h 1451"/>
              <a:gd name="T2" fmla="*/ 1600300013 w 1996"/>
              <a:gd name="T3" fmla="*/ 2147483647 h 1451"/>
              <a:gd name="T4" fmla="*/ 2147483647 w 1996"/>
              <a:gd name="T5" fmla="*/ 1943041684 h 1451"/>
              <a:gd name="T6" fmla="*/ 2147483647 w 1996"/>
              <a:gd name="T7" fmla="*/ 0 h 1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6" h="1451">
                <a:moveTo>
                  <a:pt x="0" y="1451"/>
                </a:moveTo>
                <a:cubicBezTo>
                  <a:pt x="185" y="1439"/>
                  <a:pt x="370" y="1428"/>
                  <a:pt x="635" y="1315"/>
                </a:cubicBezTo>
                <a:cubicBezTo>
                  <a:pt x="900" y="1202"/>
                  <a:pt x="1361" y="990"/>
                  <a:pt x="1588" y="771"/>
                </a:cubicBezTo>
                <a:cubicBezTo>
                  <a:pt x="1815" y="552"/>
                  <a:pt x="1905" y="276"/>
                  <a:pt x="1996" y="0"/>
                </a:cubicBezTo>
              </a:path>
            </a:pathLst>
          </a:custGeom>
          <a:ln>
            <a:headEnd type="none" w="sm" len="sm"/>
            <a:tailEnd type="none" w="sm" len="sm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8143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52794" y="4100059"/>
            <a:ext cx="164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Intérêts composés</a:t>
            </a:r>
          </a:p>
        </p:txBody>
      </p:sp>
      <p:sp>
        <p:nvSpPr>
          <p:cNvPr id="48144" name="AutoShap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4675" y="4100059"/>
            <a:ext cx="287338" cy="503237"/>
          </a:xfrm>
          <a:prstGeom prst="curvedLeftArrow">
            <a:avLst>
              <a:gd name="adj1" fmla="val 35028"/>
              <a:gd name="adj2" fmla="val 70055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45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82750" y="4144509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" name="Rectangle 2"/>
          <p:cNvSpPr/>
          <p:nvPr>
            <p:custDataLst>
              <p:tags r:id="rId17"/>
            </p:custDataLst>
          </p:nvPr>
        </p:nvSpPr>
        <p:spPr>
          <a:xfrm>
            <a:off x="8187346" y="3525837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dirty="0">
                <a:solidFill>
                  <a:prstClr val="white"/>
                </a:solidFill>
              </a:rPr>
              <a:t>Capital</a:t>
            </a:r>
          </a:p>
        </p:txBody>
      </p:sp>
      <p:sp>
        <p:nvSpPr>
          <p:cNvPr id="21" name="Rectangle 4"/>
          <p:cNvSpPr txBox="1">
            <a:spLocks noChangeArrowheads="1"/>
          </p:cNvSpPr>
          <p:nvPr>
            <p:custDataLst>
              <p:tags r:id="rId18"/>
            </p:custDataLst>
          </p:nvPr>
        </p:nvSpPr>
        <p:spPr>
          <a:xfrm>
            <a:off x="395536" y="188640"/>
            <a:ext cx="8727032" cy="139903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comprendre le comportement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5353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05886" y="6521698"/>
            <a:ext cx="2133600" cy="301752"/>
          </a:xfrm>
        </p:spPr>
        <p:txBody>
          <a:bodyPr/>
          <a:lstStyle/>
          <a:p>
            <a:pPr algn="ctr">
              <a:defRPr/>
            </a:pPr>
            <a:fld id="{F5083116-DF2B-4C9C-9756-FF1337071C38}" type="slidenum">
              <a:rPr lang="fr-FR" altLang="fr-FR"/>
              <a:pPr algn="ctr">
                <a:defRPr/>
              </a:pPr>
              <a:t>43</a:t>
            </a:fld>
            <a:endParaRPr lang="fr-FR" altLang="fr-FR"/>
          </a:p>
        </p:txBody>
      </p:sp>
      <p:sp>
        <p:nvSpPr>
          <p:cNvPr id="4915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0308" y="3480304"/>
            <a:ext cx="1222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Performance</a:t>
            </a:r>
          </a:p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étudiant</a:t>
            </a:r>
          </a:p>
        </p:txBody>
      </p:sp>
      <p:sp>
        <p:nvSpPr>
          <p:cNvPr id="4915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7283" y="5280529"/>
            <a:ext cx="10906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Succès aux</a:t>
            </a:r>
          </a:p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examens</a:t>
            </a:r>
          </a:p>
        </p:txBody>
      </p:sp>
      <p:cxnSp>
        <p:nvCxnSpPr>
          <p:cNvPr id="49158" name="AutoShape 7"/>
          <p:cNvCxnSpPr>
            <a:cxnSpLocks noChangeShapeType="1"/>
            <a:stCxn id="49156" idx="3"/>
            <a:endCxn id="49157" idx="3"/>
          </p:cNvCxnSpPr>
          <p:nvPr>
            <p:custDataLst>
              <p:tags r:id="rId4"/>
            </p:custDataLst>
          </p:nvPr>
        </p:nvCxnSpPr>
        <p:spPr bwMode="auto">
          <a:xfrm flipH="1">
            <a:off x="1857895" y="3770816"/>
            <a:ext cx="204788" cy="1800225"/>
          </a:xfrm>
          <a:prstGeom prst="curvedConnector3">
            <a:avLst>
              <a:gd name="adj1" fmla="val -217056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159" name="AutoShape 8"/>
          <p:cNvCxnSpPr>
            <a:cxnSpLocks noChangeShapeType="1"/>
            <a:stCxn id="49157" idx="1"/>
            <a:endCxn id="49156" idx="1"/>
          </p:cNvCxnSpPr>
          <p:nvPr>
            <p:custDataLst>
              <p:tags r:id="rId5"/>
            </p:custDataLst>
          </p:nvPr>
        </p:nvCxnSpPr>
        <p:spPr bwMode="auto">
          <a:xfrm rot="10800000" flipH="1">
            <a:off x="767283" y="3770816"/>
            <a:ext cx="73025" cy="1800225"/>
          </a:xfrm>
          <a:prstGeom prst="curvedConnector3">
            <a:avLst>
              <a:gd name="adj1" fmla="val -826088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160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57895" y="5575298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8033" y="3352918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49162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398020" y="3494087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916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98020" y="565467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916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4507" y="5437187"/>
            <a:ext cx="735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Temps</a:t>
            </a:r>
          </a:p>
        </p:txBody>
      </p:sp>
      <p:sp>
        <p:nvSpPr>
          <p:cNvPr id="49166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21270" y="4418516"/>
            <a:ext cx="43503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</a:rPr>
              <a:t>+/s</a:t>
            </a:r>
            <a:endParaRPr lang="fr-FR" altLang="fr-F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6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37261" y="3489324"/>
            <a:ext cx="123332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Performance</a:t>
            </a: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étudiant</a:t>
            </a:r>
          </a:p>
        </p:txBody>
      </p:sp>
      <p:sp>
        <p:nvSpPr>
          <p:cNvPr id="4916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64236" y="5289549"/>
            <a:ext cx="10906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Succès aux</a:t>
            </a:r>
          </a:p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examens</a:t>
            </a:r>
          </a:p>
        </p:txBody>
      </p:sp>
      <p:cxnSp>
        <p:nvCxnSpPr>
          <p:cNvPr id="49169" name="AutoShape 21"/>
          <p:cNvCxnSpPr>
            <a:cxnSpLocks noChangeShapeType="1"/>
            <a:stCxn id="49167" idx="3"/>
            <a:endCxn id="49168" idx="3"/>
          </p:cNvCxnSpPr>
          <p:nvPr>
            <p:custDataLst>
              <p:tags r:id="rId14"/>
            </p:custDataLst>
          </p:nvPr>
        </p:nvCxnSpPr>
        <p:spPr bwMode="auto">
          <a:xfrm flipH="1">
            <a:off x="4454848" y="3782803"/>
            <a:ext cx="215741" cy="1797259"/>
          </a:xfrm>
          <a:prstGeom prst="curvedConnector3">
            <a:avLst>
              <a:gd name="adj1" fmla="val -105960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170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38948" y="5146674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4917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26086" y="3405573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49173" name="Text Box 2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35307" y="4500562"/>
            <a:ext cx="48632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</a:rPr>
              <a:t>+/s </a:t>
            </a:r>
            <a:endParaRPr lang="fr-FR" altLang="fr-F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74" name="Text Box 2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58579" y="4500562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Motivation</a:t>
            </a:r>
          </a:p>
        </p:txBody>
      </p:sp>
      <p:cxnSp>
        <p:nvCxnSpPr>
          <p:cNvPr id="49175" name="AutoShape 28"/>
          <p:cNvCxnSpPr>
            <a:cxnSpLocks noChangeShapeType="1"/>
            <a:stCxn id="49168" idx="1"/>
          </p:cNvCxnSpPr>
          <p:nvPr>
            <p:custDataLst>
              <p:tags r:id="rId19"/>
            </p:custDataLst>
          </p:nvPr>
        </p:nvCxnSpPr>
        <p:spPr bwMode="auto">
          <a:xfrm rot="10800000">
            <a:off x="2767336" y="4837112"/>
            <a:ext cx="596900" cy="742950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176" name="AutoShape 29"/>
          <p:cNvCxnSpPr>
            <a:cxnSpLocks noChangeShapeType="1"/>
            <a:endCxn id="49167" idx="1"/>
          </p:cNvCxnSpPr>
          <p:nvPr>
            <p:custDataLst>
              <p:tags r:id="rId20"/>
            </p:custDataLst>
          </p:nvPr>
        </p:nvCxnSpPr>
        <p:spPr bwMode="auto">
          <a:xfrm rot="5400000" flipH="1" flipV="1">
            <a:off x="2743418" y="3806721"/>
            <a:ext cx="717760" cy="669925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177" name="Freeform 30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5398020" y="3636962"/>
            <a:ext cx="1728787" cy="958850"/>
          </a:xfrm>
          <a:custGeom>
            <a:avLst/>
            <a:gdLst>
              <a:gd name="T0" fmla="*/ 0 w 1089"/>
              <a:gd name="T1" fmla="*/ 1484372825 h 604"/>
              <a:gd name="T2" fmla="*/ 458668305 w 1089"/>
              <a:gd name="T3" fmla="*/ 1484372825 h 604"/>
              <a:gd name="T4" fmla="*/ 1373483965 w 1089"/>
              <a:gd name="T5" fmla="*/ 1257558763 h 604"/>
              <a:gd name="T6" fmla="*/ 2147483647 w 1089"/>
              <a:gd name="T7" fmla="*/ 798890325 h 604"/>
              <a:gd name="T8" fmla="*/ 2147483647 w 1089"/>
              <a:gd name="T9" fmla="*/ 0 h 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9" h="604">
                <a:moveTo>
                  <a:pt x="0" y="589"/>
                </a:moveTo>
                <a:cubicBezTo>
                  <a:pt x="45" y="596"/>
                  <a:pt x="91" y="604"/>
                  <a:pt x="182" y="589"/>
                </a:cubicBezTo>
                <a:cubicBezTo>
                  <a:pt x="273" y="574"/>
                  <a:pt x="432" y="544"/>
                  <a:pt x="545" y="499"/>
                </a:cubicBezTo>
                <a:cubicBezTo>
                  <a:pt x="658" y="454"/>
                  <a:pt x="771" y="400"/>
                  <a:pt x="862" y="317"/>
                </a:cubicBezTo>
                <a:cubicBezTo>
                  <a:pt x="953" y="234"/>
                  <a:pt x="1051" y="53"/>
                  <a:pt x="1089" y="0"/>
                </a:cubicBezTo>
              </a:path>
            </a:pathLst>
          </a:custGeom>
          <a:ln>
            <a:headEnd type="none" w="sm" len="sm"/>
            <a:tailEnd type="none" w="sm" len="sm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9178" name="Freeform 31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-7653135">
            <a:off x="5446438" y="4526756"/>
            <a:ext cx="1728788" cy="958850"/>
          </a:xfrm>
          <a:custGeom>
            <a:avLst/>
            <a:gdLst>
              <a:gd name="T0" fmla="*/ 0 w 1089"/>
              <a:gd name="T1" fmla="*/ 1484372825 h 604"/>
              <a:gd name="T2" fmla="*/ 458668570 w 1089"/>
              <a:gd name="T3" fmla="*/ 1484372825 h 604"/>
              <a:gd name="T4" fmla="*/ 1373486347 w 1089"/>
              <a:gd name="T5" fmla="*/ 1257558763 h 604"/>
              <a:gd name="T6" fmla="*/ 2147483647 w 1089"/>
              <a:gd name="T7" fmla="*/ 798890325 h 604"/>
              <a:gd name="T8" fmla="*/ 2147483647 w 1089"/>
              <a:gd name="T9" fmla="*/ 0 h 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9" h="604">
                <a:moveTo>
                  <a:pt x="0" y="589"/>
                </a:moveTo>
                <a:cubicBezTo>
                  <a:pt x="45" y="596"/>
                  <a:pt x="91" y="604"/>
                  <a:pt x="182" y="589"/>
                </a:cubicBezTo>
                <a:cubicBezTo>
                  <a:pt x="273" y="574"/>
                  <a:pt x="432" y="544"/>
                  <a:pt x="545" y="499"/>
                </a:cubicBezTo>
                <a:cubicBezTo>
                  <a:pt x="658" y="454"/>
                  <a:pt x="771" y="400"/>
                  <a:pt x="862" y="317"/>
                </a:cubicBezTo>
                <a:cubicBezTo>
                  <a:pt x="953" y="234"/>
                  <a:pt x="1051" y="53"/>
                  <a:pt x="1089" y="0"/>
                </a:cubicBezTo>
              </a:path>
            </a:pathLst>
          </a:custGeom>
          <a:ln>
            <a:headEnd type="none" w="sm" len="sm"/>
            <a:tailEnd type="none" w="sm" len="sm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9179" name="Text Box 3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55145" y="3278187"/>
            <a:ext cx="1308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Performance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étudiant</a:t>
            </a:r>
          </a:p>
        </p:txBody>
      </p:sp>
      <p:sp>
        <p:nvSpPr>
          <p:cNvPr id="49180" name="Text Box 3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78240" y="3973126"/>
            <a:ext cx="2175893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Renforcement </a:t>
            </a: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(+)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ou amplification d’un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changement à </a:t>
            </a: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la</a:t>
            </a:r>
          </a:p>
          <a:p>
            <a:pPr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hausse, ou à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la baisse</a:t>
            </a: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10197" y="4772410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2" name="Flèche courbée vers la gauche 1"/>
          <p:cNvSpPr/>
          <p:nvPr>
            <p:custDataLst>
              <p:tags r:id="rId26"/>
            </p:custDataLst>
          </p:nvPr>
        </p:nvSpPr>
        <p:spPr>
          <a:xfrm>
            <a:off x="3845247" y="4428331"/>
            <a:ext cx="406401" cy="577850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Flèche courbée vers la gauche 30"/>
          <p:cNvSpPr/>
          <p:nvPr>
            <p:custDataLst>
              <p:tags r:id="rId27"/>
            </p:custDataLst>
          </p:nvPr>
        </p:nvSpPr>
        <p:spPr>
          <a:xfrm>
            <a:off x="1067642" y="4348088"/>
            <a:ext cx="406401" cy="577850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>
            <p:custDataLst>
              <p:tags r:id="rId28"/>
            </p:custDataLst>
          </p:nvPr>
        </p:nvSpPr>
        <p:spPr>
          <a:xfrm>
            <a:off x="-21431" y="188640"/>
            <a:ext cx="9144000" cy="139903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comprendre le comportement d’un système</a:t>
            </a:r>
          </a:p>
        </p:txBody>
      </p:sp>
      <p:sp>
        <p:nvSpPr>
          <p:cNvPr id="33" name="Rectangle 4"/>
          <p:cNvSpPr txBox="1">
            <a:spLocks noChangeArrowheads="1"/>
          </p:cNvSpPr>
          <p:nvPr>
            <p:custDataLst>
              <p:tags r:id="rId29"/>
            </p:custDataLst>
          </p:nvPr>
        </p:nvSpPr>
        <p:spPr>
          <a:xfrm>
            <a:off x="74998" y="2256489"/>
            <a:ext cx="8964488" cy="369974"/>
          </a:xfrm>
          <a:prstGeom prst="rect">
            <a:avLst/>
          </a:prstGeom>
          <a:noFill/>
          <a:ln w="47625" cap="flat"/>
          <a:extLst>
            <a:ext uri="{909E8E84-426E-40DD-AFC4-6F175D3DCCD1}">
              <a14:hiddenFill xmlns:a14="http://schemas.microsoft.com/office/drawing/2010/main">
                <a:solidFill>
                  <a:srgbClr val="F4BE12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 Flux et causalités circulaires qui expliquent les comportements</a:t>
            </a:r>
          </a:p>
        </p:txBody>
      </p:sp>
    </p:spTree>
    <p:extLst>
      <p:ext uri="{BB962C8B-B14F-4D97-AF65-F5344CB8AC3E}">
        <p14:creationId xmlns:p14="http://schemas.microsoft.com/office/powerpoint/2010/main" val="4164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28800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E5D084B3-EC11-4E5D-9657-A5A98A695595}" type="slidenum">
              <a:rPr lang="fr-FR" altLang="fr-FR"/>
              <a:pPr algn="ctr">
                <a:defRPr/>
              </a:pPr>
              <a:t>44</a:t>
            </a:fld>
            <a:endParaRPr lang="fr-FR" altLang="fr-FR" dirty="0"/>
          </a:p>
        </p:txBody>
      </p:sp>
      <p:sp>
        <p:nvSpPr>
          <p:cNvPr id="50180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9100" y="1297192"/>
            <a:ext cx="1052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Stock réel </a:t>
            </a:r>
          </a:p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50181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84368" y="3438248"/>
            <a:ext cx="109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Objectif de</a:t>
            </a:r>
          </a:p>
          <a:p>
            <a:pPr algn="ctr"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Stock 100</a:t>
            </a:r>
          </a:p>
        </p:txBody>
      </p:sp>
      <p:sp>
        <p:nvSpPr>
          <p:cNvPr id="50182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60208" y="3529217"/>
            <a:ext cx="61617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</a:rPr>
              <a:t>Écart</a:t>
            </a:r>
            <a:endParaRPr lang="fr-FR" altLang="fr-FR" b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08388" y="2638629"/>
            <a:ext cx="1798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Approvisionnement</a:t>
            </a:r>
          </a:p>
        </p:txBody>
      </p:sp>
      <p:cxnSp>
        <p:nvCxnSpPr>
          <p:cNvPr id="50184" name="AutoShape 12"/>
          <p:cNvCxnSpPr>
            <a:cxnSpLocks noChangeShapeType="1"/>
            <a:stCxn id="50180" idx="3"/>
            <a:endCxn id="50182" idx="3"/>
          </p:cNvCxnSpPr>
          <p:nvPr>
            <p:custDataLst>
              <p:tags r:id="rId6"/>
            </p:custDataLst>
          </p:nvPr>
        </p:nvCxnSpPr>
        <p:spPr bwMode="auto">
          <a:xfrm>
            <a:off x="6551613" y="1587705"/>
            <a:ext cx="424767" cy="2234991"/>
          </a:xfrm>
          <a:prstGeom prst="curvedConnector3">
            <a:avLst>
              <a:gd name="adj1" fmla="val 217727"/>
            </a:avLst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5" name="AutoShape 13"/>
          <p:cNvCxnSpPr>
            <a:cxnSpLocks noChangeShapeType="1"/>
            <a:stCxn id="50182" idx="2"/>
            <a:endCxn id="50183" idx="2"/>
          </p:cNvCxnSpPr>
          <p:nvPr>
            <p:custDataLst>
              <p:tags r:id="rId7"/>
            </p:custDataLst>
          </p:nvPr>
        </p:nvCxnSpPr>
        <p:spPr bwMode="auto">
          <a:xfrm rot="5400000" flipH="1">
            <a:off x="5017503" y="2465384"/>
            <a:ext cx="1140995" cy="2160587"/>
          </a:xfrm>
          <a:prstGeom prst="curvedConnector3">
            <a:avLst>
              <a:gd name="adj1" fmla="val -20035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186" name="AutoShape 14"/>
          <p:cNvCxnSpPr>
            <a:cxnSpLocks noChangeShapeType="1"/>
            <a:stCxn id="50183" idx="0"/>
            <a:endCxn id="50180" idx="1"/>
          </p:cNvCxnSpPr>
          <p:nvPr>
            <p:custDataLst>
              <p:tags r:id="rId8"/>
            </p:custDataLst>
          </p:nvPr>
        </p:nvCxnSpPr>
        <p:spPr bwMode="auto">
          <a:xfrm rot="-5400000">
            <a:off x="4478337" y="1617867"/>
            <a:ext cx="1050925" cy="990600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187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976378" y="3799089"/>
            <a:ext cx="907989" cy="35719"/>
          </a:xfrm>
          <a:prstGeom prst="line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0188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65425" y="3359354"/>
            <a:ext cx="8143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Délai</a:t>
            </a:r>
          </a:p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d’appro</a:t>
            </a:r>
          </a:p>
          <a:p>
            <a:pPr algn="ctr"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6 s</a:t>
            </a:r>
          </a:p>
        </p:txBody>
      </p:sp>
      <p:sp>
        <p:nvSpPr>
          <p:cNvPr id="5018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409950" y="2954542"/>
            <a:ext cx="1008063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0190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306638" y="4343400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0191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306638" y="6502400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0192" name="Freeform 21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306638" y="4846638"/>
            <a:ext cx="3241675" cy="1654175"/>
          </a:xfrm>
          <a:custGeom>
            <a:avLst/>
            <a:gdLst>
              <a:gd name="T0" fmla="*/ 0 w 2042"/>
              <a:gd name="T1" fmla="*/ 2147483647 h 997"/>
              <a:gd name="T2" fmla="*/ 801409688 w 2042"/>
              <a:gd name="T3" fmla="*/ 1373640525 h 997"/>
              <a:gd name="T4" fmla="*/ 2147483647 w 2042"/>
              <a:gd name="T5" fmla="*/ 247751282 h 997"/>
              <a:gd name="T6" fmla="*/ 2147483647 w 2042"/>
              <a:gd name="T7" fmla="*/ 0 h 9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42" h="997">
                <a:moveTo>
                  <a:pt x="0" y="997"/>
                </a:moveTo>
                <a:cubicBezTo>
                  <a:pt x="76" y="823"/>
                  <a:pt x="152" y="650"/>
                  <a:pt x="318" y="499"/>
                </a:cubicBezTo>
                <a:cubicBezTo>
                  <a:pt x="484" y="348"/>
                  <a:pt x="711" y="173"/>
                  <a:pt x="998" y="90"/>
                </a:cubicBezTo>
                <a:cubicBezTo>
                  <a:pt x="1285" y="7"/>
                  <a:pt x="1663" y="3"/>
                  <a:pt x="2042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0193" name="Line 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306638" y="4846638"/>
            <a:ext cx="3600450" cy="71437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0194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67225" y="4557713"/>
            <a:ext cx="1182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Stock désiré</a:t>
            </a:r>
          </a:p>
        </p:txBody>
      </p:sp>
      <p:sp>
        <p:nvSpPr>
          <p:cNvPr id="50195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6043613"/>
            <a:ext cx="735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Temps</a:t>
            </a:r>
          </a:p>
        </p:txBody>
      </p:sp>
      <p:sp>
        <p:nvSpPr>
          <p:cNvPr id="50196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00700" y="4819650"/>
            <a:ext cx="1001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Stock réel</a:t>
            </a:r>
          </a:p>
        </p:txBody>
      </p:sp>
      <p:sp>
        <p:nvSpPr>
          <p:cNvPr id="50197" name="Line 3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332038" y="5156200"/>
            <a:ext cx="249555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50198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05300" y="5611813"/>
            <a:ext cx="70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Appro</a:t>
            </a:r>
          </a:p>
        </p:txBody>
      </p:sp>
      <p:sp>
        <p:nvSpPr>
          <p:cNvPr id="50199" name="Text Box 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98171" y="3863383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50200" name="Text Box 3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73838" y="3265692"/>
            <a:ext cx="538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- (o)</a:t>
            </a:r>
          </a:p>
        </p:txBody>
      </p:sp>
      <p:sp>
        <p:nvSpPr>
          <p:cNvPr id="50201" name="Text Box 3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16450" y="2927554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50202" name="Text Box 3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81613" y="1586117"/>
            <a:ext cx="571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+(s)</a:t>
            </a:r>
          </a:p>
        </p:txBody>
      </p:sp>
      <p:sp>
        <p:nvSpPr>
          <p:cNvPr id="50203" name="Text Box 3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52888" y="3049792"/>
            <a:ext cx="487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-(o)</a:t>
            </a:r>
          </a:p>
        </p:txBody>
      </p:sp>
      <p:sp>
        <p:nvSpPr>
          <p:cNvPr id="50204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7375" y="4459288"/>
            <a:ext cx="474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Times New Roman" pitchFamily="18" charset="0"/>
              </a:rPr>
              <a:t>Qté</a:t>
            </a:r>
          </a:p>
        </p:txBody>
      </p:sp>
      <p:sp>
        <p:nvSpPr>
          <p:cNvPr id="50205" name="AutoShape 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19800" y="2476704"/>
            <a:ext cx="287338" cy="503238"/>
          </a:xfrm>
          <a:prstGeom prst="curvedLeftArrow">
            <a:avLst>
              <a:gd name="adj1" fmla="val 35028"/>
              <a:gd name="adj2" fmla="val 70055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0206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76477" y="2517959"/>
            <a:ext cx="30999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800" b="0" dirty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224209" y="1870986"/>
            <a:ext cx="4520778" cy="646973"/>
          </a:xfrm>
          <a:noFill/>
          <a:ln w="47625" cap="flat"/>
          <a:extLst>
            <a:ext uri="{909E8E84-426E-40DD-AFC4-6F175D3DCCD1}">
              <a14:hiddenFill xmlns:a14="http://schemas.microsoft.com/office/drawing/2010/main">
                <a:solidFill>
                  <a:srgbClr val="F4BE12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fr-FR" altLang="fr-FR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 Flux et causalités circulaires</a:t>
            </a:r>
            <a:br>
              <a:rPr lang="fr-FR" altLang="fr-FR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fr-FR" altLang="fr-FR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qui expliquent les comportements</a:t>
            </a:r>
          </a:p>
        </p:txBody>
      </p:sp>
      <p:sp>
        <p:nvSpPr>
          <p:cNvPr id="34" name="Rectangle 4"/>
          <p:cNvSpPr txBox="1">
            <a:spLocks noChangeArrowheads="1"/>
          </p:cNvSpPr>
          <p:nvPr>
            <p:custDataLst>
              <p:tags r:id="rId30"/>
            </p:custDataLst>
          </p:nvPr>
        </p:nvSpPr>
        <p:spPr>
          <a:xfrm>
            <a:off x="-252536" y="-173266"/>
            <a:ext cx="9449294" cy="17137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</a:t>
            </a:r>
          </a:p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 comportement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39972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88969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9429EE51-AA65-45D8-AC2A-749CBC714703}" type="slidenum">
              <a:rPr lang="fr-FR" altLang="fr-FR"/>
              <a:pPr algn="ctr">
                <a:defRPr/>
              </a:pPr>
              <a:t>45</a:t>
            </a:fld>
            <a:endParaRPr lang="fr-FR" altLang="fr-FR"/>
          </a:p>
        </p:txBody>
      </p:sp>
      <p:sp>
        <p:nvSpPr>
          <p:cNvPr id="512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29275" y="1875519"/>
            <a:ext cx="76303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État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système</a:t>
            </a:r>
          </a:p>
        </p:txBody>
      </p:sp>
      <p:sp>
        <p:nvSpPr>
          <p:cNvPr id="512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2937" y="3545569"/>
            <a:ext cx="814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Décision</a:t>
            </a:r>
          </a:p>
        </p:txBody>
      </p:sp>
      <p:sp>
        <p:nvSpPr>
          <p:cNvPr id="512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4025" y="2824844"/>
            <a:ext cx="665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Action</a:t>
            </a:r>
          </a:p>
        </p:txBody>
      </p:sp>
      <p:sp>
        <p:nvSpPr>
          <p:cNvPr id="5120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2800" y="2970894"/>
            <a:ext cx="56105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Écart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42300" y="2970894"/>
            <a:ext cx="763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Objectif</a:t>
            </a:r>
          </a:p>
        </p:txBody>
      </p:sp>
      <p:sp>
        <p:nvSpPr>
          <p:cNvPr id="51209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97400" y="3129644"/>
            <a:ext cx="1127125" cy="569912"/>
          </a:xfrm>
          <a:custGeom>
            <a:avLst/>
            <a:gdLst>
              <a:gd name="T0" fmla="*/ 1786791575 w 710"/>
              <a:gd name="T1" fmla="*/ 902215146 h 359"/>
              <a:gd name="T2" fmla="*/ 1620461263 w 710"/>
              <a:gd name="T3" fmla="*/ 897174838 h 359"/>
              <a:gd name="T4" fmla="*/ 1454130950 w 710"/>
              <a:gd name="T5" fmla="*/ 882053914 h 359"/>
              <a:gd name="T6" fmla="*/ 1290320000 w 710"/>
              <a:gd name="T7" fmla="*/ 856852373 h 359"/>
              <a:gd name="T8" fmla="*/ 1131550950 w 710"/>
              <a:gd name="T9" fmla="*/ 824089577 h 359"/>
              <a:gd name="T10" fmla="*/ 977820625 w 710"/>
              <a:gd name="T11" fmla="*/ 783767112 h 359"/>
              <a:gd name="T12" fmla="*/ 829132200 w 710"/>
              <a:gd name="T13" fmla="*/ 735884979 h 359"/>
              <a:gd name="T14" fmla="*/ 690522813 w 710"/>
              <a:gd name="T15" fmla="*/ 680441591 h 359"/>
              <a:gd name="T16" fmla="*/ 559474688 w 710"/>
              <a:gd name="T17" fmla="*/ 619957894 h 359"/>
              <a:gd name="T18" fmla="*/ 438507188 w 710"/>
              <a:gd name="T19" fmla="*/ 554433889 h 359"/>
              <a:gd name="T20" fmla="*/ 330141263 w 710"/>
              <a:gd name="T21" fmla="*/ 483869575 h 359"/>
              <a:gd name="T22" fmla="*/ 234375325 w 710"/>
              <a:gd name="T23" fmla="*/ 408264954 h 359"/>
              <a:gd name="T24" fmla="*/ 153730325 w 710"/>
              <a:gd name="T25" fmla="*/ 330139385 h 359"/>
              <a:gd name="T26" fmla="*/ 88206263 w 710"/>
              <a:gd name="T27" fmla="*/ 252015404 h 359"/>
              <a:gd name="T28" fmla="*/ 63004700 w 710"/>
              <a:gd name="T29" fmla="*/ 209171991 h 359"/>
              <a:gd name="T30" fmla="*/ 40322500 w 710"/>
              <a:gd name="T31" fmla="*/ 168849527 h 359"/>
              <a:gd name="T32" fmla="*/ 22682200 w 710"/>
              <a:gd name="T33" fmla="*/ 126007702 h 359"/>
              <a:gd name="T34" fmla="*/ 10080625 w 710"/>
              <a:gd name="T35" fmla="*/ 85685237 h 359"/>
              <a:gd name="T36" fmla="*/ 2520950 w 710"/>
              <a:gd name="T37" fmla="*/ 42841825 h 359"/>
              <a:gd name="T38" fmla="*/ 0 w 710"/>
              <a:gd name="T39" fmla="*/ 0 h 35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10" h="359">
                <a:moveTo>
                  <a:pt x="709" y="358"/>
                </a:moveTo>
                <a:lnTo>
                  <a:pt x="643" y="356"/>
                </a:lnTo>
                <a:lnTo>
                  <a:pt x="577" y="350"/>
                </a:lnTo>
                <a:lnTo>
                  <a:pt x="512" y="340"/>
                </a:lnTo>
                <a:lnTo>
                  <a:pt x="449" y="327"/>
                </a:lnTo>
                <a:lnTo>
                  <a:pt x="388" y="311"/>
                </a:lnTo>
                <a:lnTo>
                  <a:pt x="329" y="292"/>
                </a:lnTo>
                <a:lnTo>
                  <a:pt x="274" y="270"/>
                </a:lnTo>
                <a:lnTo>
                  <a:pt x="222" y="246"/>
                </a:lnTo>
                <a:lnTo>
                  <a:pt x="174" y="220"/>
                </a:lnTo>
                <a:lnTo>
                  <a:pt x="131" y="192"/>
                </a:lnTo>
                <a:lnTo>
                  <a:pt x="93" y="162"/>
                </a:lnTo>
                <a:lnTo>
                  <a:pt x="61" y="131"/>
                </a:lnTo>
                <a:lnTo>
                  <a:pt x="35" y="100"/>
                </a:lnTo>
                <a:lnTo>
                  <a:pt x="25" y="83"/>
                </a:lnTo>
                <a:lnTo>
                  <a:pt x="16" y="67"/>
                </a:lnTo>
                <a:lnTo>
                  <a:pt x="9" y="50"/>
                </a:lnTo>
                <a:lnTo>
                  <a:pt x="4" y="34"/>
                </a:lnTo>
                <a:lnTo>
                  <a:pt x="1" y="17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0" name="Freeform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97400" y="2134281"/>
            <a:ext cx="1033462" cy="692150"/>
          </a:xfrm>
          <a:custGeom>
            <a:avLst/>
            <a:gdLst>
              <a:gd name="T0" fmla="*/ 0 w 651"/>
              <a:gd name="T1" fmla="*/ 1096268763 h 436"/>
              <a:gd name="T2" fmla="*/ 2519361 w 651"/>
              <a:gd name="T3" fmla="*/ 1045865638 h 436"/>
              <a:gd name="T4" fmla="*/ 10080620 w 651"/>
              <a:gd name="T5" fmla="*/ 992941563 h 436"/>
              <a:gd name="T6" fmla="*/ 20161240 w 651"/>
              <a:gd name="T7" fmla="*/ 942538438 h 436"/>
              <a:gd name="T8" fmla="*/ 37801532 w 651"/>
              <a:gd name="T9" fmla="*/ 892135313 h 436"/>
              <a:gd name="T10" fmla="*/ 57962772 w 651"/>
              <a:gd name="T11" fmla="*/ 841732188 h 436"/>
              <a:gd name="T12" fmla="*/ 80644961 w 651"/>
              <a:gd name="T13" fmla="*/ 791329063 h 436"/>
              <a:gd name="T14" fmla="*/ 141128682 w 651"/>
              <a:gd name="T15" fmla="*/ 693043763 h 436"/>
              <a:gd name="T16" fmla="*/ 214212384 w 651"/>
              <a:gd name="T17" fmla="*/ 599797188 h 436"/>
              <a:gd name="T18" fmla="*/ 302418604 w 651"/>
              <a:gd name="T19" fmla="*/ 509071563 h 436"/>
              <a:gd name="T20" fmla="*/ 403224805 w 651"/>
              <a:gd name="T21" fmla="*/ 423386250 h 436"/>
              <a:gd name="T22" fmla="*/ 511590677 w 651"/>
              <a:gd name="T23" fmla="*/ 342741250 h 436"/>
              <a:gd name="T24" fmla="*/ 632558119 w 651"/>
              <a:gd name="T25" fmla="*/ 269657513 h 436"/>
              <a:gd name="T26" fmla="*/ 761086819 w 651"/>
              <a:gd name="T27" fmla="*/ 201612500 h 436"/>
              <a:gd name="T28" fmla="*/ 894654242 w 651"/>
              <a:gd name="T29" fmla="*/ 143649700 h 436"/>
              <a:gd name="T30" fmla="*/ 1035782924 w 651"/>
              <a:gd name="T31" fmla="*/ 95765938 h 436"/>
              <a:gd name="T32" fmla="*/ 1181951916 w 651"/>
              <a:gd name="T33" fmla="*/ 55443438 h 436"/>
              <a:gd name="T34" fmla="*/ 1333161218 w 651"/>
              <a:gd name="T35" fmla="*/ 25201563 h 436"/>
              <a:gd name="T36" fmla="*/ 1484370519 w 651"/>
              <a:gd name="T37" fmla="*/ 7561263 h 436"/>
              <a:gd name="T38" fmla="*/ 1638100770 w 651"/>
              <a:gd name="T39" fmla="*/ 0 h 4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51" h="436">
                <a:moveTo>
                  <a:pt x="0" y="435"/>
                </a:moveTo>
                <a:lnTo>
                  <a:pt x="1" y="415"/>
                </a:lnTo>
                <a:lnTo>
                  <a:pt x="4" y="394"/>
                </a:lnTo>
                <a:lnTo>
                  <a:pt x="8" y="374"/>
                </a:lnTo>
                <a:lnTo>
                  <a:pt x="15" y="354"/>
                </a:lnTo>
                <a:lnTo>
                  <a:pt x="23" y="334"/>
                </a:lnTo>
                <a:lnTo>
                  <a:pt x="32" y="314"/>
                </a:lnTo>
                <a:lnTo>
                  <a:pt x="56" y="275"/>
                </a:lnTo>
                <a:lnTo>
                  <a:pt x="85" y="238"/>
                </a:lnTo>
                <a:lnTo>
                  <a:pt x="120" y="202"/>
                </a:lnTo>
                <a:lnTo>
                  <a:pt x="160" y="168"/>
                </a:lnTo>
                <a:lnTo>
                  <a:pt x="203" y="136"/>
                </a:lnTo>
                <a:lnTo>
                  <a:pt x="251" y="107"/>
                </a:lnTo>
                <a:lnTo>
                  <a:pt x="302" y="80"/>
                </a:lnTo>
                <a:lnTo>
                  <a:pt x="355" y="57"/>
                </a:lnTo>
                <a:lnTo>
                  <a:pt x="411" y="38"/>
                </a:lnTo>
                <a:lnTo>
                  <a:pt x="469" y="22"/>
                </a:lnTo>
                <a:lnTo>
                  <a:pt x="529" y="10"/>
                </a:lnTo>
                <a:lnTo>
                  <a:pt x="589" y="3"/>
                </a:lnTo>
                <a:lnTo>
                  <a:pt x="65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1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718425" y="3123294"/>
            <a:ext cx="525462" cy="1587"/>
          </a:xfrm>
          <a:custGeom>
            <a:avLst/>
            <a:gdLst>
              <a:gd name="T0" fmla="*/ 831650771 w 331"/>
              <a:gd name="T1" fmla="*/ 0 h 1"/>
              <a:gd name="T2" fmla="*/ 0 w 33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1" h="1">
                <a:moveTo>
                  <a:pt x="330" y="0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2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37325" y="3275694"/>
            <a:ext cx="904875" cy="423862"/>
          </a:xfrm>
          <a:custGeom>
            <a:avLst/>
            <a:gdLst>
              <a:gd name="T0" fmla="*/ 1433969700 w 570"/>
              <a:gd name="T1" fmla="*/ 0 h 267"/>
              <a:gd name="T2" fmla="*/ 1431448750 w 570"/>
              <a:gd name="T3" fmla="*/ 32761199 h 267"/>
              <a:gd name="T4" fmla="*/ 1426408438 w 570"/>
              <a:gd name="T5" fmla="*/ 63003038 h 267"/>
              <a:gd name="T6" fmla="*/ 1416327813 w 570"/>
              <a:gd name="T7" fmla="*/ 93244878 h 267"/>
              <a:gd name="T8" fmla="*/ 1401206875 w 570"/>
              <a:gd name="T9" fmla="*/ 126007664 h 267"/>
              <a:gd name="T10" fmla="*/ 1363405325 w 570"/>
              <a:gd name="T11" fmla="*/ 186491343 h 267"/>
              <a:gd name="T12" fmla="*/ 1310481250 w 570"/>
              <a:gd name="T13" fmla="*/ 246975021 h 267"/>
              <a:gd name="T14" fmla="*/ 1244957188 w 570"/>
              <a:gd name="T15" fmla="*/ 304937753 h 267"/>
              <a:gd name="T16" fmla="*/ 1169352500 w 570"/>
              <a:gd name="T17" fmla="*/ 360381125 h 267"/>
              <a:gd name="T18" fmla="*/ 1083667188 w 570"/>
              <a:gd name="T19" fmla="*/ 413305137 h 267"/>
              <a:gd name="T20" fmla="*/ 985381888 w 570"/>
              <a:gd name="T21" fmla="*/ 461187256 h 267"/>
              <a:gd name="T22" fmla="*/ 882054688 w 570"/>
              <a:gd name="T23" fmla="*/ 506550015 h 267"/>
              <a:gd name="T24" fmla="*/ 768648450 w 570"/>
              <a:gd name="T25" fmla="*/ 546872467 h 267"/>
              <a:gd name="T26" fmla="*/ 650200313 w 570"/>
              <a:gd name="T27" fmla="*/ 582154613 h 267"/>
              <a:gd name="T28" fmla="*/ 526713450 w 570"/>
              <a:gd name="T29" fmla="*/ 612396453 h 267"/>
              <a:gd name="T30" fmla="*/ 398184688 w 570"/>
              <a:gd name="T31" fmla="*/ 637597985 h 267"/>
              <a:gd name="T32" fmla="*/ 267136563 w 570"/>
              <a:gd name="T33" fmla="*/ 655239852 h 267"/>
              <a:gd name="T34" fmla="*/ 133569075 w 570"/>
              <a:gd name="T35" fmla="*/ 667839825 h 267"/>
              <a:gd name="T36" fmla="*/ 0 w 570"/>
              <a:gd name="T37" fmla="*/ 670360772 h 2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70" h="267">
                <a:moveTo>
                  <a:pt x="569" y="0"/>
                </a:moveTo>
                <a:lnTo>
                  <a:pt x="568" y="13"/>
                </a:lnTo>
                <a:lnTo>
                  <a:pt x="566" y="25"/>
                </a:lnTo>
                <a:lnTo>
                  <a:pt x="562" y="37"/>
                </a:lnTo>
                <a:lnTo>
                  <a:pt x="556" y="50"/>
                </a:lnTo>
                <a:lnTo>
                  <a:pt x="541" y="74"/>
                </a:lnTo>
                <a:lnTo>
                  <a:pt x="520" y="98"/>
                </a:lnTo>
                <a:lnTo>
                  <a:pt x="494" y="121"/>
                </a:lnTo>
                <a:lnTo>
                  <a:pt x="464" y="143"/>
                </a:lnTo>
                <a:lnTo>
                  <a:pt x="430" y="164"/>
                </a:lnTo>
                <a:lnTo>
                  <a:pt x="391" y="183"/>
                </a:lnTo>
                <a:lnTo>
                  <a:pt x="350" y="201"/>
                </a:lnTo>
                <a:lnTo>
                  <a:pt x="305" y="217"/>
                </a:lnTo>
                <a:lnTo>
                  <a:pt x="258" y="231"/>
                </a:lnTo>
                <a:lnTo>
                  <a:pt x="209" y="243"/>
                </a:lnTo>
                <a:lnTo>
                  <a:pt x="158" y="253"/>
                </a:lnTo>
                <a:lnTo>
                  <a:pt x="106" y="260"/>
                </a:lnTo>
                <a:lnTo>
                  <a:pt x="53" y="265"/>
                </a:lnTo>
                <a:lnTo>
                  <a:pt x="0" y="26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3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00712" y="4250419"/>
            <a:ext cx="1223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Niveau qualité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actuelle</a:t>
            </a:r>
          </a:p>
        </p:txBody>
      </p:sp>
      <p:sp>
        <p:nvSpPr>
          <p:cNvPr id="51214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13600" y="5329919"/>
            <a:ext cx="56105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Écart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05712" y="4410756"/>
            <a:ext cx="14362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Qualité </a:t>
            </a: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souhaitée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16" name="Freeform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924675" y="4509181"/>
            <a:ext cx="568325" cy="822325"/>
          </a:xfrm>
          <a:custGeom>
            <a:avLst/>
            <a:gdLst>
              <a:gd name="T0" fmla="*/ 0 w 358"/>
              <a:gd name="T1" fmla="*/ 0 h 518"/>
              <a:gd name="T2" fmla="*/ 42843450 w 358"/>
              <a:gd name="T3" fmla="*/ 2520950 h 518"/>
              <a:gd name="T4" fmla="*/ 85685313 w 358"/>
              <a:gd name="T5" fmla="*/ 7561263 h 518"/>
              <a:gd name="T6" fmla="*/ 168851263 w 358"/>
              <a:gd name="T7" fmla="*/ 30241875 h 518"/>
              <a:gd name="T8" fmla="*/ 249496263 w 358"/>
              <a:gd name="T9" fmla="*/ 65524063 h 518"/>
              <a:gd name="T10" fmla="*/ 330141263 w 358"/>
              <a:gd name="T11" fmla="*/ 113407825 h 518"/>
              <a:gd name="T12" fmla="*/ 408265313 w 358"/>
              <a:gd name="T13" fmla="*/ 171370625 h 518"/>
              <a:gd name="T14" fmla="*/ 483870000 w 358"/>
              <a:gd name="T15" fmla="*/ 241935000 h 518"/>
              <a:gd name="T16" fmla="*/ 551915013 w 358"/>
              <a:gd name="T17" fmla="*/ 320060638 h 518"/>
              <a:gd name="T18" fmla="*/ 619958438 w 358"/>
              <a:gd name="T19" fmla="*/ 408265313 h 518"/>
              <a:gd name="T20" fmla="*/ 680442188 w 358"/>
              <a:gd name="T21" fmla="*/ 501511888 h 518"/>
              <a:gd name="T22" fmla="*/ 733366263 w 358"/>
              <a:gd name="T23" fmla="*/ 604837500 h 518"/>
              <a:gd name="T24" fmla="*/ 781248438 w 358"/>
              <a:gd name="T25" fmla="*/ 713205013 h 518"/>
              <a:gd name="T26" fmla="*/ 821570938 w 358"/>
              <a:gd name="T27" fmla="*/ 824091888 h 518"/>
              <a:gd name="T28" fmla="*/ 854333763 w 358"/>
              <a:gd name="T29" fmla="*/ 940019075 h 518"/>
              <a:gd name="T30" fmla="*/ 879535325 w 358"/>
              <a:gd name="T31" fmla="*/ 1060986575 h 518"/>
              <a:gd name="T32" fmla="*/ 894656263 w 358"/>
              <a:gd name="T33" fmla="*/ 1181954075 h 518"/>
              <a:gd name="T34" fmla="*/ 899696575 w 358"/>
              <a:gd name="T35" fmla="*/ 1302921575 h 5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8" h="518">
                <a:moveTo>
                  <a:pt x="0" y="0"/>
                </a:moveTo>
                <a:lnTo>
                  <a:pt x="17" y="1"/>
                </a:lnTo>
                <a:lnTo>
                  <a:pt x="34" y="3"/>
                </a:lnTo>
                <a:lnTo>
                  <a:pt x="67" y="12"/>
                </a:lnTo>
                <a:lnTo>
                  <a:pt x="99" y="26"/>
                </a:lnTo>
                <a:lnTo>
                  <a:pt x="131" y="45"/>
                </a:lnTo>
                <a:lnTo>
                  <a:pt x="162" y="68"/>
                </a:lnTo>
                <a:lnTo>
                  <a:pt x="192" y="96"/>
                </a:lnTo>
                <a:lnTo>
                  <a:pt x="219" y="127"/>
                </a:lnTo>
                <a:lnTo>
                  <a:pt x="246" y="162"/>
                </a:lnTo>
                <a:lnTo>
                  <a:pt x="270" y="199"/>
                </a:lnTo>
                <a:lnTo>
                  <a:pt x="291" y="240"/>
                </a:lnTo>
                <a:lnTo>
                  <a:pt x="310" y="283"/>
                </a:lnTo>
                <a:lnTo>
                  <a:pt x="326" y="327"/>
                </a:lnTo>
                <a:lnTo>
                  <a:pt x="339" y="373"/>
                </a:lnTo>
                <a:lnTo>
                  <a:pt x="349" y="421"/>
                </a:lnTo>
                <a:lnTo>
                  <a:pt x="355" y="469"/>
                </a:lnTo>
                <a:lnTo>
                  <a:pt x="357" y="517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1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49775" y="5618844"/>
            <a:ext cx="119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Action qualité</a:t>
            </a:r>
          </a:p>
        </p:txBody>
      </p:sp>
      <p:sp>
        <p:nvSpPr>
          <p:cNvPr id="5121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146675" y="5634719"/>
            <a:ext cx="2346325" cy="798512"/>
          </a:xfrm>
          <a:custGeom>
            <a:avLst/>
            <a:gdLst>
              <a:gd name="T0" fmla="*/ 2147483647 w 1478"/>
              <a:gd name="T1" fmla="*/ 0 h 503"/>
              <a:gd name="T2" fmla="*/ 2147483647 w 1478"/>
              <a:gd name="T3" fmla="*/ 120967424 h 503"/>
              <a:gd name="T4" fmla="*/ 2147483647 w 1478"/>
              <a:gd name="T5" fmla="*/ 236894539 h 503"/>
              <a:gd name="T6" fmla="*/ 2147483647 w 1478"/>
              <a:gd name="T7" fmla="*/ 352821654 h 503"/>
              <a:gd name="T8" fmla="*/ 2147483647 w 1478"/>
              <a:gd name="T9" fmla="*/ 466227821 h 503"/>
              <a:gd name="T10" fmla="*/ 2147483647 w 1478"/>
              <a:gd name="T11" fmla="*/ 574595265 h 503"/>
              <a:gd name="T12" fmla="*/ 2147483647 w 1478"/>
              <a:gd name="T13" fmla="*/ 680441761 h 503"/>
              <a:gd name="T14" fmla="*/ 2147483647 w 1478"/>
              <a:gd name="T15" fmla="*/ 778727000 h 503"/>
              <a:gd name="T16" fmla="*/ 2147483647 w 1478"/>
              <a:gd name="T17" fmla="*/ 869452568 h 503"/>
              <a:gd name="T18" fmla="*/ 2147483647 w 1478"/>
              <a:gd name="T19" fmla="*/ 957658775 h 503"/>
              <a:gd name="T20" fmla="*/ 2147483647 w 1478"/>
              <a:gd name="T21" fmla="*/ 1033263416 h 503"/>
              <a:gd name="T22" fmla="*/ 2147483647 w 1478"/>
              <a:gd name="T23" fmla="*/ 1098787437 h 503"/>
              <a:gd name="T24" fmla="*/ 2147483647 w 1478"/>
              <a:gd name="T25" fmla="*/ 1156750201 h 503"/>
              <a:gd name="T26" fmla="*/ 2147483647 w 1478"/>
              <a:gd name="T27" fmla="*/ 1204633933 h 503"/>
              <a:gd name="T28" fmla="*/ 2147483647 w 1478"/>
              <a:gd name="T29" fmla="*/ 1237395150 h 503"/>
              <a:gd name="T30" fmla="*/ 2036286250 w 1478"/>
              <a:gd name="T31" fmla="*/ 1260077336 h 503"/>
              <a:gd name="T32" fmla="*/ 1862396263 w 1478"/>
              <a:gd name="T33" fmla="*/ 1265117645 h 503"/>
              <a:gd name="T34" fmla="*/ 1685985325 w 1478"/>
              <a:gd name="T35" fmla="*/ 1262596697 h 503"/>
              <a:gd name="T36" fmla="*/ 1514614700 w 1478"/>
              <a:gd name="T37" fmla="*/ 1247475769 h 503"/>
              <a:gd name="T38" fmla="*/ 1176913763 w 1478"/>
              <a:gd name="T39" fmla="*/ 1197072675 h 503"/>
              <a:gd name="T40" fmla="*/ 864414388 w 1478"/>
              <a:gd name="T41" fmla="*/ 1116427726 h 503"/>
              <a:gd name="T42" fmla="*/ 718245325 w 1478"/>
              <a:gd name="T43" fmla="*/ 1068545581 h 503"/>
              <a:gd name="T44" fmla="*/ 582156888 w 1478"/>
              <a:gd name="T45" fmla="*/ 1015621539 h 503"/>
              <a:gd name="T46" fmla="*/ 456149075 w 1478"/>
              <a:gd name="T47" fmla="*/ 955137827 h 503"/>
              <a:gd name="T48" fmla="*/ 345262200 w 1478"/>
              <a:gd name="T49" fmla="*/ 892134754 h 503"/>
              <a:gd name="T50" fmla="*/ 244455950 w 1478"/>
              <a:gd name="T51" fmla="*/ 826610732 h 503"/>
              <a:gd name="T52" fmla="*/ 158770638 w 1478"/>
              <a:gd name="T53" fmla="*/ 756046402 h 503"/>
              <a:gd name="T54" fmla="*/ 93246575 w 1478"/>
              <a:gd name="T55" fmla="*/ 682961122 h 503"/>
              <a:gd name="T56" fmla="*/ 42843450 w 1478"/>
              <a:gd name="T57" fmla="*/ 609877431 h 503"/>
              <a:gd name="T58" fmla="*/ 10080625 w 1478"/>
              <a:gd name="T59" fmla="*/ 534272790 h 503"/>
              <a:gd name="T60" fmla="*/ 0 w 1478"/>
              <a:gd name="T61" fmla="*/ 458668150 h 50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78" h="503">
                <a:moveTo>
                  <a:pt x="1477" y="0"/>
                </a:moveTo>
                <a:lnTo>
                  <a:pt x="1473" y="48"/>
                </a:lnTo>
                <a:lnTo>
                  <a:pt x="1460" y="94"/>
                </a:lnTo>
                <a:lnTo>
                  <a:pt x="1440" y="140"/>
                </a:lnTo>
                <a:lnTo>
                  <a:pt x="1414" y="185"/>
                </a:lnTo>
                <a:lnTo>
                  <a:pt x="1380" y="228"/>
                </a:lnTo>
                <a:lnTo>
                  <a:pt x="1341" y="270"/>
                </a:lnTo>
                <a:lnTo>
                  <a:pt x="1296" y="309"/>
                </a:lnTo>
                <a:lnTo>
                  <a:pt x="1246" y="345"/>
                </a:lnTo>
                <a:lnTo>
                  <a:pt x="1192" y="380"/>
                </a:lnTo>
                <a:lnTo>
                  <a:pt x="1134" y="410"/>
                </a:lnTo>
                <a:lnTo>
                  <a:pt x="1074" y="436"/>
                </a:lnTo>
                <a:lnTo>
                  <a:pt x="1010" y="459"/>
                </a:lnTo>
                <a:lnTo>
                  <a:pt x="944" y="478"/>
                </a:lnTo>
                <a:lnTo>
                  <a:pt x="876" y="491"/>
                </a:lnTo>
                <a:lnTo>
                  <a:pt x="808" y="500"/>
                </a:lnTo>
                <a:lnTo>
                  <a:pt x="739" y="502"/>
                </a:lnTo>
                <a:lnTo>
                  <a:pt x="669" y="501"/>
                </a:lnTo>
                <a:lnTo>
                  <a:pt x="601" y="495"/>
                </a:lnTo>
                <a:lnTo>
                  <a:pt x="467" y="475"/>
                </a:lnTo>
                <a:lnTo>
                  <a:pt x="343" y="443"/>
                </a:lnTo>
                <a:lnTo>
                  <a:pt x="285" y="424"/>
                </a:lnTo>
                <a:lnTo>
                  <a:pt x="231" y="403"/>
                </a:lnTo>
                <a:lnTo>
                  <a:pt x="181" y="379"/>
                </a:lnTo>
                <a:lnTo>
                  <a:pt x="137" y="354"/>
                </a:lnTo>
                <a:lnTo>
                  <a:pt x="97" y="328"/>
                </a:lnTo>
                <a:lnTo>
                  <a:pt x="63" y="300"/>
                </a:lnTo>
                <a:lnTo>
                  <a:pt x="37" y="271"/>
                </a:lnTo>
                <a:lnTo>
                  <a:pt x="17" y="242"/>
                </a:lnTo>
                <a:lnTo>
                  <a:pt x="4" y="212"/>
                </a:lnTo>
                <a:lnTo>
                  <a:pt x="0" y="182"/>
                </a:lnTo>
              </a:path>
            </a:pathLst>
          </a:custGeom>
          <a:ln>
            <a:headEnd type="none" w="sm" len="sm"/>
            <a:tailEnd type="stealth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1220" name="Freeform 2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124450" y="4537756"/>
            <a:ext cx="555625" cy="1111250"/>
          </a:xfrm>
          <a:custGeom>
            <a:avLst/>
            <a:gdLst>
              <a:gd name="T0" fmla="*/ 0 w 350"/>
              <a:gd name="T1" fmla="*/ 1761590013 h 700"/>
              <a:gd name="T2" fmla="*/ 5040313 w 350"/>
              <a:gd name="T3" fmla="*/ 1597779063 h 700"/>
              <a:gd name="T4" fmla="*/ 20161250 w 350"/>
              <a:gd name="T5" fmla="*/ 1433969700 h 700"/>
              <a:gd name="T6" fmla="*/ 42843450 w 350"/>
              <a:gd name="T7" fmla="*/ 1272679700 h 700"/>
              <a:gd name="T8" fmla="*/ 75604688 w 350"/>
              <a:gd name="T9" fmla="*/ 1116430013 h 700"/>
              <a:gd name="T10" fmla="*/ 115927188 w 350"/>
              <a:gd name="T11" fmla="*/ 962699688 h 700"/>
              <a:gd name="T12" fmla="*/ 161290000 w 350"/>
              <a:gd name="T13" fmla="*/ 819051575 h 700"/>
              <a:gd name="T14" fmla="*/ 216733438 w 350"/>
              <a:gd name="T15" fmla="*/ 680442188 h 700"/>
              <a:gd name="T16" fmla="*/ 274697825 w 350"/>
              <a:gd name="T17" fmla="*/ 551915013 h 700"/>
              <a:gd name="T18" fmla="*/ 340221888 w 350"/>
              <a:gd name="T19" fmla="*/ 433466875 h 700"/>
              <a:gd name="T20" fmla="*/ 408265313 w 350"/>
              <a:gd name="T21" fmla="*/ 325100950 h 700"/>
              <a:gd name="T22" fmla="*/ 481350638 w 350"/>
              <a:gd name="T23" fmla="*/ 231854375 h 700"/>
              <a:gd name="T24" fmla="*/ 556955325 w 350"/>
              <a:gd name="T25" fmla="*/ 151209375 h 700"/>
              <a:gd name="T26" fmla="*/ 635079375 w 350"/>
              <a:gd name="T27" fmla="*/ 88206263 h 700"/>
              <a:gd name="T28" fmla="*/ 675401875 w 350"/>
              <a:gd name="T29" fmla="*/ 63004700 h 700"/>
              <a:gd name="T30" fmla="*/ 715724375 w 350"/>
              <a:gd name="T31" fmla="*/ 40322500 h 700"/>
              <a:gd name="T32" fmla="*/ 756046875 w 350"/>
              <a:gd name="T33" fmla="*/ 22682200 h 700"/>
              <a:gd name="T34" fmla="*/ 796369375 w 350"/>
              <a:gd name="T35" fmla="*/ 10080625 h 700"/>
              <a:gd name="T36" fmla="*/ 839212825 w 350"/>
              <a:gd name="T37" fmla="*/ 2520950 h 700"/>
              <a:gd name="T38" fmla="*/ 879535325 w 350"/>
              <a:gd name="T39" fmla="*/ 0 h 7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0" h="700">
                <a:moveTo>
                  <a:pt x="0" y="699"/>
                </a:moveTo>
                <a:lnTo>
                  <a:pt x="2" y="634"/>
                </a:lnTo>
                <a:lnTo>
                  <a:pt x="8" y="569"/>
                </a:lnTo>
                <a:lnTo>
                  <a:pt x="17" y="505"/>
                </a:lnTo>
                <a:lnTo>
                  <a:pt x="30" y="443"/>
                </a:lnTo>
                <a:lnTo>
                  <a:pt x="46" y="382"/>
                </a:lnTo>
                <a:lnTo>
                  <a:pt x="64" y="325"/>
                </a:lnTo>
                <a:lnTo>
                  <a:pt x="86" y="270"/>
                </a:lnTo>
                <a:lnTo>
                  <a:pt x="109" y="219"/>
                </a:lnTo>
                <a:lnTo>
                  <a:pt x="135" y="172"/>
                </a:lnTo>
                <a:lnTo>
                  <a:pt x="162" y="129"/>
                </a:lnTo>
                <a:lnTo>
                  <a:pt x="191" y="92"/>
                </a:lnTo>
                <a:lnTo>
                  <a:pt x="221" y="60"/>
                </a:lnTo>
                <a:lnTo>
                  <a:pt x="252" y="35"/>
                </a:lnTo>
                <a:lnTo>
                  <a:pt x="268" y="25"/>
                </a:lnTo>
                <a:lnTo>
                  <a:pt x="284" y="16"/>
                </a:lnTo>
                <a:lnTo>
                  <a:pt x="300" y="9"/>
                </a:lnTo>
                <a:lnTo>
                  <a:pt x="316" y="4"/>
                </a:lnTo>
                <a:lnTo>
                  <a:pt x="333" y="1"/>
                </a:lnTo>
                <a:lnTo>
                  <a:pt x="349" y="0"/>
                </a:lnTo>
              </a:path>
            </a:pathLst>
          </a:custGeom>
          <a:ln>
            <a:headEnd type="none" w="sm" len="sm"/>
            <a:tailEnd type="stealth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1221" name="Freeform 21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384925" y="2134281"/>
            <a:ext cx="1057275" cy="838200"/>
          </a:xfrm>
          <a:custGeom>
            <a:avLst/>
            <a:gdLst>
              <a:gd name="T0" fmla="*/ 0 w 666"/>
              <a:gd name="T1" fmla="*/ 0 h 528"/>
              <a:gd name="T2" fmla="*/ 156249688 w 666"/>
              <a:gd name="T3" fmla="*/ 7561263 h 528"/>
              <a:gd name="T4" fmla="*/ 312499375 w 666"/>
              <a:gd name="T5" fmla="*/ 30241875 h 528"/>
              <a:gd name="T6" fmla="*/ 466229700 w 666"/>
              <a:gd name="T7" fmla="*/ 65524063 h 528"/>
              <a:gd name="T8" fmla="*/ 614918125 w 666"/>
              <a:gd name="T9" fmla="*/ 113407825 h 528"/>
              <a:gd name="T10" fmla="*/ 761087188 w 666"/>
              <a:gd name="T11" fmla="*/ 173891575 h 528"/>
              <a:gd name="T12" fmla="*/ 897175625 w 666"/>
              <a:gd name="T13" fmla="*/ 246975313 h 528"/>
              <a:gd name="T14" fmla="*/ 1030744700 w 666"/>
              <a:gd name="T15" fmla="*/ 327620313 h 528"/>
              <a:gd name="T16" fmla="*/ 1151712200 w 666"/>
              <a:gd name="T17" fmla="*/ 415826575 h 528"/>
              <a:gd name="T18" fmla="*/ 1265118438 w 666"/>
              <a:gd name="T19" fmla="*/ 511592513 h 528"/>
              <a:gd name="T20" fmla="*/ 1365924688 w 666"/>
              <a:gd name="T21" fmla="*/ 617439075 h 528"/>
              <a:gd name="T22" fmla="*/ 1456650313 w 666"/>
              <a:gd name="T23" fmla="*/ 725805000 h 528"/>
              <a:gd name="T24" fmla="*/ 1532255000 w 666"/>
              <a:gd name="T25" fmla="*/ 841732188 h 528"/>
              <a:gd name="T26" fmla="*/ 1592738750 w 666"/>
              <a:gd name="T27" fmla="*/ 960180325 h 528"/>
              <a:gd name="T28" fmla="*/ 1617940313 w 666"/>
              <a:gd name="T29" fmla="*/ 1020664075 h 528"/>
              <a:gd name="T30" fmla="*/ 1638101563 w 666"/>
              <a:gd name="T31" fmla="*/ 1081147825 h 528"/>
              <a:gd name="T32" fmla="*/ 1655743450 w 666"/>
              <a:gd name="T33" fmla="*/ 1141631575 h 528"/>
              <a:gd name="T34" fmla="*/ 1665824075 w 666"/>
              <a:gd name="T35" fmla="*/ 1204634688 h 528"/>
              <a:gd name="T36" fmla="*/ 1673383750 w 666"/>
              <a:gd name="T37" fmla="*/ 1265118438 h 528"/>
              <a:gd name="T38" fmla="*/ 1675904700 w 666"/>
              <a:gd name="T39" fmla="*/ 1328123138 h 5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6" h="528">
                <a:moveTo>
                  <a:pt x="0" y="0"/>
                </a:moveTo>
                <a:lnTo>
                  <a:pt x="62" y="3"/>
                </a:lnTo>
                <a:lnTo>
                  <a:pt x="124" y="12"/>
                </a:lnTo>
                <a:lnTo>
                  <a:pt x="185" y="26"/>
                </a:lnTo>
                <a:lnTo>
                  <a:pt x="244" y="45"/>
                </a:lnTo>
                <a:lnTo>
                  <a:pt x="302" y="69"/>
                </a:lnTo>
                <a:lnTo>
                  <a:pt x="356" y="98"/>
                </a:lnTo>
                <a:lnTo>
                  <a:pt x="409" y="130"/>
                </a:lnTo>
                <a:lnTo>
                  <a:pt x="457" y="165"/>
                </a:lnTo>
                <a:lnTo>
                  <a:pt x="502" y="203"/>
                </a:lnTo>
                <a:lnTo>
                  <a:pt x="542" y="245"/>
                </a:lnTo>
                <a:lnTo>
                  <a:pt x="578" y="288"/>
                </a:lnTo>
                <a:lnTo>
                  <a:pt x="608" y="334"/>
                </a:lnTo>
                <a:lnTo>
                  <a:pt x="632" y="381"/>
                </a:lnTo>
                <a:lnTo>
                  <a:pt x="642" y="405"/>
                </a:lnTo>
                <a:lnTo>
                  <a:pt x="650" y="429"/>
                </a:lnTo>
                <a:lnTo>
                  <a:pt x="657" y="453"/>
                </a:lnTo>
                <a:lnTo>
                  <a:pt x="661" y="478"/>
                </a:lnTo>
                <a:lnTo>
                  <a:pt x="664" y="502"/>
                </a:lnTo>
                <a:lnTo>
                  <a:pt x="665" y="527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2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178731"/>
            <a:ext cx="102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Information</a:t>
            </a:r>
          </a:p>
        </p:txBody>
      </p:sp>
      <p:sp>
        <p:nvSpPr>
          <p:cNvPr id="5122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67625" y="5490256"/>
            <a:ext cx="490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 (+)</a:t>
            </a:r>
          </a:p>
        </p:txBody>
      </p:sp>
      <p:sp>
        <p:nvSpPr>
          <p:cNvPr id="51224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00937" y="5139419"/>
            <a:ext cx="409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-(0)</a:t>
            </a:r>
          </a:p>
        </p:txBody>
      </p:sp>
      <p:sp>
        <p:nvSpPr>
          <p:cNvPr id="51225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714875" y="5850619"/>
            <a:ext cx="490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 (+)</a:t>
            </a:r>
          </a:p>
        </p:txBody>
      </p:sp>
      <p:sp>
        <p:nvSpPr>
          <p:cNvPr id="51226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07037" y="4555219"/>
            <a:ext cx="4905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 (+)</a:t>
            </a:r>
          </a:p>
        </p:txBody>
      </p:sp>
      <p:sp>
        <p:nvSpPr>
          <p:cNvPr id="51227" name="Freeform 2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6010275" y="2610531"/>
            <a:ext cx="433387" cy="636588"/>
          </a:xfrm>
          <a:custGeom>
            <a:avLst/>
            <a:gdLst>
              <a:gd name="T0" fmla="*/ 0 w 273"/>
              <a:gd name="T1" fmla="*/ 0 h 401"/>
              <a:gd name="T2" fmla="*/ 138607640 w 273"/>
              <a:gd name="T3" fmla="*/ 7561268 h 401"/>
              <a:gd name="T4" fmla="*/ 267136254 w 273"/>
              <a:gd name="T5" fmla="*/ 27722534 h 401"/>
              <a:gd name="T6" fmla="*/ 383063308 w 273"/>
              <a:gd name="T7" fmla="*/ 63004749 h 401"/>
              <a:gd name="T8" fmla="*/ 435985735 w 273"/>
              <a:gd name="T9" fmla="*/ 83166015 h 401"/>
              <a:gd name="T10" fmla="*/ 483869442 w 273"/>
              <a:gd name="T11" fmla="*/ 105846646 h 401"/>
              <a:gd name="T12" fmla="*/ 529232202 w 273"/>
              <a:gd name="T13" fmla="*/ 131048228 h 401"/>
              <a:gd name="T14" fmla="*/ 569554655 w 273"/>
              <a:gd name="T15" fmla="*/ 158770762 h 401"/>
              <a:gd name="T16" fmla="*/ 602315855 w 273"/>
              <a:gd name="T17" fmla="*/ 189012661 h 401"/>
              <a:gd name="T18" fmla="*/ 632557695 w 273"/>
              <a:gd name="T19" fmla="*/ 219254560 h 401"/>
              <a:gd name="T20" fmla="*/ 655239869 w 273"/>
              <a:gd name="T21" fmla="*/ 254536775 h 401"/>
              <a:gd name="T22" fmla="*/ 672880149 w 273"/>
              <a:gd name="T23" fmla="*/ 287298038 h 401"/>
              <a:gd name="T24" fmla="*/ 682960762 w 273"/>
              <a:gd name="T25" fmla="*/ 325101205 h 401"/>
              <a:gd name="T26" fmla="*/ 685481709 w 273"/>
              <a:gd name="T27" fmla="*/ 360383421 h 401"/>
              <a:gd name="T28" fmla="*/ 685481709 w 273"/>
              <a:gd name="T29" fmla="*/ 567036395 h 401"/>
              <a:gd name="T30" fmla="*/ 682960762 w 273"/>
              <a:gd name="T31" fmla="*/ 594757342 h 401"/>
              <a:gd name="T32" fmla="*/ 677920455 w 273"/>
              <a:gd name="T33" fmla="*/ 622479876 h 401"/>
              <a:gd name="T34" fmla="*/ 667839842 w 273"/>
              <a:gd name="T35" fmla="*/ 650200823 h 401"/>
              <a:gd name="T36" fmla="*/ 652718922 w 273"/>
              <a:gd name="T37" fmla="*/ 675402405 h 401"/>
              <a:gd name="T38" fmla="*/ 612396468 w 273"/>
              <a:gd name="T39" fmla="*/ 728326522 h 401"/>
              <a:gd name="T40" fmla="*/ 559474042 w 273"/>
              <a:gd name="T41" fmla="*/ 773689370 h 401"/>
              <a:gd name="T42" fmla="*/ 493950055 w 273"/>
              <a:gd name="T43" fmla="*/ 816531266 h 401"/>
              <a:gd name="T44" fmla="*/ 415824508 w 273"/>
              <a:gd name="T45" fmla="*/ 851813482 h 401"/>
              <a:gd name="T46" fmla="*/ 327619935 w 273"/>
              <a:gd name="T47" fmla="*/ 882055380 h 401"/>
              <a:gd name="T48" fmla="*/ 229333160 w 273"/>
              <a:gd name="T49" fmla="*/ 904737598 h 401"/>
              <a:gd name="T50" fmla="*/ 229333160 w 273"/>
              <a:gd name="T51" fmla="*/ 1008063292 h 401"/>
              <a:gd name="T52" fmla="*/ 0 w 273"/>
              <a:gd name="T53" fmla="*/ 824092535 h 401"/>
              <a:gd name="T54" fmla="*/ 229333160 w 273"/>
              <a:gd name="T55" fmla="*/ 597278294 h 401"/>
              <a:gd name="T56" fmla="*/ 229333160 w 273"/>
              <a:gd name="T57" fmla="*/ 700603988 h 401"/>
              <a:gd name="T58" fmla="*/ 304937761 w 273"/>
              <a:gd name="T59" fmla="*/ 682963674 h 401"/>
              <a:gd name="T60" fmla="*/ 375502054 w 273"/>
              <a:gd name="T61" fmla="*/ 662802408 h 401"/>
              <a:gd name="T62" fmla="*/ 438506682 w 273"/>
              <a:gd name="T63" fmla="*/ 637600826 h 401"/>
              <a:gd name="T64" fmla="*/ 496469415 w 273"/>
              <a:gd name="T65" fmla="*/ 607358927 h 401"/>
              <a:gd name="T66" fmla="*/ 549393429 w 273"/>
              <a:gd name="T67" fmla="*/ 577117028 h 401"/>
              <a:gd name="T68" fmla="*/ 592235242 w 273"/>
              <a:gd name="T69" fmla="*/ 541834813 h 401"/>
              <a:gd name="T70" fmla="*/ 630038336 w 273"/>
              <a:gd name="T71" fmla="*/ 504031646 h 401"/>
              <a:gd name="T72" fmla="*/ 657759229 w 273"/>
              <a:gd name="T73" fmla="*/ 463709114 h 401"/>
              <a:gd name="T74" fmla="*/ 657759229 w 273"/>
              <a:gd name="T75" fmla="*/ 463709114 h 401"/>
              <a:gd name="T76" fmla="*/ 640118949 w 273"/>
              <a:gd name="T77" fmla="*/ 435988167 h 401"/>
              <a:gd name="T78" fmla="*/ 617436775 w 273"/>
              <a:gd name="T79" fmla="*/ 408265633 h 401"/>
              <a:gd name="T80" fmla="*/ 589715882 w 273"/>
              <a:gd name="T81" fmla="*/ 383064051 h 401"/>
              <a:gd name="T82" fmla="*/ 561993402 w 273"/>
              <a:gd name="T83" fmla="*/ 357862469 h 401"/>
              <a:gd name="T84" fmla="*/ 491429108 w 273"/>
              <a:gd name="T85" fmla="*/ 315020572 h 401"/>
              <a:gd name="T86" fmla="*/ 410784201 w 273"/>
              <a:gd name="T87" fmla="*/ 277217405 h 401"/>
              <a:gd name="T88" fmla="*/ 320058681 w 273"/>
              <a:gd name="T89" fmla="*/ 246975506 h 401"/>
              <a:gd name="T90" fmla="*/ 219252547 w 273"/>
              <a:gd name="T91" fmla="*/ 224294876 h 401"/>
              <a:gd name="T92" fmla="*/ 113406107 w 273"/>
              <a:gd name="T93" fmla="*/ 211693291 h 401"/>
              <a:gd name="T94" fmla="*/ 0 w 273"/>
              <a:gd name="T95" fmla="*/ 206652975 h 4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3" h="401">
                <a:moveTo>
                  <a:pt x="0" y="0"/>
                </a:moveTo>
                <a:lnTo>
                  <a:pt x="55" y="3"/>
                </a:lnTo>
                <a:lnTo>
                  <a:pt x="106" y="11"/>
                </a:lnTo>
                <a:lnTo>
                  <a:pt x="152" y="25"/>
                </a:lnTo>
                <a:lnTo>
                  <a:pt x="173" y="33"/>
                </a:lnTo>
                <a:lnTo>
                  <a:pt x="192" y="42"/>
                </a:lnTo>
                <a:lnTo>
                  <a:pt x="210" y="52"/>
                </a:lnTo>
                <a:lnTo>
                  <a:pt x="226" y="63"/>
                </a:lnTo>
                <a:lnTo>
                  <a:pt x="239" y="75"/>
                </a:lnTo>
                <a:lnTo>
                  <a:pt x="251" y="87"/>
                </a:lnTo>
                <a:lnTo>
                  <a:pt x="260" y="101"/>
                </a:lnTo>
                <a:lnTo>
                  <a:pt x="267" y="114"/>
                </a:lnTo>
                <a:lnTo>
                  <a:pt x="271" y="129"/>
                </a:lnTo>
                <a:lnTo>
                  <a:pt x="272" y="143"/>
                </a:lnTo>
                <a:lnTo>
                  <a:pt x="272" y="225"/>
                </a:lnTo>
                <a:lnTo>
                  <a:pt x="271" y="236"/>
                </a:lnTo>
                <a:lnTo>
                  <a:pt x="269" y="247"/>
                </a:lnTo>
                <a:lnTo>
                  <a:pt x="265" y="258"/>
                </a:lnTo>
                <a:lnTo>
                  <a:pt x="259" y="268"/>
                </a:lnTo>
                <a:lnTo>
                  <a:pt x="243" y="289"/>
                </a:lnTo>
                <a:lnTo>
                  <a:pt x="222" y="307"/>
                </a:lnTo>
                <a:lnTo>
                  <a:pt x="196" y="324"/>
                </a:lnTo>
                <a:lnTo>
                  <a:pt x="165" y="338"/>
                </a:lnTo>
                <a:lnTo>
                  <a:pt x="130" y="350"/>
                </a:lnTo>
                <a:lnTo>
                  <a:pt x="91" y="359"/>
                </a:lnTo>
                <a:lnTo>
                  <a:pt x="91" y="400"/>
                </a:lnTo>
                <a:lnTo>
                  <a:pt x="0" y="327"/>
                </a:lnTo>
                <a:lnTo>
                  <a:pt x="91" y="237"/>
                </a:lnTo>
                <a:lnTo>
                  <a:pt x="91" y="278"/>
                </a:lnTo>
                <a:lnTo>
                  <a:pt x="121" y="271"/>
                </a:lnTo>
                <a:lnTo>
                  <a:pt x="149" y="263"/>
                </a:lnTo>
                <a:lnTo>
                  <a:pt x="174" y="253"/>
                </a:lnTo>
                <a:lnTo>
                  <a:pt x="197" y="241"/>
                </a:lnTo>
                <a:lnTo>
                  <a:pt x="218" y="229"/>
                </a:lnTo>
                <a:lnTo>
                  <a:pt x="235" y="215"/>
                </a:lnTo>
                <a:lnTo>
                  <a:pt x="250" y="200"/>
                </a:lnTo>
                <a:lnTo>
                  <a:pt x="261" y="184"/>
                </a:lnTo>
                <a:lnTo>
                  <a:pt x="254" y="173"/>
                </a:lnTo>
                <a:lnTo>
                  <a:pt x="245" y="162"/>
                </a:lnTo>
                <a:lnTo>
                  <a:pt x="234" y="152"/>
                </a:lnTo>
                <a:lnTo>
                  <a:pt x="223" y="142"/>
                </a:lnTo>
                <a:lnTo>
                  <a:pt x="195" y="125"/>
                </a:lnTo>
                <a:lnTo>
                  <a:pt x="163" y="110"/>
                </a:lnTo>
                <a:lnTo>
                  <a:pt x="127" y="98"/>
                </a:lnTo>
                <a:lnTo>
                  <a:pt x="87" y="89"/>
                </a:lnTo>
                <a:lnTo>
                  <a:pt x="45" y="84"/>
                </a:lnTo>
                <a:lnTo>
                  <a:pt x="0" y="8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8" name="Freeform 28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132512" y="5114019"/>
            <a:ext cx="433388" cy="636587"/>
          </a:xfrm>
          <a:custGeom>
            <a:avLst/>
            <a:gdLst>
              <a:gd name="T0" fmla="*/ 0 w 273"/>
              <a:gd name="T1" fmla="*/ 0 h 401"/>
              <a:gd name="T2" fmla="*/ 138609547 w 273"/>
              <a:gd name="T3" fmla="*/ 7559669 h 401"/>
              <a:gd name="T4" fmla="*/ 267136871 w 273"/>
              <a:gd name="T5" fmla="*/ 27720903 h 401"/>
              <a:gd name="T6" fmla="*/ 383064192 w 273"/>
              <a:gd name="T7" fmla="*/ 63003063 h 401"/>
              <a:gd name="T8" fmla="*/ 435988328 w 273"/>
              <a:gd name="T9" fmla="*/ 83164297 h 401"/>
              <a:gd name="T10" fmla="*/ 483870558 w 273"/>
              <a:gd name="T11" fmla="*/ 105846479 h 401"/>
              <a:gd name="T12" fmla="*/ 529233423 w 273"/>
              <a:gd name="T13" fmla="*/ 131048022 h 401"/>
              <a:gd name="T14" fmla="*/ 569555970 w 273"/>
              <a:gd name="T15" fmla="*/ 158768925 h 401"/>
              <a:gd name="T16" fmla="*/ 602318832 w 273"/>
              <a:gd name="T17" fmla="*/ 189010777 h 401"/>
              <a:gd name="T18" fmla="*/ 632560742 w 273"/>
              <a:gd name="T19" fmla="*/ 219252628 h 401"/>
              <a:gd name="T20" fmla="*/ 655241381 w 273"/>
              <a:gd name="T21" fmla="*/ 254534788 h 401"/>
              <a:gd name="T22" fmla="*/ 672883289 w 273"/>
              <a:gd name="T23" fmla="*/ 287297587 h 401"/>
              <a:gd name="T24" fmla="*/ 682963925 w 273"/>
              <a:gd name="T25" fmla="*/ 325099107 h 401"/>
              <a:gd name="T26" fmla="*/ 685483291 w 273"/>
              <a:gd name="T27" fmla="*/ 360381267 h 401"/>
              <a:gd name="T28" fmla="*/ 685483291 w 273"/>
              <a:gd name="T29" fmla="*/ 567033917 h 401"/>
              <a:gd name="T30" fmla="*/ 682963925 w 273"/>
              <a:gd name="T31" fmla="*/ 594756408 h 401"/>
              <a:gd name="T32" fmla="*/ 677923607 w 273"/>
              <a:gd name="T33" fmla="*/ 622477311 h 401"/>
              <a:gd name="T34" fmla="*/ 667842970 w 273"/>
              <a:gd name="T35" fmla="*/ 650199802 h 401"/>
              <a:gd name="T36" fmla="*/ 652722016 w 273"/>
              <a:gd name="T37" fmla="*/ 675401345 h 401"/>
              <a:gd name="T38" fmla="*/ 612399469 w 273"/>
              <a:gd name="T39" fmla="*/ 728323790 h 401"/>
              <a:gd name="T40" fmla="*/ 559475333 w 273"/>
              <a:gd name="T41" fmla="*/ 773686567 h 401"/>
              <a:gd name="T42" fmla="*/ 493951195 w 273"/>
              <a:gd name="T43" fmla="*/ 816529984 h 401"/>
              <a:gd name="T44" fmla="*/ 415827055 w 273"/>
              <a:gd name="T45" fmla="*/ 851812143 h 401"/>
              <a:gd name="T46" fmla="*/ 327620690 w 273"/>
              <a:gd name="T47" fmla="*/ 882053995 h 401"/>
              <a:gd name="T48" fmla="*/ 229335277 w 273"/>
              <a:gd name="T49" fmla="*/ 904734589 h 401"/>
              <a:gd name="T50" fmla="*/ 229335277 w 273"/>
              <a:gd name="T51" fmla="*/ 1008061708 h 401"/>
              <a:gd name="T52" fmla="*/ 0 w 273"/>
              <a:gd name="T53" fmla="*/ 824089653 h 401"/>
              <a:gd name="T54" fmla="*/ 229335277 w 273"/>
              <a:gd name="T55" fmla="*/ 597275768 h 401"/>
              <a:gd name="T56" fmla="*/ 229335277 w 273"/>
              <a:gd name="T57" fmla="*/ 700602887 h 401"/>
              <a:gd name="T58" fmla="*/ 304940052 w 273"/>
              <a:gd name="T59" fmla="*/ 682961014 h 401"/>
              <a:gd name="T60" fmla="*/ 375504508 w 273"/>
              <a:gd name="T61" fmla="*/ 662799779 h 401"/>
              <a:gd name="T62" fmla="*/ 438507693 w 273"/>
              <a:gd name="T63" fmla="*/ 637598237 h 401"/>
              <a:gd name="T64" fmla="*/ 496472148 w 273"/>
              <a:gd name="T65" fmla="*/ 607356385 h 401"/>
              <a:gd name="T66" fmla="*/ 549394696 w 273"/>
              <a:gd name="T67" fmla="*/ 577114534 h 401"/>
              <a:gd name="T68" fmla="*/ 592238196 w 273"/>
              <a:gd name="T69" fmla="*/ 541832374 h 401"/>
              <a:gd name="T70" fmla="*/ 630039789 w 273"/>
              <a:gd name="T71" fmla="*/ 504030854 h 401"/>
              <a:gd name="T72" fmla="*/ 657762334 w 273"/>
              <a:gd name="T73" fmla="*/ 463708386 h 401"/>
              <a:gd name="T74" fmla="*/ 657762334 w 273"/>
              <a:gd name="T75" fmla="*/ 463708386 h 401"/>
              <a:gd name="T76" fmla="*/ 640120426 w 273"/>
              <a:gd name="T77" fmla="*/ 435985895 h 401"/>
              <a:gd name="T78" fmla="*/ 617439787 w 273"/>
              <a:gd name="T79" fmla="*/ 408264992 h 401"/>
              <a:gd name="T80" fmla="*/ 589717243 w 273"/>
              <a:gd name="T81" fmla="*/ 383063449 h 401"/>
              <a:gd name="T82" fmla="*/ 561996286 w 273"/>
              <a:gd name="T83" fmla="*/ 357861906 h 401"/>
              <a:gd name="T84" fmla="*/ 491431829 w 273"/>
              <a:gd name="T85" fmla="*/ 315018490 h 401"/>
              <a:gd name="T86" fmla="*/ 410786736 w 273"/>
              <a:gd name="T87" fmla="*/ 277216970 h 401"/>
              <a:gd name="T88" fmla="*/ 320061007 w 273"/>
              <a:gd name="T89" fmla="*/ 246975119 h 401"/>
              <a:gd name="T90" fmla="*/ 219254640 w 273"/>
              <a:gd name="T91" fmla="*/ 224292936 h 401"/>
              <a:gd name="T92" fmla="*/ 113407956 w 273"/>
              <a:gd name="T93" fmla="*/ 211692959 h 401"/>
              <a:gd name="T94" fmla="*/ 0 w 273"/>
              <a:gd name="T95" fmla="*/ 206652650 h 4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3" h="401">
                <a:moveTo>
                  <a:pt x="0" y="0"/>
                </a:moveTo>
                <a:lnTo>
                  <a:pt x="55" y="3"/>
                </a:lnTo>
                <a:lnTo>
                  <a:pt x="106" y="11"/>
                </a:lnTo>
                <a:lnTo>
                  <a:pt x="152" y="25"/>
                </a:lnTo>
                <a:lnTo>
                  <a:pt x="173" y="33"/>
                </a:lnTo>
                <a:lnTo>
                  <a:pt x="192" y="42"/>
                </a:lnTo>
                <a:lnTo>
                  <a:pt x="210" y="52"/>
                </a:lnTo>
                <a:lnTo>
                  <a:pt x="226" y="63"/>
                </a:lnTo>
                <a:lnTo>
                  <a:pt x="239" y="75"/>
                </a:lnTo>
                <a:lnTo>
                  <a:pt x="251" y="87"/>
                </a:lnTo>
                <a:lnTo>
                  <a:pt x="260" y="101"/>
                </a:lnTo>
                <a:lnTo>
                  <a:pt x="267" y="114"/>
                </a:lnTo>
                <a:lnTo>
                  <a:pt x="271" y="129"/>
                </a:lnTo>
                <a:lnTo>
                  <a:pt x="272" y="143"/>
                </a:lnTo>
                <a:lnTo>
                  <a:pt x="272" y="225"/>
                </a:lnTo>
                <a:lnTo>
                  <a:pt x="271" y="236"/>
                </a:lnTo>
                <a:lnTo>
                  <a:pt x="269" y="247"/>
                </a:lnTo>
                <a:lnTo>
                  <a:pt x="265" y="258"/>
                </a:lnTo>
                <a:lnTo>
                  <a:pt x="259" y="268"/>
                </a:lnTo>
                <a:lnTo>
                  <a:pt x="243" y="289"/>
                </a:lnTo>
                <a:lnTo>
                  <a:pt x="222" y="307"/>
                </a:lnTo>
                <a:lnTo>
                  <a:pt x="196" y="324"/>
                </a:lnTo>
                <a:lnTo>
                  <a:pt x="165" y="338"/>
                </a:lnTo>
                <a:lnTo>
                  <a:pt x="130" y="350"/>
                </a:lnTo>
                <a:lnTo>
                  <a:pt x="91" y="359"/>
                </a:lnTo>
                <a:lnTo>
                  <a:pt x="91" y="400"/>
                </a:lnTo>
                <a:lnTo>
                  <a:pt x="0" y="327"/>
                </a:lnTo>
                <a:lnTo>
                  <a:pt x="91" y="237"/>
                </a:lnTo>
                <a:lnTo>
                  <a:pt x="91" y="278"/>
                </a:lnTo>
                <a:lnTo>
                  <a:pt x="121" y="271"/>
                </a:lnTo>
                <a:lnTo>
                  <a:pt x="149" y="263"/>
                </a:lnTo>
                <a:lnTo>
                  <a:pt x="174" y="253"/>
                </a:lnTo>
                <a:lnTo>
                  <a:pt x="197" y="241"/>
                </a:lnTo>
                <a:lnTo>
                  <a:pt x="218" y="229"/>
                </a:lnTo>
                <a:lnTo>
                  <a:pt x="235" y="215"/>
                </a:lnTo>
                <a:lnTo>
                  <a:pt x="250" y="200"/>
                </a:lnTo>
                <a:lnTo>
                  <a:pt x="261" y="184"/>
                </a:lnTo>
                <a:lnTo>
                  <a:pt x="254" y="173"/>
                </a:lnTo>
                <a:lnTo>
                  <a:pt x="245" y="162"/>
                </a:lnTo>
                <a:lnTo>
                  <a:pt x="234" y="152"/>
                </a:lnTo>
                <a:lnTo>
                  <a:pt x="223" y="142"/>
                </a:lnTo>
                <a:lnTo>
                  <a:pt x="195" y="125"/>
                </a:lnTo>
                <a:lnTo>
                  <a:pt x="163" y="110"/>
                </a:lnTo>
                <a:lnTo>
                  <a:pt x="127" y="98"/>
                </a:lnTo>
                <a:lnTo>
                  <a:pt x="87" y="89"/>
                </a:lnTo>
                <a:lnTo>
                  <a:pt x="45" y="84"/>
                </a:lnTo>
                <a:lnTo>
                  <a:pt x="0" y="8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29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19550" y="4555219"/>
            <a:ext cx="1279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Délai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Mise en oeuvre</a:t>
            </a:r>
          </a:p>
        </p:txBody>
      </p:sp>
      <p:sp>
        <p:nvSpPr>
          <p:cNvPr id="51230" name="Freeform 30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481512" y="5058456"/>
            <a:ext cx="69850" cy="714375"/>
          </a:xfrm>
          <a:custGeom>
            <a:avLst/>
            <a:gdLst>
              <a:gd name="T0" fmla="*/ 0 w 75"/>
              <a:gd name="T1" fmla="*/ 0 h 260"/>
              <a:gd name="T2" fmla="*/ 1735074 w 75"/>
              <a:gd name="T3" fmla="*/ 362366719 h 260"/>
              <a:gd name="T4" fmla="*/ 5204291 w 75"/>
              <a:gd name="T5" fmla="*/ 717183043 h 260"/>
              <a:gd name="T6" fmla="*/ 12143655 w 75"/>
              <a:gd name="T7" fmla="*/ 1049350933 h 260"/>
              <a:gd name="T8" fmla="*/ 15612872 w 75"/>
              <a:gd name="T9" fmla="*/ 1200336837 h 260"/>
              <a:gd name="T10" fmla="*/ 19950091 w 75"/>
              <a:gd name="T11" fmla="*/ 1343772346 h 260"/>
              <a:gd name="T12" fmla="*/ 25154382 w 75"/>
              <a:gd name="T13" fmla="*/ 1479660209 h 260"/>
              <a:gd name="T14" fmla="*/ 29490670 w 75"/>
              <a:gd name="T15" fmla="*/ 1592899637 h 260"/>
              <a:gd name="T16" fmla="*/ 35562963 w 75"/>
              <a:gd name="T17" fmla="*/ 1698588671 h 260"/>
              <a:gd name="T18" fmla="*/ 40767254 w 75"/>
              <a:gd name="T19" fmla="*/ 1789179663 h 260"/>
              <a:gd name="T20" fmla="*/ 46838616 w 75"/>
              <a:gd name="T21" fmla="*/ 1857124969 h 260"/>
              <a:gd name="T22" fmla="*/ 52042907 w 75"/>
              <a:gd name="T23" fmla="*/ 1909969486 h 260"/>
              <a:gd name="T24" fmla="*/ 58114269 w 75"/>
              <a:gd name="T25" fmla="*/ 1947715962 h 260"/>
              <a:gd name="T26" fmla="*/ 64186562 w 75"/>
              <a:gd name="T27" fmla="*/ 1955263608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260">
                <a:moveTo>
                  <a:pt x="0" y="0"/>
                </a:moveTo>
                <a:lnTo>
                  <a:pt x="2" y="48"/>
                </a:lnTo>
                <a:lnTo>
                  <a:pt x="6" y="95"/>
                </a:lnTo>
                <a:lnTo>
                  <a:pt x="14" y="139"/>
                </a:lnTo>
                <a:lnTo>
                  <a:pt x="18" y="159"/>
                </a:lnTo>
                <a:lnTo>
                  <a:pt x="23" y="178"/>
                </a:lnTo>
                <a:lnTo>
                  <a:pt x="29" y="196"/>
                </a:lnTo>
                <a:lnTo>
                  <a:pt x="34" y="211"/>
                </a:lnTo>
                <a:lnTo>
                  <a:pt x="41" y="225"/>
                </a:lnTo>
                <a:lnTo>
                  <a:pt x="47" y="237"/>
                </a:lnTo>
                <a:lnTo>
                  <a:pt x="54" y="246"/>
                </a:lnTo>
                <a:lnTo>
                  <a:pt x="60" y="253"/>
                </a:lnTo>
                <a:lnTo>
                  <a:pt x="67" y="258"/>
                </a:lnTo>
                <a:lnTo>
                  <a:pt x="74" y="259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31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-1" y="1926198"/>
            <a:ext cx="4019551" cy="427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boucles de rétroaction ou feedback = la 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sortie agit 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sur l’entrée 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du système</a:t>
            </a:r>
          </a:p>
          <a:p>
            <a:pPr>
              <a:buFontTx/>
              <a:buNone/>
            </a:pPr>
            <a:endParaRPr lang="fr-FR" altLang="fr-FR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Pour déterminer le signe ou le </a:t>
            </a:r>
            <a:r>
              <a:rPr lang="fr-FR" altLang="fr-FR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mouvement de chacune </a:t>
            </a:r>
            <a:r>
              <a:rPr lang="fr-FR" altLang="fr-FR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des variables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il suffit 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d’imaginer que le 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système évolue globalement dans le 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même sens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 Ainsi si le niveau de qualité 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actuelle s’accroît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l’écart pour la 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non-qualité 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ou 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la non-conformité 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diminue (sens contraire q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ui s’’écrit « O » : opposite).</a:t>
            </a:r>
            <a:endParaRPr lang="fr-FR" altLang="fr-FR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Si l’écart augmente (évolution globale du</a:t>
            </a: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système dans le même sens) l’action sur la</a:t>
            </a: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qualité s’intensifie (S ou même sens).</a:t>
            </a: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Globalement, on compte le nombre de 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signes</a:t>
            </a:r>
            <a:endParaRPr lang="fr-FR" altLang="fr-FR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(S ou 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O) </a:t>
            </a: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pour déterminer globalement le sens</a:t>
            </a:r>
          </a:p>
          <a:p>
            <a:pPr>
              <a:buFontTx/>
              <a:buNone/>
            </a:pPr>
            <a:r>
              <a:rPr lang="fr-FR" altLang="fr-FR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de la boucle de rétroaction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>
              <a:buFontTx/>
              <a:buNone/>
            </a:pPr>
            <a:r>
              <a:rPr lang="fr-FR" altLang="fr-FR" b="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Nbre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pair = S et </a:t>
            </a:r>
            <a:r>
              <a:rPr lang="fr-FR" altLang="fr-FR" b="0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nbre</a:t>
            </a:r>
            <a:r>
              <a:rPr lang="fr-FR" altLang="fr-FR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impair = O</a:t>
            </a:r>
            <a:endParaRPr lang="fr-FR" altLang="fr-FR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32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10275" y="5274356"/>
            <a:ext cx="300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" name="Forme libre 2"/>
          <p:cNvSpPr/>
          <p:nvPr>
            <p:custDataLst>
              <p:tags r:id="rId30"/>
            </p:custDataLst>
          </p:nvPr>
        </p:nvSpPr>
        <p:spPr>
          <a:xfrm>
            <a:off x="7746887" y="4657499"/>
            <a:ext cx="646827" cy="856343"/>
          </a:xfrm>
          <a:custGeom>
            <a:avLst/>
            <a:gdLst>
              <a:gd name="connsiteX0" fmla="*/ 609600 w 646827"/>
              <a:gd name="connsiteY0" fmla="*/ 0 h 856343"/>
              <a:gd name="connsiteX1" fmla="*/ 580571 w 646827"/>
              <a:gd name="connsiteY1" fmla="*/ 319314 h 856343"/>
              <a:gd name="connsiteX2" fmla="*/ 0 w 646827"/>
              <a:gd name="connsiteY2" fmla="*/ 856343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827" h="856343">
                <a:moveTo>
                  <a:pt x="609600" y="0"/>
                </a:moveTo>
                <a:cubicBezTo>
                  <a:pt x="645885" y="88295"/>
                  <a:pt x="682171" y="176590"/>
                  <a:pt x="580571" y="319314"/>
                </a:cubicBezTo>
                <a:cubicBezTo>
                  <a:pt x="478971" y="462038"/>
                  <a:pt x="239485" y="659190"/>
                  <a:pt x="0" y="856343"/>
                </a:cubicBezTo>
              </a:path>
            </a:pathLst>
          </a:custGeom>
          <a:ln>
            <a:tailEnd type="triangle" w="med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4"/>
          <p:cNvSpPr txBox="1">
            <a:spLocks noChangeArrowheads="1"/>
          </p:cNvSpPr>
          <p:nvPr>
            <p:custDataLst>
              <p:tags r:id="rId31"/>
            </p:custDataLst>
          </p:nvPr>
        </p:nvSpPr>
        <p:spPr>
          <a:xfrm>
            <a:off x="-1" y="-173266"/>
            <a:ext cx="9196760" cy="17137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</a:t>
            </a:r>
          </a:p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 comportement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16665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25056" y="6553541"/>
            <a:ext cx="2133600" cy="301752"/>
          </a:xfrm>
        </p:spPr>
        <p:txBody>
          <a:bodyPr/>
          <a:lstStyle/>
          <a:p>
            <a:pPr algn="ctr">
              <a:defRPr/>
            </a:pPr>
            <a:fld id="{21365679-41D2-44A8-95F5-A27196183472}" type="slidenum">
              <a:rPr lang="fr-FR" altLang="fr-FR"/>
              <a:pPr algn="ctr">
                <a:defRPr/>
              </a:pPr>
              <a:t>46</a:t>
            </a:fld>
            <a:endParaRPr lang="fr-FR" altLang="fr-FR"/>
          </a:p>
        </p:txBody>
      </p:sp>
      <p:sp>
        <p:nvSpPr>
          <p:cNvPr id="5222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1987" y="2532857"/>
            <a:ext cx="1330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Nation A 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se sent menacée</a:t>
            </a:r>
          </a:p>
        </p:txBody>
      </p:sp>
      <p:sp>
        <p:nvSpPr>
          <p:cNvPr id="5222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0550" y="5484020"/>
            <a:ext cx="1330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Nation B 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se sent menacée</a:t>
            </a:r>
          </a:p>
        </p:txBody>
      </p:sp>
      <p:sp>
        <p:nvSpPr>
          <p:cNvPr id="5223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60775" y="3899695"/>
            <a:ext cx="1179512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Nation A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va se </a:t>
            </a: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protéger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6225" y="3899695"/>
            <a:ext cx="1179512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Nation B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va se protéger</a:t>
            </a:r>
          </a:p>
          <a:p>
            <a:pPr algn="ct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2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262312" y="2791620"/>
            <a:ext cx="990600" cy="1109662"/>
          </a:xfrm>
          <a:custGeom>
            <a:avLst/>
            <a:gdLst>
              <a:gd name="T0" fmla="*/ 0 w 624"/>
              <a:gd name="T1" fmla="*/ 0 h 699"/>
              <a:gd name="T2" fmla="*/ 75604688 w 624"/>
              <a:gd name="T3" fmla="*/ 2519361 h 699"/>
              <a:gd name="T4" fmla="*/ 148690013 w 624"/>
              <a:gd name="T5" fmla="*/ 10080620 h 699"/>
              <a:gd name="T6" fmla="*/ 221773750 w 624"/>
              <a:gd name="T7" fmla="*/ 22680602 h 699"/>
              <a:gd name="T8" fmla="*/ 292338125 w 624"/>
              <a:gd name="T9" fmla="*/ 40322482 h 699"/>
              <a:gd name="T10" fmla="*/ 365423450 w 624"/>
              <a:gd name="T11" fmla="*/ 60483723 h 699"/>
              <a:gd name="T12" fmla="*/ 435987825 w 624"/>
              <a:gd name="T13" fmla="*/ 88204635 h 699"/>
              <a:gd name="T14" fmla="*/ 577116575 w 624"/>
              <a:gd name="T15" fmla="*/ 151209307 h 699"/>
              <a:gd name="T16" fmla="*/ 713205013 w 624"/>
              <a:gd name="T17" fmla="*/ 231854271 h 699"/>
              <a:gd name="T18" fmla="*/ 841732188 w 624"/>
              <a:gd name="T19" fmla="*/ 325099216 h 699"/>
              <a:gd name="T20" fmla="*/ 965220638 w 624"/>
              <a:gd name="T21" fmla="*/ 430945731 h 699"/>
              <a:gd name="T22" fmla="*/ 1081147825 w 624"/>
              <a:gd name="T23" fmla="*/ 549393815 h 699"/>
              <a:gd name="T24" fmla="*/ 1184473438 w 624"/>
              <a:gd name="T25" fmla="*/ 677920932 h 699"/>
              <a:gd name="T26" fmla="*/ 1280239375 w 624"/>
              <a:gd name="T27" fmla="*/ 816530257 h 699"/>
              <a:gd name="T28" fmla="*/ 1363405325 w 624"/>
              <a:gd name="T29" fmla="*/ 960178305 h 699"/>
              <a:gd name="T30" fmla="*/ 1436489063 w 624"/>
              <a:gd name="T31" fmla="*/ 1113908561 h 699"/>
              <a:gd name="T32" fmla="*/ 1491932500 w 624"/>
              <a:gd name="T33" fmla="*/ 1270158178 h 699"/>
              <a:gd name="T34" fmla="*/ 1534775950 w 624"/>
              <a:gd name="T35" fmla="*/ 1431448105 h 699"/>
              <a:gd name="T36" fmla="*/ 1549896888 w 624"/>
              <a:gd name="T37" fmla="*/ 1512093069 h 699"/>
              <a:gd name="T38" fmla="*/ 1562496875 w 624"/>
              <a:gd name="T39" fmla="*/ 1595257394 h 699"/>
              <a:gd name="T40" fmla="*/ 1567537188 w 624"/>
              <a:gd name="T41" fmla="*/ 1675902357 h 699"/>
              <a:gd name="T42" fmla="*/ 1570058138 w 624"/>
              <a:gd name="T43" fmla="*/ 1759068270 h 6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4" h="699">
                <a:moveTo>
                  <a:pt x="0" y="0"/>
                </a:moveTo>
                <a:lnTo>
                  <a:pt x="30" y="1"/>
                </a:lnTo>
                <a:lnTo>
                  <a:pt x="59" y="4"/>
                </a:lnTo>
                <a:lnTo>
                  <a:pt x="88" y="9"/>
                </a:lnTo>
                <a:lnTo>
                  <a:pt x="116" y="16"/>
                </a:lnTo>
                <a:lnTo>
                  <a:pt x="145" y="24"/>
                </a:lnTo>
                <a:lnTo>
                  <a:pt x="173" y="35"/>
                </a:lnTo>
                <a:lnTo>
                  <a:pt x="229" y="60"/>
                </a:lnTo>
                <a:lnTo>
                  <a:pt x="283" y="92"/>
                </a:lnTo>
                <a:lnTo>
                  <a:pt x="334" y="129"/>
                </a:lnTo>
                <a:lnTo>
                  <a:pt x="383" y="171"/>
                </a:lnTo>
                <a:lnTo>
                  <a:pt x="429" y="218"/>
                </a:lnTo>
                <a:lnTo>
                  <a:pt x="470" y="269"/>
                </a:lnTo>
                <a:lnTo>
                  <a:pt x="508" y="324"/>
                </a:lnTo>
                <a:lnTo>
                  <a:pt x="541" y="381"/>
                </a:lnTo>
                <a:lnTo>
                  <a:pt x="570" y="442"/>
                </a:lnTo>
                <a:lnTo>
                  <a:pt x="592" y="504"/>
                </a:lnTo>
                <a:lnTo>
                  <a:pt x="609" y="568"/>
                </a:lnTo>
                <a:lnTo>
                  <a:pt x="615" y="600"/>
                </a:lnTo>
                <a:lnTo>
                  <a:pt x="620" y="633"/>
                </a:lnTo>
                <a:lnTo>
                  <a:pt x="622" y="665"/>
                </a:lnTo>
                <a:lnTo>
                  <a:pt x="623" y="698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2233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990280" y="4631532"/>
            <a:ext cx="1227497" cy="1266825"/>
          </a:xfrm>
          <a:custGeom>
            <a:avLst/>
            <a:gdLst>
              <a:gd name="T0" fmla="*/ 1683463582 w 669"/>
              <a:gd name="T1" fmla="*/ 0 h 702"/>
              <a:gd name="T2" fmla="*/ 1680942634 w 669"/>
              <a:gd name="T3" fmla="*/ 83165950 h 702"/>
              <a:gd name="T4" fmla="*/ 1673382962 w 669"/>
              <a:gd name="T5" fmla="*/ 166330313 h 702"/>
              <a:gd name="T6" fmla="*/ 1663302342 w 669"/>
              <a:gd name="T7" fmla="*/ 246975313 h 702"/>
              <a:gd name="T8" fmla="*/ 1645660463 w 669"/>
              <a:gd name="T9" fmla="*/ 330141263 h 702"/>
              <a:gd name="T10" fmla="*/ 1625499222 w 669"/>
              <a:gd name="T11" fmla="*/ 410786263 h 702"/>
              <a:gd name="T12" fmla="*/ 1600297672 w 669"/>
              <a:gd name="T13" fmla="*/ 491431263 h 702"/>
              <a:gd name="T14" fmla="*/ 1539813950 w 669"/>
              <a:gd name="T15" fmla="*/ 647680950 h 702"/>
              <a:gd name="T16" fmla="*/ 1461689937 w 669"/>
              <a:gd name="T17" fmla="*/ 801409688 h 702"/>
              <a:gd name="T18" fmla="*/ 1373483716 w 669"/>
              <a:gd name="T19" fmla="*/ 947578750 h 702"/>
              <a:gd name="T20" fmla="*/ 1270158152 w 669"/>
              <a:gd name="T21" fmla="*/ 1086188138 h 702"/>
              <a:gd name="T22" fmla="*/ 1156750380 w 669"/>
              <a:gd name="T23" fmla="*/ 1214715313 h 702"/>
              <a:gd name="T24" fmla="*/ 1035782937 w 669"/>
              <a:gd name="T25" fmla="*/ 1333163450 h 702"/>
              <a:gd name="T26" fmla="*/ 902215513 w 669"/>
              <a:gd name="T27" fmla="*/ 1441529375 h 702"/>
              <a:gd name="T28" fmla="*/ 763606190 w 669"/>
              <a:gd name="T29" fmla="*/ 1534775950 h 702"/>
              <a:gd name="T30" fmla="*/ 617437197 w 669"/>
              <a:gd name="T31" fmla="*/ 1615420950 h 702"/>
              <a:gd name="T32" fmla="*/ 468748842 w 669"/>
              <a:gd name="T33" fmla="*/ 1678424063 h 702"/>
              <a:gd name="T34" fmla="*/ 390623241 w 669"/>
              <a:gd name="T35" fmla="*/ 1706146575 h 702"/>
              <a:gd name="T36" fmla="*/ 315018589 w 669"/>
              <a:gd name="T37" fmla="*/ 1726307825 h 702"/>
              <a:gd name="T38" fmla="*/ 236894576 w 669"/>
              <a:gd name="T39" fmla="*/ 1743948125 h 702"/>
              <a:gd name="T40" fmla="*/ 158768975 w 669"/>
              <a:gd name="T41" fmla="*/ 1756549700 h 702"/>
              <a:gd name="T42" fmla="*/ 78124013 w 669"/>
              <a:gd name="T43" fmla="*/ 1764109375 h 702"/>
              <a:gd name="T44" fmla="*/ 0 w 669"/>
              <a:gd name="T45" fmla="*/ 1766630325 h 7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9" h="702">
                <a:moveTo>
                  <a:pt x="668" y="0"/>
                </a:moveTo>
                <a:lnTo>
                  <a:pt x="667" y="33"/>
                </a:lnTo>
                <a:lnTo>
                  <a:pt x="664" y="66"/>
                </a:lnTo>
                <a:lnTo>
                  <a:pt x="660" y="98"/>
                </a:lnTo>
                <a:lnTo>
                  <a:pt x="653" y="131"/>
                </a:lnTo>
                <a:lnTo>
                  <a:pt x="645" y="163"/>
                </a:lnTo>
                <a:lnTo>
                  <a:pt x="635" y="195"/>
                </a:lnTo>
                <a:lnTo>
                  <a:pt x="611" y="257"/>
                </a:lnTo>
                <a:lnTo>
                  <a:pt x="580" y="318"/>
                </a:lnTo>
                <a:lnTo>
                  <a:pt x="545" y="376"/>
                </a:lnTo>
                <a:lnTo>
                  <a:pt x="504" y="431"/>
                </a:lnTo>
                <a:lnTo>
                  <a:pt x="459" y="482"/>
                </a:lnTo>
                <a:lnTo>
                  <a:pt x="411" y="529"/>
                </a:lnTo>
                <a:lnTo>
                  <a:pt x="358" y="572"/>
                </a:lnTo>
                <a:lnTo>
                  <a:pt x="303" y="609"/>
                </a:lnTo>
                <a:lnTo>
                  <a:pt x="245" y="641"/>
                </a:lnTo>
                <a:lnTo>
                  <a:pt x="186" y="666"/>
                </a:lnTo>
                <a:lnTo>
                  <a:pt x="155" y="677"/>
                </a:lnTo>
                <a:lnTo>
                  <a:pt x="125" y="685"/>
                </a:lnTo>
                <a:lnTo>
                  <a:pt x="94" y="692"/>
                </a:lnTo>
                <a:lnTo>
                  <a:pt x="63" y="697"/>
                </a:lnTo>
                <a:lnTo>
                  <a:pt x="31" y="700"/>
                </a:lnTo>
                <a:lnTo>
                  <a:pt x="0" y="701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2234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028700" y="4676776"/>
            <a:ext cx="995362" cy="1114425"/>
          </a:xfrm>
          <a:custGeom>
            <a:avLst/>
            <a:gdLst>
              <a:gd name="T0" fmla="*/ 1577617020 w 627"/>
              <a:gd name="T1" fmla="*/ 1766630325 h 702"/>
              <a:gd name="T2" fmla="*/ 1504531732 w 627"/>
              <a:gd name="T3" fmla="*/ 1764109375 h 702"/>
              <a:gd name="T4" fmla="*/ 1431448031 w 627"/>
              <a:gd name="T5" fmla="*/ 1756549700 h 702"/>
              <a:gd name="T6" fmla="*/ 1355843381 w 627"/>
              <a:gd name="T7" fmla="*/ 1743948125 h 702"/>
              <a:gd name="T8" fmla="*/ 1285279042 w 627"/>
              <a:gd name="T9" fmla="*/ 1726307825 h 702"/>
              <a:gd name="T10" fmla="*/ 1212193754 w 627"/>
              <a:gd name="T11" fmla="*/ 1706146575 h 702"/>
              <a:gd name="T12" fmla="*/ 1139110053 w 627"/>
              <a:gd name="T13" fmla="*/ 1678424063 h 702"/>
              <a:gd name="T14" fmla="*/ 997981374 w 627"/>
              <a:gd name="T15" fmla="*/ 1615420950 h 702"/>
              <a:gd name="T16" fmla="*/ 861893005 w 627"/>
              <a:gd name="T17" fmla="*/ 1534775950 h 702"/>
              <a:gd name="T18" fmla="*/ 733364307 w 627"/>
              <a:gd name="T19" fmla="*/ 1441529375 h 702"/>
              <a:gd name="T20" fmla="*/ 607356557 w 627"/>
              <a:gd name="T21" fmla="*/ 1333163450 h 702"/>
              <a:gd name="T22" fmla="*/ 493950377 w 627"/>
              <a:gd name="T23" fmla="*/ 1214715313 h 702"/>
              <a:gd name="T24" fmla="*/ 388103868 w 627"/>
              <a:gd name="T25" fmla="*/ 1086188138 h 702"/>
              <a:gd name="T26" fmla="*/ 292337978 w 627"/>
              <a:gd name="T27" fmla="*/ 947578750 h 702"/>
              <a:gd name="T28" fmla="*/ 206652709 w 627"/>
              <a:gd name="T29" fmla="*/ 801409688 h 702"/>
              <a:gd name="T30" fmla="*/ 136088369 w 627"/>
              <a:gd name="T31" fmla="*/ 647680950 h 702"/>
              <a:gd name="T32" fmla="*/ 78124011 w 627"/>
              <a:gd name="T33" fmla="*/ 491431263 h 702"/>
              <a:gd name="T34" fmla="*/ 35282170 w 627"/>
              <a:gd name="T35" fmla="*/ 330141263 h 702"/>
              <a:gd name="T36" fmla="*/ 20161240 w 627"/>
              <a:gd name="T37" fmla="*/ 246975313 h 702"/>
              <a:gd name="T38" fmla="*/ 10080620 w 627"/>
              <a:gd name="T39" fmla="*/ 166330313 h 702"/>
              <a:gd name="T40" fmla="*/ 2519361 w 627"/>
              <a:gd name="T41" fmla="*/ 83165950 h 702"/>
              <a:gd name="T42" fmla="*/ 0 w 627"/>
              <a:gd name="T43" fmla="*/ 0 h 7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7" h="702">
                <a:moveTo>
                  <a:pt x="626" y="701"/>
                </a:moveTo>
                <a:lnTo>
                  <a:pt x="597" y="700"/>
                </a:lnTo>
                <a:lnTo>
                  <a:pt x="568" y="697"/>
                </a:lnTo>
                <a:lnTo>
                  <a:pt x="538" y="692"/>
                </a:lnTo>
                <a:lnTo>
                  <a:pt x="510" y="685"/>
                </a:lnTo>
                <a:lnTo>
                  <a:pt x="481" y="677"/>
                </a:lnTo>
                <a:lnTo>
                  <a:pt x="452" y="666"/>
                </a:lnTo>
                <a:lnTo>
                  <a:pt x="396" y="641"/>
                </a:lnTo>
                <a:lnTo>
                  <a:pt x="342" y="609"/>
                </a:lnTo>
                <a:lnTo>
                  <a:pt x="291" y="572"/>
                </a:lnTo>
                <a:lnTo>
                  <a:pt x="241" y="529"/>
                </a:lnTo>
                <a:lnTo>
                  <a:pt x="196" y="482"/>
                </a:lnTo>
                <a:lnTo>
                  <a:pt x="154" y="431"/>
                </a:lnTo>
                <a:lnTo>
                  <a:pt x="116" y="376"/>
                </a:lnTo>
                <a:lnTo>
                  <a:pt x="82" y="318"/>
                </a:lnTo>
                <a:lnTo>
                  <a:pt x="54" y="257"/>
                </a:lnTo>
                <a:lnTo>
                  <a:pt x="31" y="195"/>
                </a:lnTo>
                <a:lnTo>
                  <a:pt x="14" y="131"/>
                </a:lnTo>
                <a:lnTo>
                  <a:pt x="8" y="98"/>
                </a:lnTo>
                <a:lnTo>
                  <a:pt x="4" y="66"/>
                </a:lnTo>
                <a:lnTo>
                  <a:pt x="1" y="33"/>
                </a:lnTo>
                <a:lnTo>
                  <a:pt x="0" y="0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2235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66775" y="2791620"/>
            <a:ext cx="1066800" cy="1109662"/>
          </a:xfrm>
          <a:custGeom>
            <a:avLst/>
            <a:gdLst>
              <a:gd name="T0" fmla="*/ 0 w 672"/>
              <a:gd name="T1" fmla="*/ 1759068270 h 699"/>
              <a:gd name="T2" fmla="*/ 2520950 w 672"/>
              <a:gd name="T3" fmla="*/ 1675902357 h 699"/>
              <a:gd name="T4" fmla="*/ 10080625 w 672"/>
              <a:gd name="T5" fmla="*/ 1595257394 h 699"/>
              <a:gd name="T6" fmla="*/ 22682200 w 672"/>
              <a:gd name="T7" fmla="*/ 1512093069 h 699"/>
              <a:gd name="T8" fmla="*/ 37803138 w 672"/>
              <a:gd name="T9" fmla="*/ 1431448105 h 699"/>
              <a:gd name="T10" fmla="*/ 57964388 w 672"/>
              <a:gd name="T11" fmla="*/ 1350803141 h 699"/>
              <a:gd name="T12" fmla="*/ 83165950 w 672"/>
              <a:gd name="T13" fmla="*/ 1270158178 h 699"/>
              <a:gd name="T14" fmla="*/ 146169063 w 672"/>
              <a:gd name="T15" fmla="*/ 1113908561 h 699"/>
              <a:gd name="T16" fmla="*/ 221773750 w 672"/>
              <a:gd name="T17" fmla="*/ 960178305 h 699"/>
              <a:gd name="T18" fmla="*/ 312499375 w 672"/>
              <a:gd name="T19" fmla="*/ 816530257 h 699"/>
              <a:gd name="T20" fmla="*/ 415826575 w 672"/>
              <a:gd name="T21" fmla="*/ 677920932 h 699"/>
              <a:gd name="T22" fmla="*/ 529232813 w 672"/>
              <a:gd name="T23" fmla="*/ 549393815 h 699"/>
              <a:gd name="T24" fmla="*/ 652721263 w 672"/>
              <a:gd name="T25" fmla="*/ 430945731 h 699"/>
              <a:gd name="T26" fmla="*/ 783769388 w 672"/>
              <a:gd name="T27" fmla="*/ 325099216 h 699"/>
              <a:gd name="T28" fmla="*/ 924898138 w 672"/>
              <a:gd name="T29" fmla="*/ 231854271 h 699"/>
              <a:gd name="T30" fmla="*/ 1071067200 w 672"/>
              <a:gd name="T31" fmla="*/ 151209307 h 699"/>
              <a:gd name="T32" fmla="*/ 1222276575 w 672"/>
              <a:gd name="T33" fmla="*/ 88204635 h 699"/>
              <a:gd name="T34" fmla="*/ 1297881263 w 672"/>
              <a:gd name="T35" fmla="*/ 60483723 h 699"/>
              <a:gd name="T36" fmla="*/ 1376005313 w 672"/>
              <a:gd name="T37" fmla="*/ 40322482 h 699"/>
              <a:gd name="T38" fmla="*/ 1454130950 w 672"/>
              <a:gd name="T39" fmla="*/ 22680602 h 699"/>
              <a:gd name="T40" fmla="*/ 1532255000 w 672"/>
              <a:gd name="T41" fmla="*/ 10080620 h 699"/>
              <a:gd name="T42" fmla="*/ 1612900000 w 672"/>
              <a:gd name="T43" fmla="*/ 2519361 h 699"/>
              <a:gd name="T44" fmla="*/ 1691025638 w 672"/>
              <a:gd name="T45" fmla="*/ 0 h 6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2" h="699">
                <a:moveTo>
                  <a:pt x="0" y="698"/>
                </a:moveTo>
                <a:lnTo>
                  <a:pt x="1" y="665"/>
                </a:lnTo>
                <a:lnTo>
                  <a:pt x="4" y="633"/>
                </a:lnTo>
                <a:lnTo>
                  <a:pt x="9" y="600"/>
                </a:lnTo>
                <a:lnTo>
                  <a:pt x="15" y="568"/>
                </a:lnTo>
                <a:lnTo>
                  <a:pt x="23" y="536"/>
                </a:lnTo>
                <a:lnTo>
                  <a:pt x="33" y="504"/>
                </a:lnTo>
                <a:lnTo>
                  <a:pt x="58" y="442"/>
                </a:lnTo>
                <a:lnTo>
                  <a:pt x="88" y="381"/>
                </a:lnTo>
                <a:lnTo>
                  <a:pt x="124" y="324"/>
                </a:lnTo>
                <a:lnTo>
                  <a:pt x="165" y="269"/>
                </a:lnTo>
                <a:lnTo>
                  <a:pt x="210" y="218"/>
                </a:lnTo>
                <a:lnTo>
                  <a:pt x="259" y="171"/>
                </a:lnTo>
                <a:lnTo>
                  <a:pt x="311" y="129"/>
                </a:lnTo>
                <a:lnTo>
                  <a:pt x="367" y="92"/>
                </a:lnTo>
                <a:lnTo>
                  <a:pt x="425" y="60"/>
                </a:lnTo>
                <a:lnTo>
                  <a:pt x="485" y="35"/>
                </a:lnTo>
                <a:lnTo>
                  <a:pt x="515" y="24"/>
                </a:lnTo>
                <a:lnTo>
                  <a:pt x="546" y="16"/>
                </a:lnTo>
                <a:lnTo>
                  <a:pt x="577" y="9"/>
                </a:lnTo>
                <a:lnTo>
                  <a:pt x="608" y="4"/>
                </a:lnTo>
                <a:lnTo>
                  <a:pt x="640" y="1"/>
                </a:lnTo>
                <a:lnTo>
                  <a:pt x="671" y="0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2236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598738" y="2304256"/>
            <a:ext cx="2364160" cy="2030413"/>
          </a:xfrm>
          <a:custGeom>
            <a:avLst/>
            <a:gdLst>
              <a:gd name="T0" fmla="*/ 2147483647 w 1558"/>
              <a:gd name="T1" fmla="*/ 2147483647 h 1236"/>
              <a:gd name="T2" fmla="*/ 2147483647 w 1558"/>
              <a:gd name="T3" fmla="*/ 2147483647 h 1236"/>
              <a:gd name="T4" fmla="*/ 2147483647 w 1558"/>
              <a:gd name="T5" fmla="*/ 2147483647 h 1236"/>
              <a:gd name="T6" fmla="*/ 2147483647 w 1558"/>
              <a:gd name="T7" fmla="*/ 2147483647 h 1236"/>
              <a:gd name="T8" fmla="*/ 2147483647 w 1558"/>
              <a:gd name="T9" fmla="*/ 2147483647 h 1236"/>
              <a:gd name="T10" fmla="*/ 2147483647 w 1558"/>
              <a:gd name="T11" fmla="*/ 2147483647 h 1236"/>
              <a:gd name="T12" fmla="*/ 2147483647 w 1558"/>
              <a:gd name="T13" fmla="*/ 2147483647 h 1236"/>
              <a:gd name="T14" fmla="*/ 2147483647 w 1558"/>
              <a:gd name="T15" fmla="*/ 2147483647 h 1236"/>
              <a:gd name="T16" fmla="*/ 2147483647 w 1558"/>
              <a:gd name="T17" fmla="*/ 2147483647 h 1236"/>
              <a:gd name="T18" fmla="*/ 2147483647 w 1558"/>
              <a:gd name="T19" fmla="*/ 2147483647 h 1236"/>
              <a:gd name="T20" fmla="*/ 2147483647 w 1558"/>
              <a:gd name="T21" fmla="*/ 2127011875 h 1236"/>
              <a:gd name="T22" fmla="*/ 2147483647 w 1558"/>
              <a:gd name="T23" fmla="*/ 1847275325 h 1236"/>
              <a:gd name="T24" fmla="*/ 2147483647 w 1558"/>
              <a:gd name="T25" fmla="*/ 1557456563 h 1236"/>
              <a:gd name="T26" fmla="*/ 2147483647 w 1558"/>
              <a:gd name="T27" fmla="*/ 1411287500 h 1236"/>
              <a:gd name="T28" fmla="*/ 2147483647 w 1558"/>
              <a:gd name="T29" fmla="*/ 1265118438 h 1236"/>
              <a:gd name="T30" fmla="*/ 2147483647 w 1558"/>
              <a:gd name="T31" fmla="*/ 1123989688 h 1236"/>
              <a:gd name="T32" fmla="*/ 2147483647 w 1558"/>
              <a:gd name="T33" fmla="*/ 985381888 h 1236"/>
              <a:gd name="T34" fmla="*/ 2147483647 w 1558"/>
              <a:gd name="T35" fmla="*/ 851812813 h 1236"/>
              <a:gd name="T36" fmla="*/ 2147483647 w 1558"/>
              <a:gd name="T37" fmla="*/ 723285638 h 1236"/>
              <a:gd name="T38" fmla="*/ 2147483647 w 1558"/>
              <a:gd name="T39" fmla="*/ 599797188 h 1236"/>
              <a:gd name="T40" fmla="*/ 2147483647 w 1558"/>
              <a:gd name="T41" fmla="*/ 486390950 h 1236"/>
              <a:gd name="T42" fmla="*/ 2147483647 w 1558"/>
              <a:gd name="T43" fmla="*/ 383063750 h 1236"/>
              <a:gd name="T44" fmla="*/ 2147483647 w 1558"/>
              <a:gd name="T45" fmla="*/ 287297813 h 1236"/>
              <a:gd name="T46" fmla="*/ 2147483647 w 1558"/>
              <a:gd name="T47" fmla="*/ 204133450 h 1236"/>
              <a:gd name="T48" fmla="*/ 2147483647 w 1558"/>
              <a:gd name="T49" fmla="*/ 133569075 h 1236"/>
              <a:gd name="T50" fmla="*/ 2147483647 w 1558"/>
              <a:gd name="T51" fmla="*/ 78125638 h 1236"/>
              <a:gd name="T52" fmla="*/ 2147483647 w 1558"/>
              <a:gd name="T53" fmla="*/ 35282188 h 1236"/>
              <a:gd name="T54" fmla="*/ 2144653763 w 1558"/>
              <a:gd name="T55" fmla="*/ 10080625 h 1236"/>
              <a:gd name="T56" fmla="*/ 1960681563 w 1558"/>
              <a:gd name="T57" fmla="*/ 0 h 1236"/>
              <a:gd name="T58" fmla="*/ 1595259700 w 1558"/>
              <a:gd name="T59" fmla="*/ 7561263 h 1236"/>
              <a:gd name="T60" fmla="*/ 1239916875 w 1558"/>
              <a:gd name="T61" fmla="*/ 32762825 h 1236"/>
              <a:gd name="T62" fmla="*/ 909777200 w 1558"/>
              <a:gd name="T63" fmla="*/ 68045013 h 1236"/>
              <a:gd name="T64" fmla="*/ 756046875 w 1558"/>
              <a:gd name="T65" fmla="*/ 90725625 h 1236"/>
              <a:gd name="T66" fmla="*/ 612398763 w 1558"/>
              <a:gd name="T67" fmla="*/ 113407825 h 1236"/>
              <a:gd name="T68" fmla="*/ 481350638 w 1558"/>
              <a:gd name="T69" fmla="*/ 141128750 h 1236"/>
              <a:gd name="T70" fmla="*/ 360383138 w 1558"/>
              <a:gd name="T71" fmla="*/ 168851263 h 1236"/>
              <a:gd name="T72" fmla="*/ 257055938 w 1558"/>
              <a:gd name="T73" fmla="*/ 199093138 h 1236"/>
              <a:gd name="T74" fmla="*/ 166330313 w 1558"/>
              <a:gd name="T75" fmla="*/ 229335013 h 1236"/>
              <a:gd name="T76" fmla="*/ 95765938 w 1558"/>
              <a:gd name="T77" fmla="*/ 262096250 h 1236"/>
              <a:gd name="T78" fmla="*/ 42843450 w 1558"/>
              <a:gd name="T79" fmla="*/ 294859075 h 1236"/>
              <a:gd name="T80" fmla="*/ 10080625 w 1558"/>
              <a:gd name="T81" fmla="*/ 330141263 h 1236"/>
              <a:gd name="T82" fmla="*/ 0 w 1558"/>
              <a:gd name="T83" fmla="*/ 362902500 h 12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58" h="1236">
                <a:moveTo>
                  <a:pt x="1412" y="1235"/>
                </a:moveTo>
                <a:lnTo>
                  <a:pt x="1426" y="1232"/>
                </a:lnTo>
                <a:lnTo>
                  <a:pt x="1439" y="1222"/>
                </a:lnTo>
                <a:lnTo>
                  <a:pt x="1452" y="1205"/>
                </a:lnTo>
                <a:lnTo>
                  <a:pt x="1465" y="1182"/>
                </a:lnTo>
                <a:lnTo>
                  <a:pt x="1477" y="1154"/>
                </a:lnTo>
                <a:lnTo>
                  <a:pt x="1489" y="1121"/>
                </a:lnTo>
                <a:lnTo>
                  <a:pt x="1501" y="1084"/>
                </a:lnTo>
                <a:lnTo>
                  <a:pt x="1512" y="1042"/>
                </a:lnTo>
                <a:lnTo>
                  <a:pt x="1530" y="949"/>
                </a:lnTo>
                <a:lnTo>
                  <a:pt x="1544" y="844"/>
                </a:lnTo>
                <a:lnTo>
                  <a:pt x="1553" y="733"/>
                </a:lnTo>
                <a:lnTo>
                  <a:pt x="1557" y="618"/>
                </a:lnTo>
                <a:lnTo>
                  <a:pt x="1552" y="560"/>
                </a:lnTo>
                <a:lnTo>
                  <a:pt x="1539" y="502"/>
                </a:lnTo>
                <a:lnTo>
                  <a:pt x="1518" y="446"/>
                </a:lnTo>
                <a:lnTo>
                  <a:pt x="1490" y="391"/>
                </a:lnTo>
                <a:lnTo>
                  <a:pt x="1454" y="338"/>
                </a:lnTo>
                <a:lnTo>
                  <a:pt x="1413" y="287"/>
                </a:lnTo>
                <a:lnTo>
                  <a:pt x="1365" y="238"/>
                </a:lnTo>
                <a:lnTo>
                  <a:pt x="1313" y="193"/>
                </a:lnTo>
                <a:lnTo>
                  <a:pt x="1256" y="152"/>
                </a:lnTo>
                <a:lnTo>
                  <a:pt x="1195" y="114"/>
                </a:lnTo>
                <a:lnTo>
                  <a:pt x="1131" y="81"/>
                </a:lnTo>
                <a:lnTo>
                  <a:pt x="1064" y="53"/>
                </a:lnTo>
                <a:lnTo>
                  <a:pt x="994" y="31"/>
                </a:lnTo>
                <a:lnTo>
                  <a:pt x="923" y="14"/>
                </a:lnTo>
                <a:lnTo>
                  <a:pt x="851" y="4"/>
                </a:lnTo>
                <a:lnTo>
                  <a:pt x="778" y="0"/>
                </a:lnTo>
                <a:lnTo>
                  <a:pt x="633" y="3"/>
                </a:lnTo>
                <a:lnTo>
                  <a:pt x="492" y="13"/>
                </a:lnTo>
                <a:lnTo>
                  <a:pt x="361" y="27"/>
                </a:lnTo>
                <a:lnTo>
                  <a:pt x="300" y="36"/>
                </a:lnTo>
                <a:lnTo>
                  <a:pt x="243" y="45"/>
                </a:lnTo>
                <a:lnTo>
                  <a:pt x="191" y="56"/>
                </a:lnTo>
                <a:lnTo>
                  <a:pt x="143" y="67"/>
                </a:lnTo>
                <a:lnTo>
                  <a:pt x="102" y="79"/>
                </a:lnTo>
                <a:lnTo>
                  <a:pt x="66" y="91"/>
                </a:lnTo>
                <a:lnTo>
                  <a:pt x="38" y="104"/>
                </a:lnTo>
                <a:lnTo>
                  <a:pt x="17" y="117"/>
                </a:lnTo>
                <a:lnTo>
                  <a:pt x="4" y="131"/>
                </a:lnTo>
                <a:lnTo>
                  <a:pt x="0" y="144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2237" name="Freeform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76225" y="4264820"/>
            <a:ext cx="1847639" cy="1960562"/>
          </a:xfrm>
          <a:custGeom>
            <a:avLst/>
            <a:gdLst>
              <a:gd name="T0" fmla="*/ 362902500 w 1562"/>
              <a:gd name="T1" fmla="*/ 0 h 1239"/>
              <a:gd name="T2" fmla="*/ 330141263 w 1562"/>
              <a:gd name="T3" fmla="*/ 10080622 h 1239"/>
              <a:gd name="T4" fmla="*/ 297378438 w 1562"/>
              <a:gd name="T5" fmla="*/ 35282179 h 1239"/>
              <a:gd name="T6" fmla="*/ 262096250 w 1562"/>
              <a:gd name="T7" fmla="*/ 78124030 h 1239"/>
              <a:gd name="T8" fmla="*/ 229335013 w 1562"/>
              <a:gd name="T9" fmla="*/ 133567454 h 1239"/>
              <a:gd name="T10" fmla="*/ 199093138 w 1562"/>
              <a:gd name="T11" fmla="*/ 204131811 h 1239"/>
              <a:gd name="T12" fmla="*/ 168851263 w 1562"/>
              <a:gd name="T13" fmla="*/ 289817101 h 1239"/>
              <a:gd name="T14" fmla="*/ 141128750 w 1562"/>
              <a:gd name="T15" fmla="*/ 383063653 h 1239"/>
              <a:gd name="T16" fmla="*/ 113407825 w 1562"/>
              <a:gd name="T17" fmla="*/ 488910188 h 1239"/>
              <a:gd name="T18" fmla="*/ 68045013 w 1562"/>
              <a:gd name="T19" fmla="*/ 725804815 h 1239"/>
              <a:gd name="T20" fmla="*/ 32762825 w 1562"/>
              <a:gd name="T21" fmla="*/ 987900999 h 1239"/>
              <a:gd name="T22" fmla="*/ 7561263 w 1562"/>
              <a:gd name="T23" fmla="*/ 1270158427 h 1239"/>
              <a:gd name="T24" fmla="*/ 0 w 1562"/>
              <a:gd name="T25" fmla="*/ 1559975528 h 1239"/>
              <a:gd name="T26" fmla="*/ 12601575 w 1562"/>
              <a:gd name="T27" fmla="*/ 1706144554 h 1239"/>
              <a:gd name="T28" fmla="*/ 45362813 w 1562"/>
              <a:gd name="T29" fmla="*/ 1852313579 h 1239"/>
              <a:gd name="T30" fmla="*/ 98286888 w 1562"/>
              <a:gd name="T31" fmla="*/ 1993442293 h 1239"/>
              <a:gd name="T32" fmla="*/ 168851263 w 1562"/>
              <a:gd name="T33" fmla="*/ 2132051646 h 1239"/>
              <a:gd name="T34" fmla="*/ 259576888 w 1562"/>
              <a:gd name="T35" fmla="*/ 2147483647 h 1239"/>
              <a:gd name="T36" fmla="*/ 362902500 w 1562"/>
              <a:gd name="T37" fmla="*/ 2147483647 h 1239"/>
              <a:gd name="T38" fmla="*/ 483870000 w 1562"/>
              <a:gd name="T39" fmla="*/ 2147483647 h 1239"/>
              <a:gd name="T40" fmla="*/ 614918125 w 1562"/>
              <a:gd name="T41" fmla="*/ 2147483647 h 1239"/>
              <a:gd name="T42" fmla="*/ 758567825 w 1562"/>
              <a:gd name="T43" fmla="*/ 2147483647 h 1239"/>
              <a:gd name="T44" fmla="*/ 912296563 w 1562"/>
              <a:gd name="T45" fmla="*/ 2147483647 h 1239"/>
              <a:gd name="T46" fmla="*/ 1076107513 w 1562"/>
              <a:gd name="T47" fmla="*/ 2147483647 h 1239"/>
              <a:gd name="T48" fmla="*/ 1244957188 w 1562"/>
              <a:gd name="T49" fmla="*/ 2147483647 h 1239"/>
              <a:gd name="T50" fmla="*/ 1421368125 w 1562"/>
              <a:gd name="T51" fmla="*/ 2147483647 h 1239"/>
              <a:gd name="T52" fmla="*/ 1600300013 w 1562"/>
              <a:gd name="T53" fmla="*/ 2147483647 h 1239"/>
              <a:gd name="T54" fmla="*/ 1784270625 w 1562"/>
              <a:gd name="T55" fmla="*/ 2147483647 h 1239"/>
              <a:gd name="T56" fmla="*/ 1968242825 w 1562"/>
              <a:gd name="T57" fmla="*/ 2147483647 h 1239"/>
              <a:gd name="T58" fmla="*/ 2147483647 w 1562"/>
              <a:gd name="T59" fmla="*/ 2147483647 h 1239"/>
              <a:gd name="T60" fmla="*/ 2147483647 w 1562"/>
              <a:gd name="T61" fmla="*/ 2147483647 h 1239"/>
              <a:gd name="T62" fmla="*/ 2147483647 w 1562"/>
              <a:gd name="T63" fmla="*/ 2147483647 h 1239"/>
              <a:gd name="T64" fmla="*/ 2147483647 w 1562"/>
              <a:gd name="T65" fmla="*/ 2147483647 h 1239"/>
              <a:gd name="T66" fmla="*/ 2147483647 w 1562"/>
              <a:gd name="T67" fmla="*/ 2147483647 h 1239"/>
              <a:gd name="T68" fmla="*/ 2147483647 w 1562"/>
              <a:gd name="T69" fmla="*/ 2147483647 h 1239"/>
              <a:gd name="T70" fmla="*/ 2147483647 w 1562"/>
              <a:gd name="T71" fmla="*/ 2147483647 h 1239"/>
              <a:gd name="T72" fmla="*/ 2147483647 w 1562"/>
              <a:gd name="T73" fmla="*/ 2147483647 h 1239"/>
              <a:gd name="T74" fmla="*/ 2147483647 w 1562"/>
              <a:gd name="T75" fmla="*/ 2147483647 h 1239"/>
              <a:gd name="T76" fmla="*/ 2147483647 w 1562"/>
              <a:gd name="T77" fmla="*/ 2147483647 h 1239"/>
              <a:gd name="T78" fmla="*/ 2147483647 w 1562"/>
              <a:gd name="T79" fmla="*/ 2147483647 h 1239"/>
              <a:gd name="T80" fmla="*/ 2147483647 w 1562"/>
              <a:gd name="T81" fmla="*/ 2147483647 h 1239"/>
              <a:gd name="T82" fmla="*/ 2147483647 w 1562"/>
              <a:gd name="T83" fmla="*/ 2147483647 h 12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62" h="1239">
                <a:moveTo>
                  <a:pt x="144" y="0"/>
                </a:moveTo>
                <a:lnTo>
                  <a:pt x="131" y="4"/>
                </a:lnTo>
                <a:lnTo>
                  <a:pt x="118" y="14"/>
                </a:lnTo>
                <a:lnTo>
                  <a:pt x="104" y="31"/>
                </a:lnTo>
                <a:lnTo>
                  <a:pt x="91" y="53"/>
                </a:lnTo>
                <a:lnTo>
                  <a:pt x="79" y="81"/>
                </a:lnTo>
                <a:lnTo>
                  <a:pt x="67" y="115"/>
                </a:lnTo>
                <a:lnTo>
                  <a:pt x="56" y="152"/>
                </a:lnTo>
                <a:lnTo>
                  <a:pt x="45" y="194"/>
                </a:lnTo>
                <a:lnTo>
                  <a:pt x="27" y="288"/>
                </a:lnTo>
                <a:lnTo>
                  <a:pt x="13" y="392"/>
                </a:lnTo>
                <a:lnTo>
                  <a:pt x="3" y="504"/>
                </a:lnTo>
                <a:lnTo>
                  <a:pt x="0" y="619"/>
                </a:lnTo>
                <a:lnTo>
                  <a:pt x="5" y="677"/>
                </a:lnTo>
                <a:lnTo>
                  <a:pt x="18" y="735"/>
                </a:lnTo>
                <a:lnTo>
                  <a:pt x="39" y="791"/>
                </a:lnTo>
                <a:lnTo>
                  <a:pt x="67" y="846"/>
                </a:lnTo>
                <a:lnTo>
                  <a:pt x="103" y="900"/>
                </a:lnTo>
                <a:lnTo>
                  <a:pt x="144" y="951"/>
                </a:lnTo>
                <a:lnTo>
                  <a:pt x="192" y="999"/>
                </a:lnTo>
                <a:lnTo>
                  <a:pt x="244" y="1045"/>
                </a:lnTo>
                <a:lnTo>
                  <a:pt x="301" y="1087"/>
                </a:lnTo>
                <a:lnTo>
                  <a:pt x="362" y="1124"/>
                </a:lnTo>
                <a:lnTo>
                  <a:pt x="427" y="1157"/>
                </a:lnTo>
                <a:lnTo>
                  <a:pt x="494" y="1185"/>
                </a:lnTo>
                <a:lnTo>
                  <a:pt x="564" y="1208"/>
                </a:lnTo>
                <a:lnTo>
                  <a:pt x="635" y="1225"/>
                </a:lnTo>
                <a:lnTo>
                  <a:pt x="708" y="1235"/>
                </a:lnTo>
                <a:lnTo>
                  <a:pt x="781" y="1238"/>
                </a:lnTo>
                <a:lnTo>
                  <a:pt x="926" y="1235"/>
                </a:lnTo>
                <a:lnTo>
                  <a:pt x="1067" y="1226"/>
                </a:lnTo>
                <a:lnTo>
                  <a:pt x="1199" y="1212"/>
                </a:lnTo>
                <a:lnTo>
                  <a:pt x="1260" y="1203"/>
                </a:lnTo>
                <a:lnTo>
                  <a:pt x="1317" y="1194"/>
                </a:lnTo>
                <a:lnTo>
                  <a:pt x="1370" y="1183"/>
                </a:lnTo>
                <a:lnTo>
                  <a:pt x="1417" y="1172"/>
                </a:lnTo>
                <a:lnTo>
                  <a:pt x="1459" y="1160"/>
                </a:lnTo>
                <a:lnTo>
                  <a:pt x="1494" y="1147"/>
                </a:lnTo>
                <a:lnTo>
                  <a:pt x="1522" y="1134"/>
                </a:lnTo>
                <a:lnTo>
                  <a:pt x="1544" y="1121"/>
                </a:lnTo>
                <a:lnTo>
                  <a:pt x="1557" y="1108"/>
                </a:lnTo>
                <a:lnTo>
                  <a:pt x="1561" y="1094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2238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89612" y="3003551"/>
            <a:ext cx="0" cy="230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9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789612" y="5308601"/>
            <a:ext cx="2951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40" name="Freeform 1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789612" y="3219451"/>
            <a:ext cx="2952750" cy="2090738"/>
          </a:xfrm>
          <a:custGeom>
            <a:avLst/>
            <a:gdLst>
              <a:gd name="T0" fmla="*/ 0 w 1860"/>
              <a:gd name="T1" fmla="*/ 2147483647 h 1317"/>
              <a:gd name="T2" fmla="*/ 171370625 w 1860"/>
              <a:gd name="T3" fmla="*/ 2147483647 h 1317"/>
              <a:gd name="T4" fmla="*/ 342741250 w 1860"/>
              <a:gd name="T5" fmla="*/ 2147483647 h 1317"/>
              <a:gd name="T6" fmla="*/ 514111875 w 1860"/>
              <a:gd name="T7" fmla="*/ 2147483647 h 1317"/>
              <a:gd name="T8" fmla="*/ 688003450 w 1860"/>
              <a:gd name="T9" fmla="*/ 2147483647 h 1317"/>
              <a:gd name="T10" fmla="*/ 856853125 w 1860"/>
              <a:gd name="T11" fmla="*/ 2147483647 h 1317"/>
              <a:gd name="T12" fmla="*/ 1030744700 w 1860"/>
              <a:gd name="T13" fmla="*/ 2147483647 h 1317"/>
              <a:gd name="T14" fmla="*/ 1199594375 w 1860"/>
              <a:gd name="T15" fmla="*/ 2147483647 h 1317"/>
              <a:gd name="T16" fmla="*/ 1285279688 w 1860"/>
              <a:gd name="T17" fmla="*/ 2147483647 h 1317"/>
              <a:gd name="T18" fmla="*/ 1373485950 w 1860"/>
              <a:gd name="T19" fmla="*/ 2147483647 h 1317"/>
              <a:gd name="T20" fmla="*/ 1459171263 w 1860"/>
              <a:gd name="T21" fmla="*/ 2147483647 h 1317"/>
              <a:gd name="T22" fmla="*/ 1542335625 w 1860"/>
              <a:gd name="T23" fmla="*/ 2147483647 h 1317"/>
              <a:gd name="T24" fmla="*/ 1630541888 w 1860"/>
              <a:gd name="T25" fmla="*/ 2119452707 h 1317"/>
              <a:gd name="T26" fmla="*/ 1716227200 w 1860"/>
              <a:gd name="T27" fmla="*/ 1965722345 h 1317"/>
              <a:gd name="T28" fmla="*/ 1885076875 w 1860"/>
              <a:gd name="T29" fmla="*/ 1655743846 h 1317"/>
              <a:gd name="T30" fmla="*/ 1970762188 w 1860"/>
              <a:gd name="T31" fmla="*/ 1509574749 h 1317"/>
              <a:gd name="T32" fmla="*/ 2056447500 w 1860"/>
              <a:gd name="T33" fmla="*/ 1373486278 h 1317"/>
              <a:gd name="T34" fmla="*/ 2147483647 w 1860"/>
              <a:gd name="T35" fmla="*/ 1113909329 h 1317"/>
              <a:gd name="T36" fmla="*/ 2147483647 w 1860"/>
              <a:gd name="T37" fmla="*/ 866933957 h 1317"/>
              <a:gd name="T38" fmla="*/ 2147483647 w 1860"/>
              <a:gd name="T39" fmla="*/ 642640791 h 1317"/>
              <a:gd name="T40" fmla="*/ 2147483647 w 1860"/>
              <a:gd name="T41" fmla="*/ 546874831 h 1317"/>
              <a:gd name="T42" fmla="*/ 2147483647 w 1860"/>
              <a:gd name="T43" fmla="*/ 458668547 h 1317"/>
              <a:gd name="T44" fmla="*/ 2147483647 w 1860"/>
              <a:gd name="T45" fmla="*/ 388104155 h 1317"/>
              <a:gd name="T46" fmla="*/ 2147483647 w 1860"/>
              <a:gd name="T47" fmla="*/ 327620391 h 1317"/>
              <a:gd name="T48" fmla="*/ 2147483647 w 1860"/>
              <a:gd name="T49" fmla="*/ 236894744 h 1317"/>
              <a:gd name="T50" fmla="*/ 2147483647 w 1860"/>
              <a:gd name="T51" fmla="*/ 171370666 h 1317"/>
              <a:gd name="T52" fmla="*/ 2147483647 w 1860"/>
              <a:gd name="T53" fmla="*/ 143649734 h 1317"/>
              <a:gd name="T54" fmla="*/ 2147483647 w 1860"/>
              <a:gd name="T55" fmla="*/ 115927215 h 1317"/>
              <a:gd name="T56" fmla="*/ 2147483647 w 1860"/>
              <a:gd name="T57" fmla="*/ 88206284 h 1317"/>
              <a:gd name="T58" fmla="*/ 2147483647 w 1860"/>
              <a:gd name="T59" fmla="*/ 68045029 h 1317"/>
              <a:gd name="T60" fmla="*/ 2147483647 w 1860"/>
              <a:gd name="T61" fmla="*/ 35282196 h 1317"/>
              <a:gd name="T62" fmla="*/ 2147483647 w 1860"/>
              <a:gd name="T63" fmla="*/ 15120941 h 1317"/>
              <a:gd name="T64" fmla="*/ 2147483647 w 1860"/>
              <a:gd name="T65" fmla="*/ 0 h 13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860" h="1317">
                <a:moveTo>
                  <a:pt x="0" y="1316"/>
                </a:moveTo>
                <a:lnTo>
                  <a:pt x="68" y="1302"/>
                </a:lnTo>
                <a:lnTo>
                  <a:pt x="136" y="1284"/>
                </a:lnTo>
                <a:lnTo>
                  <a:pt x="204" y="1259"/>
                </a:lnTo>
                <a:lnTo>
                  <a:pt x="273" y="1226"/>
                </a:lnTo>
                <a:lnTo>
                  <a:pt x="340" y="1183"/>
                </a:lnTo>
                <a:lnTo>
                  <a:pt x="409" y="1134"/>
                </a:lnTo>
                <a:lnTo>
                  <a:pt x="476" y="1074"/>
                </a:lnTo>
                <a:lnTo>
                  <a:pt x="510" y="1038"/>
                </a:lnTo>
                <a:lnTo>
                  <a:pt x="545" y="998"/>
                </a:lnTo>
                <a:lnTo>
                  <a:pt x="579" y="952"/>
                </a:lnTo>
                <a:lnTo>
                  <a:pt x="612" y="899"/>
                </a:lnTo>
                <a:lnTo>
                  <a:pt x="647" y="841"/>
                </a:lnTo>
                <a:lnTo>
                  <a:pt x="681" y="780"/>
                </a:lnTo>
                <a:lnTo>
                  <a:pt x="748" y="657"/>
                </a:lnTo>
                <a:lnTo>
                  <a:pt x="782" y="599"/>
                </a:lnTo>
                <a:lnTo>
                  <a:pt x="816" y="545"/>
                </a:lnTo>
                <a:lnTo>
                  <a:pt x="885" y="442"/>
                </a:lnTo>
                <a:lnTo>
                  <a:pt x="952" y="344"/>
                </a:lnTo>
                <a:lnTo>
                  <a:pt x="1021" y="255"/>
                </a:lnTo>
                <a:lnTo>
                  <a:pt x="1054" y="217"/>
                </a:lnTo>
                <a:lnTo>
                  <a:pt x="1088" y="182"/>
                </a:lnTo>
                <a:lnTo>
                  <a:pt x="1121" y="154"/>
                </a:lnTo>
                <a:lnTo>
                  <a:pt x="1151" y="130"/>
                </a:lnTo>
                <a:lnTo>
                  <a:pt x="1210" y="94"/>
                </a:lnTo>
                <a:lnTo>
                  <a:pt x="1276" y="68"/>
                </a:lnTo>
                <a:lnTo>
                  <a:pt x="1316" y="57"/>
                </a:lnTo>
                <a:lnTo>
                  <a:pt x="1360" y="46"/>
                </a:lnTo>
                <a:lnTo>
                  <a:pt x="1411" y="35"/>
                </a:lnTo>
                <a:lnTo>
                  <a:pt x="1466" y="27"/>
                </a:lnTo>
                <a:lnTo>
                  <a:pt x="1588" y="14"/>
                </a:lnTo>
                <a:lnTo>
                  <a:pt x="1721" y="6"/>
                </a:lnTo>
                <a:lnTo>
                  <a:pt x="1859" y="0"/>
                </a:lnTo>
              </a:path>
            </a:pathLst>
          </a:custGeom>
          <a:noFill/>
          <a:ln w="25400" cap="rnd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41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50212" y="5449889"/>
            <a:ext cx="665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Temps</a:t>
            </a:r>
          </a:p>
        </p:txBody>
      </p:sp>
      <p:sp>
        <p:nvSpPr>
          <p:cNvPr id="52242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1050" y="2932114"/>
            <a:ext cx="793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Intensité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tension</a:t>
            </a:r>
          </a:p>
        </p:txBody>
      </p:sp>
      <p:sp>
        <p:nvSpPr>
          <p:cNvPr id="52243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17777" y="3621882"/>
            <a:ext cx="37189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+/s</a:t>
            </a:r>
            <a:endParaRPr lang="fr-FR" altLang="fr-FR" sz="12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44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71577" y="5988391"/>
            <a:ext cx="37189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+/s</a:t>
            </a:r>
            <a:endParaRPr lang="fr-FR" altLang="fr-FR" sz="12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45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76102" y="4485482"/>
            <a:ext cx="37189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+/s</a:t>
            </a:r>
            <a:endParaRPr lang="fr-FR" altLang="fr-FR" sz="12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46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25389" y="2469357"/>
            <a:ext cx="37189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+/s</a:t>
            </a:r>
            <a:endParaRPr lang="fr-FR" altLang="fr-FR" sz="12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47" name="Freeform 22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070100" y="4093370"/>
            <a:ext cx="928687" cy="482600"/>
          </a:xfrm>
          <a:custGeom>
            <a:avLst/>
            <a:gdLst>
              <a:gd name="T0" fmla="*/ 1471770458 w 585"/>
              <a:gd name="T1" fmla="*/ 141128750 h 304"/>
              <a:gd name="T2" fmla="*/ 1461689838 w 585"/>
              <a:gd name="T3" fmla="*/ 209173763 h 304"/>
              <a:gd name="T4" fmla="*/ 1446568909 w 585"/>
              <a:gd name="T5" fmla="*/ 277217188 h 304"/>
              <a:gd name="T6" fmla="*/ 1423886721 w 585"/>
              <a:gd name="T7" fmla="*/ 340221888 h 304"/>
              <a:gd name="T8" fmla="*/ 1401206121 w 585"/>
              <a:gd name="T9" fmla="*/ 400705638 h 304"/>
              <a:gd name="T10" fmla="*/ 1370964262 w 585"/>
              <a:gd name="T11" fmla="*/ 458668438 h 304"/>
              <a:gd name="T12" fmla="*/ 1338201455 w 585"/>
              <a:gd name="T13" fmla="*/ 511592513 h 304"/>
              <a:gd name="T14" fmla="*/ 1302919286 w 585"/>
              <a:gd name="T15" fmla="*/ 559474688 h 304"/>
              <a:gd name="T16" fmla="*/ 1265117756 w 585"/>
              <a:gd name="T17" fmla="*/ 604837500 h 304"/>
              <a:gd name="T18" fmla="*/ 1222274329 w 585"/>
              <a:gd name="T19" fmla="*/ 642640638 h 304"/>
              <a:gd name="T20" fmla="*/ 1176911541 w 585"/>
              <a:gd name="T21" fmla="*/ 677922825 h 304"/>
              <a:gd name="T22" fmla="*/ 1131548753 w 585"/>
              <a:gd name="T23" fmla="*/ 708164700 h 304"/>
              <a:gd name="T24" fmla="*/ 1083666604 w 585"/>
              <a:gd name="T25" fmla="*/ 730845313 h 304"/>
              <a:gd name="T26" fmla="*/ 1033263506 w 585"/>
              <a:gd name="T27" fmla="*/ 748487200 h 304"/>
              <a:gd name="T28" fmla="*/ 980339460 w 585"/>
              <a:gd name="T29" fmla="*/ 758567825 h 304"/>
              <a:gd name="T30" fmla="*/ 929936362 w 585"/>
              <a:gd name="T31" fmla="*/ 763608138 h 304"/>
              <a:gd name="T32" fmla="*/ 874492954 w 585"/>
              <a:gd name="T33" fmla="*/ 761087188 h 304"/>
              <a:gd name="T34" fmla="*/ 582154987 w 585"/>
              <a:gd name="T35" fmla="*/ 725805000 h 304"/>
              <a:gd name="T36" fmla="*/ 541832508 w 585"/>
              <a:gd name="T37" fmla="*/ 718245325 h 304"/>
              <a:gd name="T38" fmla="*/ 501510030 w 585"/>
              <a:gd name="T39" fmla="*/ 708164700 h 304"/>
              <a:gd name="T40" fmla="*/ 463708500 w 585"/>
              <a:gd name="T41" fmla="*/ 693043763 h 304"/>
              <a:gd name="T42" fmla="*/ 425905383 w 585"/>
              <a:gd name="T43" fmla="*/ 672882513 h 304"/>
              <a:gd name="T44" fmla="*/ 357861995 w 585"/>
              <a:gd name="T45" fmla="*/ 624998750 h 304"/>
              <a:gd name="T46" fmla="*/ 297378277 w 585"/>
              <a:gd name="T47" fmla="*/ 564515000 h 304"/>
              <a:gd name="T48" fmla="*/ 244454231 w 585"/>
              <a:gd name="T49" fmla="*/ 491431263 h 304"/>
              <a:gd name="T50" fmla="*/ 201612391 w 585"/>
              <a:gd name="T51" fmla="*/ 408265313 h 304"/>
              <a:gd name="T52" fmla="*/ 168849584 w 585"/>
              <a:gd name="T53" fmla="*/ 315020325 h 304"/>
              <a:gd name="T54" fmla="*/ 148688345 w 585"/>
              <a:gd name="T55" fmla="*/ 214214075 h 304"/>
              <a:gd name="T56" fmla="*/ 0 w 585"/>
              <a:gd name="T57" fmla="*/ 196572188 h 304"/>
              <a:gd name="T58" fmla="*/ 292337968 w 585"/>
              <a:gd name="T59" fmla="*/ 0 h 304"/>
              <a:gd name="T60" fmla="*/ 589716245 w 585"/>
              <a:gd name="T61" fmla="*/ 267136563 h 304"/>
              <a:gd name="T62" fmla="*/ 443547261 w 585"/>
              <a:gd name="T63" fmla="*/ 249496263 h 304"/>
              <a:gd name="T64" fmla="*/ 458668191 w 585"/>
              <a:gd name="T65" fmla="*/ 327620313 h 304"/>
              <a:gd name="T66" fmla="*/ 478829430 w 585"/>
              <a:gd name="T67" fmla="*/ 400705638 h 304"/>
              <a:gd name="T68" fmla="*/ 509071288 w 585"/>
              <a:gd name="T69" fmla="*/ 468749063 h 304"/>
              <a:gd name="T70" fmla="*/ 541832508 w 585"/>
              <a:gd name="T71" fmla="*/ 531753763 h 304"/>
              <a:gd name="T72" fmla="*/ 582154987 w 585"/>
              <a:gd name="T73" fmla="*/ 587197200 h 304"/>
              <a:gd name="T74" fmla="*/ 627517775 w 585"/>
              <a:gd name="T75" fmla="*/ 637600325 h 304"/>
              <a:gd name="T76" fmla="*/ 677920873 w 585"/>
              <a:gd name="T77" fmla="*/ 680442188 h 304"/>
              <a:gd name="T78" fmla="*/ 730844919 w 585"/>
              <a:gd name="T79" fmla="*/ 715724375 h 304"/>
              <a:gd name="T80" fmla="*/ 730844919 w 585"/>
              <a:gd name="T81" fmla="*/ 715724375 h 304"/>
              <a:gd name="T82" fmla="*/ 773686758 w 585"/>
              <a:gd name="T83" fmla="*/ 700603438 h 304"/>
              <a:gd name="T84" fmla="*/ 814009237 w 585"/>
              <a:gd name="T85" fmla="*/ 682963138 h 304"/>
              <a:gd name="T86" fmla="*/ 854331715 w 585"/>
              <a:gd name="T87" fmla="*/ 662801888 h 304"/>
              <a:gd name="T88" fmla="*/ 892134832 w 585"/>
              <a:gd name="T89" fmla="*/ 637600325 h 304"/>
              <a:gd name="T90" fmla="*/ 962699169 w 585"/>
              <a:gd name="T91" fmla="*/ 574595625 h 304"/>
              <a:gd name="T92" fmla="*/ 1028223196 w 585"/>
              <a:gd name="T93" fmla="*/ 501511888 h 304"/>
              <a:gd name="T94" fmla="*/ 1081145655 w 585"/>
              <a:gd name="T95" fmla="*/ 415826575 h 304"/>
              <a:gd name="T96" fmla="*/ 1123989082 w 585"/>
              <a:gd name="T97" fmla="*/ 320060638 h 304"/>
              <a:gd name="T98" fmla="*/ 1156750302 w 585"/>
              <a:gd name="T99" fmla="*/ 216733438 h 304"/>
              <a:gd name="T100" fmla="*/ 1176911541 w 585"/>
              <a:gd name="T101" fmla="*/ 105846563 h 3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85" h="304">
                <a:moveTo>
                  <a:pt x="584" y="56"/>
                </a:moveTo>
                <a:lnTo>
                  <a:pt x="580" y="83"/>
                </a:lnTo>
                <a:lnTo>
                  <a:pt x="574" y="110"/>
                </a:lnTo>
                <a:lnTo>
                  <a:pt x="565" y="135"/>
                </a:lnTo>
                <a:lnTo>
                  <a:pt x="556" y="159"/>
                </a:lnTo>
                <a:lnTo>
                  <a:pt x="544" y="182"/>
                </a:lnTo>
                <a:lnTo>
                  <a:pt x="531" y="203"/>
                </a:lnTo>
                <a:lnTo>
                  <a:pt x="517" y="222"/>
                </a:lnTo>
                <a:lnTo>
                  <a:pt x="502" y="240"/>
                </a:lnTo>
                <a:lnTo>
                  <a:pt x="485" y="255"/>
                </a:lnTo>
                <a:lnTo>
                  <a:pt x="467" y="269"/>
                </a:lnTo>
                <a:lnTo>
                  <a:pt x="449" y="281"/>
                </a:lnTo>
                <a:lnTo>
                  <a:pt x="430" y="290"/>
                </a:lnTo>
                <a:lnTo>
                  <a:pt x="410" y="297"/>
                </a:lnTo>
                <a:lnTo>
                  <a:pt x="389" y="301"/>
                </a:lnTo>
                <a:lnTo>
                  <a:pt x="369" y="303"/>
                </a:lnTo>
                <a:lnTo>
                  <a:pt x="347" y="302"/>
                </a:lnTo>
                <a:lnTo>
                  <a:pt x="231" y="288"/>
                </a:lnTo>
                <a:lnTo>
                  <a:pt x="215" y="285"/>
                </a:lnTo>
                <a:lnTo>
                  <a:pt x="199" y="281"/>
                </a:lnTo>
                <a:lnTo>
                  <a:pt x="184" y="275"/>
                </a:lnTo>
                <a:lnTo>
                  <a:pt x="169" y="267"/>
                </a:lnTo>
                <a:lnTo>
                  <a:pt x="142" y="248"/>
                </a:lnTo>
                <a:lnTo>
                  <a:pt x="118" y="224"/>
                </a:lnTo>
                <a:lnTo>
                  <a:pt x="97" y="195"/>
                </a:lnTo>
                <a:lnTo>
                  <a:pt x="80" y="162"/>
                </a:lnTo>
                <a:lnTo>
                  <a:pt x="67" y="125"/>
                </a:lnTo>
                <a:lnTo>
                  <a:pt x="59" y="85"/>
                </a:lnTo>
                <a:lnTo>
                  <a:pt x="0" y="78"/>
                </a:lnTo>
                <a:lnTo>
                  <a:pt x="116" y="0"/>
                </a:lnTo>
                <a:lnTo>
                  <a:pt x="234" y="106"/>
                </a:lnTo>
                <a:lnTo>
                  <a:pt x="176" y="99"/>
                </a:lnTo>
                <a:lnTo>
                  <a:pt x="182" y="130"/>
                </a:lnTo>
                <a:lnTo>
                  <a:pt x="190" y="159"/>
                </a:lnTo>
                <a:lnTo>
                  <a:pt x="202" y="186"/>
                </a:lnTo>
                <a:lnTo>
                  <a:pt x="215" y="211"/>
                </a:lnTo>
                <a:lnTo>
                  <a:pt x="231" y="233"/>
                </a:lnTo>
                <a:lnTo>
                  <a:pt x="249" y="253"/>
                </a:lnTo>
                <a:lnTo>
                  <a:pt x="269" y="270"/>
                </a:lnTo>
                <a:lnTo>
                  <a:pt x="290" y="284"/>
                </a:lnTo>
                <a:lnTo>
                  <a:pt x="307" y="278"/>
                </a:lnTo>
                <a:lnTo>
                  <a:pt x="323" y="271"/>
                </a:lnTo>
                <a:lnTo>
                  <a:pt x="339" y="263"/>
                </a:lnTo>
                <a:lnTo>
                  <a:pt x="354" y="253"/>
                </a:lnTo>
                <a:lnTo>
                  <a:pt x="382" y="228"/>
                </a:lnTo>
                <a:lnTo>
                  <a:pt x="408" y="199"/>
                </a:lnTo>
                <a:lnTo>
                  <a:pt x="429" y="165"/>
                </a:lnTo>
                <a:lnTo>
                  <a:pt x="446" y="127"/>
                </a:lnTo>
                <a:lnTo>
                  <a:pt x="459" y="86"/>
                </a:lnTo>
                <a:lnTo>
                  <a:pt x="467" y="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48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66042" y="2205832"/>
            <a:ext cx="354265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-/o</a:t>
            </a:r>
            <a:endParaRPr lang="fr-FR" altLang="fr-FR" sz="12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49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97137" y="5998370"/>
            <a:ext cx="23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</a:t>
            </a:r>
          </a:p>
        </p:txBody>
      </p:sp>
      <p:sp>
        <p:nvSpPr>
          <p:cNvPr id="52250" name="Freeform 25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658018" y="5409407"/>
            <a:ext cx="290513" cy="425450"/>
          </a:xfrm>
          <a:custGeom>
            <a:avLst/>
            <a:gdLst>
              <a:gd name="T0" fmla="*/ 458669227 w 183"/>
              <a:gd name="T1" fmla="*/ 0 h 268"/>
              <a:gd name="T2" fmla="*/ 365424079 w 183"/>
              <a:gd name="T3" fmla="*/ 5040313 h 268"/>
              <a:gd name="T4" fmla="*/ 279738619 w 183"/>
              <a:gd name="T5" fmla="*/ 20161250 h 268"/>
              <a:gd name="T6" fmla="*/ 201612847 w 183"/>
              <a:gd name="T7" fmla="*/ 40322500 h 268"/>
              <a:gd name="T8" fmla="*/ 133569305 w 183"/>
              <a:gd name="T9" fmla="*/ 70564375 h 268"/>
              <a:gd name="T10" fmla="*/ 78125772 w 183"/>
              <a:gd name="T11" fmla="*/ 105846563 h 268"/>
              <a:gd name="T12" fmla="*/ 55443533 w 183"/>
              <a:gd name="T13" fmla="*/ 126007813 h 268"/>
              <a:gd name="T14" fmla="*/ 35282248 w 183"/>
              <a:gd name="T15" fmla="*/ 146169063 h 268"/>
              <a:gd name="T16" fmla="*/ 20161285 w 183"/>
              <a:gd name="T17" fmla="*/ 168851263 h 268"/>
              <a:gd name="T18" fmla="*/ 10080642 w 183"/>
              <a:gd name="T19" fmla="*/ 191531875 h 268"/>
              <a:gd name="T20" fmla="*/ 2520954 w 183"/>
              <a:gd name="T21" fmla="*/ 216733438 h 268"/>
              <a:gd name="T22" fmla="*/ 0 w 183"/>
              <a:gd name="T23" fmla="*/ 239415638 h 268"/>
              <a:gd name="T24" fmla="*/ 0 w 183"/>
              <a:gd name="T25" fmla="*/ 378023438 h 268"/>
              <a:gd name="T26" fmla="*/ 5040321 w 183"/>
              <a:gd name="T27" fmla="*/ 415826575 h 268"/>
              <a:gd name="T28" fmla="*/ 22682239 w 183"/>
              <a:gd name="T29" fmla="*/ 451108763 h 268"/>
              <a:gd name="T30" fmla="*/ 47883845 w 183"/>
              <a:gd name="T31" fmla="*/ 483870000 h 268"/>
              <a:gd name="T32" fmla="*/ 85685460 w 183"/>
              <a:gd name="T33" fmla="*/ 516632825 h 268"/>
              <a:gd name="T34" fmla="*/ 128528984 w 183"/>
              <a:gd name="T35" fmla="*/ 544353750 h 268"/>
              <a:gd name="T36" fmla="*/ 181451562 w 183"/>
              <a:gd name="T37" fmla="*/ 569555313 h 268"/>
              <a:gd name="T38" fmla="*/ 241935416 w 183"/>
              <a:gd name="T39" fmla="*/ 589716563 h 268"/>
              <a:gd name="T40" fmla="*/ 307459592 w 183"/>
              <a:gd name="T41" fmla="*/ 604837500 h 268"/>
              <a:gd name="T42" fmla="*/ 307459592 w 183"/>
              <a:gd name="T43" fmla="*/ 672882513 h 268"/>
              <a:gd name="T44" fmla="*/ 458669227 w 183"/>
              <a:gd name="T45" fmla="*/ 549394063 h 268"/>
              <a:gd name="T46" fmla="*/ 307459592 w 183"/>
              <a:gd name="T47" fmla="*/ 398184688 h 268"/>
              <a:gd name="T48" fmla="*/ 307459592 w 183"/>
              <a:gd name="T49" fmla="*/ 466229700 h 268"/>
              <a:gd name="T50" fmla="*/ 209174123 w 183"/>
              <a:gd name="T51" fmla="*/ 441028138 h 268"/>
              <a:gd name="T52" fmla="*/ 166330599 w 183"/>
              <a:gd name="T53" fmla="*/ 425907200 h 268"/>
              <a:gd name="T54" fmla="*/ 126008029 w 183"/>
              <a:gd name="T55" fmla="*/ 405745950 h 268"/>
              <a:gd name="T56" fmla="*/ 93246735 w 183"/>
              <a:gd name="T57" fmla="*/ 385584700 h 268"/>
              <a:gd name="T58" fmla="*/ 63004808 w 183"/>
              <a:gd name="T59" fmla="*/ 360383138 h 268"/>
              <a:gd name="T60" fmla="*/ 37803203 w 183"/>
              <a:gd name="T61" fmla="*/ 335181575 h 268"/>
              <a:gd name="T62" fmla="*/ 20161285 w 183"/>
              <a:gd name="T63" fmla="*/ 309980013 h 268"/>
              <a:gd name="T64" fmla="*/ 20161285 w 183"/>
              <a:gd name="T65" fmla="*/ 309980013 h 268"/>
              <a:gd name="T66" fmla="*/ 47883845 w 183"/>
              <a:gd name="T67" fmla="*/ 272176875 h 268"/>
              <a:gd name="T68" fmla="*/ 83166093 w 183"/>
              <a:gd name="T69" fmla="*/ 239415638 h 268"/>
              <a:gd name="T70" fmla="*/ 131048351 w 183"/>
              <a:gd name="T71" fmla="*/ 209173763 h 268"/>
              <a:gd name="T72" fmla="*/ 183972517 w 183"/>
              <a:gd name="T73" fmla="*/ 186491563 h 268"/>
              <a:gd name="T74" fmla="*/ 246975738 w 183"/>
              <a:gd name="T75" fmla="*/ 166330313 h 268"/>
              <a:gd name="T76" fmla="*/ 312499913 w 183"/>
              <a:gd name="T77" fmla="*/ 151209375 h 268"/>
              <a:gd name="T78" fmla="*/ 383064409 w 183"/>
              <a:gd name="T79" fmla="*/ 141128750 h 268"/>
              <a:gd name="T80" fmla="*/ 458669227 w 183"/>
              <a:gd name="T81" fmla="*/ 138609388 h 2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3" h="268">
                <a:moveTo>
                  <a:pt x="182" y="0"/>
                </a:moveTo>
                <a:lnTo>
                  <a:pt x="145" y="2"/>
                </a:lnTo>
                <a:lnTo>
                  <a:pt x="111" y="8"/>
                </a:lnTo>
                <a:lnTo>
                  <a:pt x="80" y="16"/>
                </a:lnTo>
                <a:lnTo>
                  <a:pt x="53" y="28"/>
                </a:lnTo>
                <a:lnTo>
                  <a:pt x="31" y="42"/>
                </a:lnTo>
                <a:lnTo>
                  <a:pt x="22" y="50"/>
                </a:lnTo>
                <a:lnTo>
                  <a:pt x="14" y="58"/>
                </a:lnTo>
                <a:lnTo>
                  <a:pt x="8" y="67"/>
                </a:lnTo>
                <a:lnTo>
                  <a:pt x="4" y="76"/>
                </a:lnTo>
                <a:lnTo>
                  <a:pt x="1" y="86"/>
                </a:lnTo>
                <a:lnTo>
                  <a:pt x="0" y="95"/>
                </a:lnTo>
                <a:lnTo>
                  <a:pt x="0" y="150"/>
                </a:lnTo>
                <a:lnTo>
                  <a:pt x="2" y="165"/>
                </a:lnTo>
                <a:lnTo>
                  <a:pt x="9" y="179"/>
                </a:lnTo>
                <a:lnTo>
                  <a:pt x="19" y="192"/>
                </a:lnTo>
                <a:lnTo>
                  <a:pt x="34" y="205"/>
                </a:lnTo>
                <a:lnTo>
                  <a:pt x="51" y="216"/>
                </a:lnTo>
                <a:lnTo>
                  <a:pt x="72" y="226"/>
                </a:lnTo>
                <a:lnTo>
                  <a:pt x="96" y="234"/>
                </a:lnTo>
                <a:lnTo>
                  <a:pt x="122" y="240"/>
                </a:lnTo>
                <a:lnTo>
                  <a:pt x="122" y="267"/>
                </a:lnTo>
                <a:lnTo>
                  <a:pt x="182" y="218"/>
                </a:lnTo>
                <a:lnTo>
                  <a:pt x="122" y="158"/>
                </a:lnTo>
                <a:lnTo>
                  <a:pt x="122" y="185"/>
                </a:lnTo>
                <a:lnTo>
                  <a:pt x="83" y="175"/>
                </a:lnTo>
                <a:lnTo>
                  <a:pt x="66" y="169"/>
                </a:lnTo>
                <a:lnTo>
                  <a:pt x="50" y="161"/>
                </a:lnTo>
                <a:lnTo>
                  <a:pt x="37" y="153"/>
                </a:lnTo>
                <a:lnTo>
                  <a:pt x="25" y="143"/>
                </a:lnTo>
                <a:lnTo>
                  <a:pt x="15" y="133"/>
                </a:lnTo>
                <a:lnTo>
                  <a:pt x="8" y="123"/>
                </a:lnTo>
                <a:lnTo>
                  <a:pt x="19" y="108"/>
                </a:lnTo>
                <a:lnTo>
                  <a:pt x="33" y="95"/>
                </a:lnTo>
                <a:lnTo>
                  <a:pt x="52" y="83"/>
                </a:lnTo>
                <a:lnTo>
                  <a:pt x="73" y="74"/>
                </a:lnTo>
                <a:lnTo>
                  <a:pt x="98" y="66"/>
                </a:lnTo>
                <a:lnTo>
                  <a:pt x="124" y="60"/>
                </a:lnTo>
                <a:lnTo>
                  <a:pt x="152" y="56"/>
                </a:lnTo>
                <a:lnTo>
                  <a:pt x="182" y="5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51" name="Freeform 2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284662" y="2905920"/>
            <a:ext cx="352425" cy="398462"/>
          </a:xfrm>
          <a:custGeom>
            <a:avLst/>
            <a:gdLst>
              <a:gd name="T0" fmla="*/ 0 w 222"/>
              <a:gd name="T1" fmla="*/ 592235182 h 251"/>
              <a:gd name="T2" fmla="*/ 88206263 w 222"/>
              <a:gd name="T3" fmla="*/ 614917353 h 251"/>
              <a:gd name="T4" fmla="*/ 173891575 w 222"/>
              <a:gd name="T5" fmla="*/ 627517325 h 251"/>
              <a:gd name="T6" fmla="*/ 254536575 w 222"/>
              <a:gd name="T7" fmla="*/ 630038272 h 251"/>
              <a:gd name="T8" fmla="*/ 327620313 w 222"/>
              <a:gd name="T9" fmla="*/ 624997966 h 251"/>
              <a:gd name="T10" fmla="*/ 390625013 w 222"/>
              <a:gd name="T11" fmla="*/ 607356100 h 251"/>
              <a:gd name="T12" fmla="*/ 443547500 w 222"/>
              <a:gd name="T13" fmla="*/ 582154569 h 251"/>
              <a:gd name="T14" fmla="*/ 466229700 w 222"/>
              <a:gd name="T15" fmla="*/ 567033651 h 251"/>
              <a:gd name="T16" fmla="*/ 483870000 w 222"/>
              <a:gd name="T17" fmla="*/ 546872426 h 251"/>
              <a:gd name="T18" fmla="*/ 496471575 w 222"/>
              <a:gd name="T19" fmla="*/ 526711202 h 251"/>
              <a:gd name="T20" fmla="*/ 506552200 w 222"/>
              <a:gd name="T21" fmla="*/ 504030618 h 251"/>
              <a:gd name="T22" fmla="*/ 549394063 w 222"/>
              <a:gd name="T23" fmla="*/ 372982657 h 251"/>
              <a:gd name="T24" fmla="*/ 556955325 w 222"/>
              <a:gd name="T25" fmla="*/ 337700514 h 251"/>
              <a:gd name="T26" fmla="*/ 551915013 w 222"/>
              <a:gd name="T27" fmla="*/ 297378064 h 251"/>
              <a:gd name="T28" fmla="*/ 536794075 w 222"/>
              <a:gd name="T29" fmla="*/ 257055615 h 251"/>
              <a:gd name="T30" fmla="*/ 514111875 w 222"/>
              <a:gd name="T31" fmla="*/ 216733166 h 251"/>
              <a:gd name="T32" fmla="*/ 478829688 w 222"/>
              <a:gd name="T33" fmla="*/ 176410716 h 251"/>
              <a:gd name="T34" fmla="*/ 438507188 w 222"/>
              <a:gd name="T35" fmla="*/ 136088267 h 251"/>
              <a:gd name="T36" fmla="*/ 388104063 w 222"/>
              <a:gd name="T37" fmla="*/ 98285177 h 251"/>
              <a:gd name="T38" fmla="*/ 330141263 w 222"/>
              <a:gd name="T39" fmla="*/ 65523980 h 251"/>
              <a:gd name="T40" fmla="*/ 352821875 w 222"/>
              <a:gd name="T41" fmla="*/ 0 h 251"/>
              <a:gd name="T42" fmla="*/ 168851263 w 222"/>
              <a:gd name="T43" fmla="*/ 70564286 h 251"/>
              <a:gd name="T44" fmla="*/ 267136563 w 222"/>
              <a:gd name="T45" fmla="*/ 259574974 h 251"/>
              <a:gd name="T46" fmla="*/ 287297813 w 222"/>
              <a:gd name="T47" fmla="*/ 194050994 h 251"/>
              <a:gd name="T48" fmla="*/ 332660625 w 222"/>
              <a:gd name="T49" fmla="*/ 221773472 h 251"/>
              <a:gd name="T50" fmla="*/ 372983125 w 222"/>
              <a:gd name="T51" fmla="*/ 249494362 h 251"/>
              <a:gd name="T52" fmla="*/ 408265313 w 222"/>
              <a:gd name="T53" fmla="*/ 277216840 h 251"/>
              <a:gd name="T54" fmla="*/ 438507188 w 222"/>
              <a:gd name="T55" fmla="*/ 307458677 h 251"/>
              <a:gd name="T56" fmla="*/ 463708750 w 222"/>
              <a:gd name="T57" fmla="*/ 340219873 h 251"/>
              <a:gd name="T58" fmla="*/ 486390950 w 222"/>
              <a:gd name="T59" fmla="*/ 370461710 h 251"/>
              <a:gd name="T60" fmla="*/ 501511888 w 222"/>
              <a:gd name="T61" fmla="*/ 400703547 h 251"/>
              <a:gd name="T62" fmla="*/ 509071563 w 222"/>
              <a:gd name="T63" fmla="*/ 433466331 h 251"/>
              <a:gd name="T64" fmla="*/ 509071563 w 222"/>
              <a:gd name="T65" fmla="*/ 433466331 h 251"/>
              <a:gd name="T66" fmla="*/ 473789375 w 222"/>
              <a:gd name="T67" fmla="*/ 458667862 h 251"/>
              <a:gd name="T68" fmla="*/ 428426563 w 222"/>
              <a:gd name="T69" fmla="*/ 478829087 h 251"/>
              <a:gd name="T70" fmla="*/ 375504075 w 222"/>
              <a:gd name="T71" fmla="*/ 493950005 h 251"/>
              <a:gd name="T72" fmla="*/ 315020325 w 222"/>
              <a:gd name="T73" fmla="*/ 498990311 h 251"/>
              <a:gd name="T74" fmla="*/ 252015625 w 222"/>
              <a:gd name="T75" fmla="*/ 501509671 h 251"/>
              <a:gd name="T76" fmla="*/ 183972200 w 222"/>
              <a:gd name="T77" fmla="*/ 493950005 h 251"/>
              <a:gd name="T78" fmla="*/ 113407825 w 222"/>
              <a:gd name="T79" fmla="*/ 481348446 h 251"/>
              <a:gd name="T80" fmla="*/ 40322500 w 222"/>
              <a:gd name="T81" fmla="*/ 461187221 h 25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2" h="251">
                <a:moveTo>
                  <a:pt x="0" y="235"/>
                </a:moveTo>
                <a:lnTo>
                  <a:pt x="35" y="244"/>
                </a:lnTo>
                <a:lnTo>
                  <a:pt x="69" y="249"/>
                </a:lnTo>
                <a:lnTo>
                  <a:pt x="101" y="250"/>
                </a:lnTo>
                <a:lnTo>
                  <a:pt x="130" y="248"/>
                </a:lnTo>
                <a:lnTo>
                  <a:pt x="155" y="241"/>
                </a:lnTo>
                <a:lnTo>
                  <a:pt x="176" y="231"/>
                </a:lnTo>
                <a:lnTo>
                  <a:pt x="185" y="225"/>
                </a:lnTo>
                <a:lnTo>
                  <a:pt x="192" y="217"/>
                </a:lnTo>
                <a:lnTo>
                  <a:pt x="197" y="209"/>
                </a:lnTo>
                <a:lnTo>
                  <a:pt x="201" y="200"/>
                </a:lnTo>
                <a:lnTo>
                  <a:pt x="218" y="148"/>
                </a:lnTo>
                <a:lnTo>
                  <a:pt x="221" y="134"/>
                </a:lnTo>
                <a:lnTo>
                  <a:pt x="219" y="118"/>
                </a:lnTo>
                <a:lnTo>
                  <a:pt x="213" y="102"/>
                </a:lnTo>
                <a:lnTo>
                  <a:pt x="204" y="86"/>
                </a:lnTo>
                <a:lnTo>
                  <a:pt x="190" y="70"/>
                </a:lnTo>
                <a:lnTo>
                  <a:pt x="174" y="54"/>
                </a:lnTo>
                <a:lnTo>
                  <a:pt x="154" y="39"/>
                </a:lnTo>
                <a:lnTo>
                  <a:pt x="131" y="26"/>
                </a:lnTo>
                <a:lnTo>
                  <a:pt x="140" y="0"/>
                </a:lnTo>
                <a:lnTo>
                  <a:pt x="67" y="28"/>
                </a:lnTo>
                <a:lnTo>
                  <a:pt x="106" y="103"/>
                </a:lnTo>
                <a:lnTo>
                  <a:pt x="114" y="77"/>
                </a:lnTo>
                <a:lnTo>
                  <a:pt x="132" y="88"/>
                </a:lnTo>
                <a:lnTo>
                  <a:pt x="148" y="99"/>
                </a:lnTo>
                <a:lnTo>
                  <a:pt x="162" y="110"/>
                </a:lnTo>
                <a:lnTo>
                  <a:pt x="174" y="122"/>
                </a:lnTo>
                <a:lnTo>
                  <a:pt x="184" y="135"/>
                </a:lnTo>
                <a:lnTo>
                  <a:pt x="193" y="147"/>
                </a:lnTo>
                <a:lnTo>
                  <a:pt x="199" y="159"/>
                </a:lnTo>
                <a:lnTo>
                  <a:pt x="202" y="172"/>
                </a:lnTo>
                <a:lnTo>
                  <a:pt x="188" y="182"/>
                </a:lnTo>
                <a:lnTo>
                  <a:pt x="170" y="190"/>
                </a:lnTo>
                <a:lnTo>
                  <a:pt x="149" y="196"/>
                </a:lnTo>
                <a:lnTo>
                  <a:pt x="125" y="198"/>
                </a:lnTo>
                <a:lnTo>
                  <a:pt x="100" y="199"/>
                </a:lnTo>
                <a:lnTo>
                  <a:pt x="73" y="196"/>
                </a:lnTo>
                <a:lnTo>
                  <a:pt x="45" y="191"/>
                </a:lnTo>
                <a:lnTo>
                  <a:pt x="16" y="18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52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03475" y="3980657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52253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52900" y="2828132"/>
            <a:ext cx="23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</a:t>
            </a:r>
          </a:p>
        </p:txBody>
      </p:sp>
      <p:sp>
        <p:nvSpPr>
          <p:cNvPr id="52254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99318" y="5479257"/>
            <a:ext cx="239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</a:t>
            </a:r>
          </a:p>
        </p:txBody>
      </p:sp>
      <p:sp>
        <p:nvSpPr>
          <p:cNvPr id="52255" name="Freeform 30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7229475" y="3224214"/>
            <a:ext cx="1512887" cy="644525"/>
          </a:xfrm>
          <a:custGeom>
            <a:avLst/>
            <a:gdLst>
              <a:gd name="T0" fmla="*/ 0 w 953"/>
              <a:gd name="T1" fmla="*/ 1020664075 h 406"/>
              <a:gd name="T2" fmla="*/ 93244957 w 953"/>
              <a:gd name="T3" fmla="*/ 897175625 h 406"/>
              <a:gd name="T4" fmla="*/ 181451190 w 953"/>
              <a:gd name="T5" fmla="*/ 776208125 h 406"/>
              <a:gd name="T6" fmla="*/ 267136474 w 953"/>
              <a:gd name="T7" fmla="*/ 665321250 h 406"/>
              <a:gd name="T8" fmla="*/ 342741137 w 953"/>
              <a:gd name="T9" fmla="*/ 572076263 h 406"/>
              <a:gd name="T10" fmla="*/ 408265178 w 953"/>
              <a:gd name="T11" fmla="*/ 498990938 h 406"/>
              <a:gd name="T12" fmla="*/ 466227958 w 953"/>
              <a:gd name="T13" fmla="*/ 438507188 h 406"/>
              <a:gd name="T14" fmla="*/ 519152016 w 953"/>
              <a:gd name="T15" fmla="*/ 390625013 h 406"/>
              <a:gd name="T16" fmla="*/ 572074486 w 953"/>
              <a:gd name="T17" fmla="*/ 347781563 h 406"/>
              <a:gd name="T18" fmla="*/ 627517905 w 953"/>
              <a:gd name="T19" fmla="*/ 309980013 h 406"/>
              <a:gd name="T20" fmla="*/ 677921013 w 953"/>
              <a:gd name="T21" fmla="*/ 284778450 h 406"/>
              <a:gd name="T22" fmla="*/ 733364433 w 953"/>
              <a:gd name="T23" fmla="*/ 259576888 h 406"/>
              <a:gd name="T24" fmla="*/ 798888473 w 953"/>
              <a:gd name="T25" fmla="*/ 236894688 h 406"/>
              <a:gd name="T26" fmla="*/ 866933463 w 953"/>
              <a:gd name="T27" fmla="*/ 206652813 h 406"/>
              <a:gd name="T28" fmla="*/ 934976866 w 953"/>
              <a:gd name="T29" fmla="*/ 178931888 h 406"/>
              <a:gd name="T30" fmla="*/ 975299353 w 953"/>
              <a:gd name="T31" fmla="*/ 163810950 h 406"/>
              <a:gd name="T32" fmla="*/ 1020662150 w 953"/>
              <a:gd name="T33" fmla="*/ 151209375 h 406"/>
              <a:gd name="T34" fmla="*/ 1076105569 w 953"/>
              <a:gd name="T35" fmla="*/ 136088438 h 406"/>
              <a:gd name="T36" fmla="*/ 1141629610 w 953"/>
              <a:gd name="T37" fmla="*/ 120967500 h 406"/>
              <a:gd name="T38" fmla="*/ 1222274584 w 953"/>
              <a:gd name="T39" fmla="*/ 108367513 h 406"/>
              <a:gd name="T40" fmla="*/ 1318040489 w 953"/>
              <a:gd name="T41" fmla="*/ 90725625 h 406"/>
              <a:gd name="T42" fmla="*/ 1423887017 w 953"/>
              <a:gd name="T43" fmla="*/ 75604688 h 406"/>
              <a:gd name="T44" fmla="*/ 1537294804 w 953"/>
              <a:gd name="T45" fmla="*/ 57964388 h 406"/>
              <a:gd name="T46" fmla="*/ 1648181643 w 953"/>
              <a:gd name="T47" fmla="*/ 42843450 h 406"/>
              <a:gd name="T48" fmla="*/ 1756547532 w 953"/>
              <a:gd name="T49" fmla="*/ 30241875 h 406"/>
              <a:gd name="T50" fmla="*/ 1857353749 w 953"/>
              <a:gd name="T51" fmla="*/ 20161250 h 406"/>
              <a:gd name="T52" fmla="*/ 1943039033 w 953"/>
              <a:gd name="T53" fmla="*/ 10080625 h 406"/>
              <a:gd name="T54" fmla="*/ 2018643695 w 953"/>
              <a:gd name="T55" fmla="*/ 5040313 h 406"/>
              <a:gd name="T56" fmla="*/ 2084167736 w 953"/>
              <a:gd name="T57" fmla="*/ 2520950 h 406"/>
              <a:gd name="T58" fmla="*/ 2147172415 w 953"/>
              <a:gd name="T59" fmla="*/ 0 h 406"/>
              <a:gd name="T60" fmla="*/ 2147483647 w 953"/>
              <a:gd name="T61" fmla="*/ 0 h 406"/>
              <a:gd name="T62" fmla="*/ 2147483647 w 953"/>
              <a:gd name="T63" fmla="*/ 2520950 h 406"/>
              <a:gd name="T64" fmla="*/ 2147483647 w 953"/>
              <a:gd name="T65" fmla="*/ 10080625 h 4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53" h="406">
                <a:moveTo>
                  <a:pt x="0" y="405"/>
                </a:moveTo>
                <a:lnTo>
                  <a:pt x="37" y="356"/>
                </a:lnTo>
                <a:lnTo>
                  <a:pt x="72" y="308"/>
                </a:lnTo>
                <a:lnTo>
                  <a:pt x="106" y="264"/>
                </a:lnTo>
                <a:lnTo>
                  <a:pt x="136" y="227"/>
                </a:lnTo>
                <a:lnTo>
                  <a:pt x="162" y="198"/>
                </a:lnTo>
                <a:lnTo>
                  <a:pt x="185" y="174"/>
                </a:lnTo>
                <a:lnTo>
                  <a:pt x="206" y="155"/>
                </a:lnTo>
                <a:lnTo>
                  <a:pt x="227" y="138"/>
                </a:lnTo>
                <a:lnTo>
                  <a:pt x="249" y="123"/>
                </a:lnTo>
                <a:lnTo>
                  <a:pt x="269" y="113"/>
                </a:lnTo>
                <a:lnTo>
                  <a:pt x="291" y="103"/>
                </a:lnTo>
                <a:lnTo>
                  <a:pt x="317" y="94"/>
                </a:lnTo>
                <a:lnTo>
                  <a:pt x="344" y="82"/>
                </a:lnTo>
                <a:lnTo>
                  <a:pt x="371" y="71"/>
                </a:lnTo>
                <a:lnTo>
                  <a:pt x="387" y="65"/>
                </a:lnTo>
                <a:lnTo>
                  <a:pt x="405" y="60"/>
                </a:lnTo>
                <a:lnTo>
                  <a:pt x="427" y="54"/>
                </a:lnTo>
                <a:lnTo>
                  <a:pt x="453" y="48"/>
                </a:lnTo>
                <a:lnTo>
                  <a:pt x="485" y="43"/>
                </a:lnTo>
                <a:lnTo>
                  <a:pt x="523" y="36"/>
                </a:lnTo>
                <a:lnTo>
                  <a:pt x="565" y="30"/>
                </a:lnTo>
                <a:lnTo>
                  <a:pt x="610" y="23"/>
                </a:lnTo>
                <a:lnTo>
                  <a:pt x="654" y="17"/>
                </a:lnTo>
                <a:lnTo>
                  <a:pt x="697" y="12"/>
                </a:lnTo>
                <a:lnTo>
                  <a:pt x="737" y="8"/>
                </a:lnTo>
                <a:lnTo>
                  <a:pt x="771" y="4"/>
                </a:lnTo>
                <a:lnTo>
                  <a:pt x="801" y="2"/>
                </a:lnTo>
                <a:lnTo>
                  <a:pt x="827" y="1"/>
                </a:lnTo>
                <a:lnTo>
                  <a:pt x="852" y="0"/>
                </a:lnTo>
                <a:lnTo>
                  <a:pt x="874" y="0"/>
                </a:lnTo>
                <a:lnTo>
                  <a:pt x="915" y="1"/>
                </a:lnTo>
                <a:lnTo>
                  <a:pt x="952" y="4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56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69112" y="4371976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52257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016875" y="2930526"/>
            <a:ext cx="300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6" name="Rectangle 2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820154" y="6135688"/>
            <a:ext cx="354265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-/o</a:t>
            </a:r>
            <a:endParaRPr lang="fr-FR" altLang="fr-FR" sz="12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>
            <p:custDataLst>
              <p:tags r:id="rId33"/>
            </p:custDataLst>
          </p:nvPr>
        </p:nvSpPr>
        <p:spPr>
          <a:xfrm>
            <a:off x="-180528" y="-173266"/>
            <a:ext cx="9377286" cy="17137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</a:t>
            </a:r>
          </a:p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 comportement d’un système</a:t>
            </a:r>
          </a:p>
        </p:txBody>
      </p:sp>
      <p:sp>
        <p:nvSpPr>
          <p:cNvPr id="2" name="ZoneTexte 1"/>
          <p:cNvSpPr txBox="1"/>
          <p:nvPr>
            <p:custDataLst>
              <p:tags r:id="rId34"/>
            </p:custDataLst>
          </p:nvPr>
        </p:nvSpPr>
        <p:spPr>
          <a:xfrm>
            <a:off x="5755342" y="1587786"/>
            <a:ext cx="293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Géopolitique : la course </a:t>
            </a:r>
          </a:p>
          <a:p>
            <a:pPr algn="ctr"/>
            <a:r>
              <a:rPr lang="fr-FR" dirty="0" smtClean="0"/>
              <a:t>aux armements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4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06757" y="6453336"/>
            <a:ext cx="2133600" cy="301752"/>
          </a:xfrm>
        </p:spPr>
        <p:txBody>
          <a:bodyPr/>
          <a:lstStyle/>
          <a:p>
            <a:pPr algn="ctr">
              <a:defRPr/>
            </a:pPr>
            <a:fld id="{C956FAE2-2606-40F2-9DB4-DFDAF1ED3A7C}" type="slidenum">
              <a:rPr lang="fr-FR" altLang="fr-FR"/>
              <a:pPr algn="ctr">
                <a:defRPr/>
              </a:pPr>
              <a:t>47</a:t>
            </a:fld>
            <a:endParaRPr lang="fr-FR" altLang="fr-FR" dirty="0"/>
          </a:p>
        </p:txBody>
      </p:sp>
      <p:sp>
        <p:nvSpPr>
          <p:cNvPr id="5530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8544" y="1751012"/>
            <a:ext cx="1868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Cigarettes consommées</a:t>
            </a:r>
          </a:p>
        </p:txBody>
      </p:sp>
      <p:sp>
        <p:nvSpPr>
          <p:cNvPr id="5530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06106" y="2470149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Stress</a:t>
            </a:r>
          </a:p>
        </p:txBody>
      </p:sp>
      <p:sp>
        <p:nvSpPr>
          <p:cNvPr id="55303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34444" y="3117849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Besoin en cigarettes</a:t>
            </a:r>
          </a:p>
        </p:txBody>
      </p:sp>
      <p:sp>
        <p:nvSpPr>
          <p:cNvPr id="55304" name="Freeform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87031" y="1903412"/>
            <a:ext cx="523875" cy="568325"/>
          </a:xfrm>
          <a:custGeom>
            <a:avLst/>
            <a:gdLst>
              <a:gd name="T0" fmla="*/ 0 w 330"/>
              <a:gd name="T1" fmla="*/ 0 h 358"/>
              <a:gd name="T2" fmla="*/ 78125638 w 330"/>
              <a:gd name="T3" fmla="*/ 5040313 h 358"/>
              <a:gd name="T4" fmla="*/ 153730325 w 330"/>
              <a:gd name="T5" fmla="*/ 20161250 h 358"/>
              <a:gd name="T6" fmla="*/ 231854375 w 330"/>
              <a:gd name="T7" fmla="*/ 45362813 h 358"/>
              <a:gd name="T8" fmla="*/ 304939700 w 330"/>
              <a:gd name="T9" fmla="*/ 78125638 h 358"/>
              <a:gd name="T10" fmla="*/ 375504075 w 330"/>
              <a:gd name="T11" fmla="*/ 118448138 h 358"/>
              <a:gd name="T12" fmla="*/ 446068450 w 330"/>
              <a:gd name="T13" fmla="*/ 166330313 h 358"/>
              <a:gd name="T14" fmla="*/ 509071563 w 330"/>
              <a:gd name="T15" fmla="*/ 221773750 h 358"/>
              <a:gd name="T16" fmla="*/ 569555313 w 330"/>
              <a:gd name="T17" fmla="*/ 282257500 h 358"/>
              <a:gd name="T18" fmla="*/ 624998750 w 330"/>
              <a:gd name="T19" fmla="*/ 347781563 h 358"/>
              <a:gd name="T20" fmla="*/ 675401875 w 330"/>
              <a:gd name="T21" fmla="*/ 418345938 h 358"/>
              <a:gd name="T22" fmla="*/ 720764688 w 330"/>
              <a:gd name="T23" fmla="*/ 491431263 h 358"/>
              <a:gd name="T24" fmla="*/ 758567825 w 330"/>
              <a:gd name="T25" fmla="*/ 569555313 h 358"/>
              <a:gd name="T26" fmla="*/ 788809700 w 330"/>
              <a:gd name="T27" fmla="*/ 650200313 h 358"/>
              <a:gd name="T28" fmla="*/ 811490313 w 330"/>
              <a:gd name="T29" fmla="*/ 733366263 h 358"/>
              <a:gd name="T30" fmla="*/ 824091888 w 330"/>
              <a:gd name="T31" fmla="*/ 816530625 h 358"/>
              <a:gd name="T32" fmla="*/ 829132200 w 330"/>
              <a:gd name="T33" fmla="*/ 899696575 h 3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0" h="358">
                <a:moveTo>
                  <a:pt x="0" y="0"/>
                </a:moveTo>
                <a:lnTo>
                  <a:pt x="31" y="2"/>
                </a:lnTo>
                <a:lnTo>
                  <a:pt x="61" y="8"/>
                </a:lnTo>
                <a:lnTo>
                  <a:pt x="92" y="18"/>
                </a:lnTo>
                <a:lnTo>
                  <a:pt x="121" y="31"/>
                </a:lnTo>
                <a:lnTo>
                  <a:pt x="149" y="47"/>
                </a:lnTo>
                <a:lnTo>
                  <a:pt x="177" y="66"/>
                </a:lnTo>
                <a:lnTo>
                  <a:pt x="202" y="88"/>
                </a:lnTo>
                <a:lnTo>
                  <a:pt x="226" y="112"/>
                </a:lnTo>
                <a:lnTo>
                  <a:pt x="248" y="138"/>
                </a:lnTo>
                <a:lnTo>
                  <a:pt x="268" y="166"/>
                </a:lnTo>
                <a:lnTo>
                  <a:pt x="286" y="195"/>
                </a:lnTo>
                <a:lnTo>
                  <a:pt x="301" y="226"/>
                </a:lnTo>
                <a:lnTo>
                  <a:pt x="313" y="258"/>
                </a:lnTo>
                <a:lnTo>
                  <a:pt x="322" y="291"/>
                </a:lnTo>
                <a:lnTo>
                  <a:pt x="327" y="324"/>
                </a:lnTo>
                <a:lnTo>
                  <a:pt x="329" y="357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05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50519" y="2774949"/>
            <a:ext cx="560387" cy="496888"/>
          </a:xfrm>
          <a:custGeom>
            <a:avLst/>
            <a:gdLst>
              <a:gd name="T0" fmla="*/ 887094208 w 353"/>
              <a:gd name="T1" fmla="*/ 0 h 313"/>
              <a:gd name="T2" fmla="*/ 882053900 w 353"/>
              <a:gd name="T3" fmla="*/ 73085399 h 313"/>
              <a:gd name="T4" fmla="*/ 866932976 w 353"/>
              <a:gd name="T5" fmla="*/ 146169210 h 313"/>
              <a:gd name="T6" fmla="*/ 844250797 w 353"/>
              <a:gd name="T7" fmla="*/ 219254608 h 313"/>
              <a:gd name="T8" fmla="*/ 811489588 w 353"/>
              <a:gd name="T9" fmla="*/ 289819054 h 313"/>
              <a:gd name="T10" fmla="*/ 771167124 w 353"/>
              <a:gd name="T11" fmla="*/ 357862548 h 313"/>
              <a:gd name="T12" fmla="*/ 723283405 w 353"/>
              <a:gd name="T13" fmla="*/ 420867311 h 313"/>
              <a:gd name="T14" fmla="*/ 670360964 w 353"/>
              <a:gd name="T15" fmla="*/ 483870487 h 313"/>
              <a:gd name="T16" fmla="*/ 609877268 w 353"/>
              <a:gd name="T17" fmla="*/ 541834933 h 313"/>
              <a:gd name="T18" fmla="*/ 544353264 w 353"/>
              <a:gd name="T19" fmla="*/ 594757473 h 313"/>
              <a:gd name="T20" fmla="*/ 476308313 w 353"/>
              <a:gd name="T21" fmla="*/ 642641284 h 313"/>
              <a:gd name="T22" fmla="*/ 403224640 w 353"/>
              <a:gd name="T23" fmla="*/ 682963825 h 313"/>
              <a:gd name="T24" fmla="*/ 325099072 w 353"/>
              <a:gd name="T25" fmla="*/ 718246048 h 313"/>
              <a:gd name="T26" fmla="*/ 246975092 w 353"/>
              <a:gd name="T27" fmla="*/ 748487953 h 313"/>
              <a:gd name="T28" fmla="*/ 166330164 w 353"/>
              <a:gd name="T29" fmla="*/ 768649223 h 313"/>
              <a:gd name="T30" fmla="*/ 83164288 w 353"/>
              <a:gd name="T31" fmla="*/ 781249224 h 313"/>
              <a:gd name="T32" fmla="*/ 0 w 353"/>
              <a:gd name="T33" fmla="*/ 786289541 h 3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53" h="313">
                <a:moveTo>
                  <a:pt x="352" y="0"/>
                </a:moveTo>
                <a:lnTo>
                  <a:pt x="350" y="29"/>
                </a:lnTo>
                <a:lnTo>
                  <a:pt x="344" y="58"/>
                </a:lnTo>
                <a:lnTo>
                  <a:pt x="335" y="87"/>
                </a:lnTo>
                <a:lnTo>
                  <a:pt x="322" y="115"/>
                </a:lnTo>
                <a:lnTo>
                  <a:pt x="306" y="142"/>
                </a:lnTo>
                <a:lnTo>
                  <a:pt x="287" y="167"/>
                </a:lnTo>
                <a:lnTo>
                  <a:pt x="266" y="192"/>
                </a:lnTo>
                <a:lnTo>
                  <a:pt x="242" y="215"/>
                </a:lnTo>
                <a:lnTo>
                  <a:pt x="216" y="236"/>
                </a:lnTo>
                <a:lnTo>
                  <a:pt x="189" y="255"/>
                </a:lnTo>
                <a:lnTo>
                  <a:pt x="160" y="271"/>
                </a:lnTo>
                <a:lnTo>
                  <a:pt x="129" y="285"/>
                </a:lnTo>
                <a:lnTo>
                  <a:pt x="98" y="297"/>
                </a:lnTo>
                <a:lnTo>
                  <a:pt x="66" y="305"/>
                </a:lnTo>
                <a:lnTo>
                  <a:pt x="33" y="310"/>
                </a:lnTo>
                <a:lnTo>
                  <a:pt x="0" y="312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5306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859756" y="1903412"/>
            <a:ext cx="676275" cy="1368425"/>
          </a:xfrm>
          <a:custGeom>
            <a:avLst/>
            <a:gdLst>
              <a:gd name="T0" fmla="*/ 1071067200 w 426"/>
              <a:gd name="T1" fmla="*/ 2147483647 h 862"/>
              <a:gd name="T2" fmla="*/ 970260950 w 426"/>
              <a:gd name="T3" fmla="*/ 2147483647 h 862"/>
              <a:gd name="T4" fmla="*/ 871974063 w 426"/>
              <a:gd name="T5" fmla="*/ 2147173125 h 862"/>
              <a:gd name="T6" fmla="*/ 773688763 w 426"/>
              <a:gd name="T7" fmla="*/ 2116931250 h 862"/>
              <a:gd name="T8" fmla="*/ 677922825 w 426"/>
              <a:gd name="T9" fmla="*/ 2076608750 h 862"/>
              <a:gd name="T10" fmla="*/ 584676250 w 426"/>
              <a:gd name="T11" fmla="*/ 2028726575 h 862"/>
              <a:gd name="T12" fmla="*/ 496471575 w 426"/>
              <a:gd name="T13" fmla="*/ 1970762188 h 862"/>
              <a:gd name="T14" fmla="*/ 413305625 w 426"/>
              <a:gd name="T15" fmla="*/ 1905238125 h 862"/>
              <a:gd name="T16" fmla="*/ 335181575 w 426"/>
              <a:gd name="T17" fmla="*/ 1832154388 h 862"/>
              <a:gd name="T18" fmla="*/ 262096250 w 426"/>
              <a:gd name="T19" fmla="*/ 1751509388 h 862"/>
              <a:gd name="T20" fmla="*/ 199093138 w 426"/>
              <a:gd name="T21" fmla="*/ 1665824075 h 862"/>
              <a:gd name="T22" fmla="*/ 141128750 w 426"/>
              <a:gd name="T23" fmla="*/ 1577617813 h 862"/>
              <a:gd name="T24" fmla="*/ 93246575 w 426"/>
              <a:gd name="T25" fmla="*/ 1484372825 h 862"/>
              <a:gd name="T26" fmla="*/ 52924075 w 426"/>
              <a:gd name="T27" fmla="*/ 1386085938 h 862"/>
              <a:gd name="T28" fmla="*/ 25201563 w 426"/>
              <a:gd name="T29" fmla="*/ 1287800638 h 862"/>
              <a:gd name="T30" fmla="*/ 5040313 w 426"/>
              <a:gd name="T31" fmla="*/ 1186994388 h 862"/>
              <a:gd name="T32" fmla="*/ 0 w 426"/>
              <a:gd name="T33" fmla="*/ 1086188138 h 862"/>
              <a:gd name="T34" fmla="*/ 5040313 w 426"/>
              <a:gd name="T35" fmla="*/ 982860938 h 862"/>
              <a:gd name="T36" fmla="*/ 17641888 w 426"/>
              <a:gd name="T37" fmla="*/ 884575638 h 862"/>
              <a:gd name="T38" fmla="*/ 37803138 w 426"/>
              <a:gd name="T39" fmla="*/ 783769388 h 862"/>
              <a:gd name="T40" fmla="*/ 63004700 w 426"/>
              <a:gd name="T41" fmla="*/ 688003450 h 862"/>
              <a:gd name="T42" fmla="*/ 95765938 w 426"/>
              <a:gd name="T43" fmla="*/ 592237513 h 862"/>
              <a:gd name="T44" fmla="*/ 133569075 w 426"/>
              <a:gd name="T45" fmla="*/ 504031250 h 862"/>
              <a:gd name="T46" fmla="*/ 178931888 w 426"/>
              <a:gd name="T47" fmla="*/ 418345938 h 862"/>
              <a:gd name="T48" fmla="*/ 226814063 w 426"/>
              <a:gd name="T49" fmla="*/ 340221888 h 862"/>
              <a:gd name="T50" fmla="*/ 282257500 w 426"/>
              <a:gd name="T51" fmla="*/ 267136563 h 862"/>
              <a:gd name="T52" fmla="*/ 337700938 w 426"/>
              <a:gd name="T53" fmla="*/ 201612500 h 862"/>
              <a:gd name="T54" fmla="*/ 398184688 w 426"/>
              <a:gd name="T55" fmla="*/ 143649700 h 862"/>
              <a:gd name="T56" fmla="*/ 461189388 w 426"/>
              <a:gd name="T57" fmla="*/ 93246575 h 862"/>
              <a:gd name="T58" fmla="*/ 526713450 w 426"/>
              <a:gd name="T59" fmla="*/ 55443438 h 862"/>
              <a:gd name="T60" fmla="*/ 592237513 w 426"/>
              <a:gd name="T61" fmla="*/ 25201563 h 862"/>
              <a:gd name="T62" fmla="*/ 660280938 w 426"/>
              <a:gd name="T63" fmla="*/ 7561263 h 862"/>
              <a:gd name="T64" fmla="*/ 728325950 w 426"/>
              <a:gd name="T65" fmla="*/ 0 h 8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26" h="862">
                <a:moveTo>
                  <a:pt x="425" y="861"/>
                </a:moveTo>
                <a:lnTo>
                  <a:pt x="385" y="859"/>
                </a:lnTo>
                <a:lnTo>
                  <a:pt x="346" y="852"/>
                </a:lnTo>
                <a:lnTo>
                  <a:pt x="307" y="840"/>
                </a:lnTo>
                <a:lnTo>
                  <a:pt x="269" y="824"/>
                </a:lnTo>
                <a:lnTo>
                  <a:pt x="232" y="805"/>
                </a:lnTo>
                <a:lnTo>
                  <a:pt x="197" y="782"/>
                </a:lnTo>
                <a:lnTo>
                  <a:pt x="164" y="756"/>
                </a:lnTo>
                <a:lnTo>
                  <a:pt x="133" y="727"/>
                </a:lnTo>
                <a:lnTo>
                  <a:pt x="104" y="695"/>
                </a:lnTo>
                <a:lnTo>
                  <a:pt x="79" y="661"/>
                </a:lnTo>
                <a:lnTo>
                  <a:pt x="56" y="626"/>
                </a:lnTo>
                <a:lnTo>
                  <a:pt x="37" y="589"/>
                </a:lnTo>
                <a:lnTo>
                  <a:pt x="21" y="550"/>
                </a:lnTo>
                <a:lnTo>
                  <a:pt x="10" y="511"/>
                </a:lnTo>
                <a:lnTo>
                  <a:pt x="2" y="471"/>
                </a:lnTo>
                <a:lnTo>
                  <a:pt x="0" y="431"/>
                </a:lnTo>
                <a:lnTo>
                  <a:pt x="2" y="390"/>
                </a:lnTo>
                <a:lnTo>
                  <a:pt x="7" y="351"/>
                </a:lnTo>
                <a:lnTo>
                  <a:pt x="15" y="311"/>
                </a:lnTo>
                <a:lnTo>
                  <a:pt x="25" y="273"/>
                </a:lnTo>
                <a:lnTo>
                  <a:pt x="38" y="235"/>
                </a:lnTo>
                <a:lnTo>
                  <a:pt x="53" y="200"/>
                </a:lnTo>
                <a:lnTo>
                  <a:pt x="71" y="166"/>
                </a:lnTo>
                <a:lnTo>
                  <a:pt x="90" y="135"/>
                </a:lnTo>
                <a:lnTo>
                  <a:pt x="112" y="106"/>
                </a:lnTo>
                <a:lnTo>
                  <a:pt x="134" y="80"/>
                </a:lnTo>
                <a:lnTo>
                  <a:pt x="158" y="57"/>
                </a:lnTo>
                <a:lnTo>
                  <a:pt x="183" y="37"/>
                </a:lnTo>
                <a:lnTo>
                  <a:pt x="209" y="22"/>
                </a:lnTo>
                <a:lnTo>
                  <a:pt x="235" y="10"/>
                </a:lnTo>
                <a:lnTo>
                  <a:pt x="262" y="3"/>
                </a:lnTo>
                <a:lnTo>
                  <a:pt x="289" y="0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530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89981" y="3795713"/>
            <a:ext cx="1868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Cigarettes consommées</a:t>
            </a:r>
          </a:p>
        </p:txBody>
      </p:sp>
      <p:sp>
        <p:nvSpPr>
          <p:cNvPr id="5530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1419" y="5738813"/>
            <a:ext cx="161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Besoin en cigarettes</a:t>
            </a:r>
          </a:p>
        </p:txBody>
      </p:sp>
      <p:sp>
        <p:nvSpPr>
          <p:cNvPr id="5530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22006" y="4730750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Stress</a:t>
            </a:r>
          </a:p>
        </p:txBody>
      </p:sp>
      <p:sp>
        <p:nvSpPr>
          <p:cNvPr id="55310" name="Freeform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629569" y="3948113"/>
            <a:ext cx="833437" cy="1944687"/>
          </a:xfrm>
          <a:custGeom>
            <a:avLst/>
            <a:gdLst>
              <a:gd name="T0" fmla="*/ 1320561083 w 525"/>
              <a:gd name="T1" fmla="*/ 2147483647 h 1225"/>
              <a:gd name="T2" fmla="*/ 1197072707 w 525"/>
              <a:gd name="T3" fmla="*/ 2147483647 h 1225"/>
              <a:gd name="T4" fmla="*/ 1076105279 w 525"/>
              <a:gd name="T5" fmla="*/ 2147483647 h 1225"/>
              <a:gd name="T6" fmla="*/ 955137852 w 525"/>
              <a:gd name="T7" fmla="*/ 2147483647 h 1225"/>
              <a:gd name="T8" fmla="*/ 836691373 w 525"/>
              <a:gd name="T9" fmla="*/ 2147483647 h 1225"/>
              <a:gd name="T10" fmla="*/ 723283616 w 525"/>
              <a:gd name="T11" fmla="*/ 2147483647 h 1225"/>
              <a:gd name="T12" fmla="*/ 612396808 w 525"/>
              <a:gd name="T13" fmla="*/ 2147483647 h 1225"/>
              <a:gd name="T14" fmla="*/ 509071257 w 525"/>
              <a:gd name="T15" fmla="*/ 2147483647 h 1225"/>
              <a:gd name="T16" fmla="*/ 413305377 w 525"/>
              <a:gd name="T17" fmla="*/ 2147483647 h 1225"/>
              <a:gd name="T18" fmla="*/ 322579806 w 525"/>
              <a:gd name="T19" fmla="*/ 2147483647 h 1225"/>
              <a:gd name="T20" fmla="*/ 244454216 w 525"/>
              <a:gd name="T21" fmla="*/ 2147483647 h 1225"/>
              <a:gd name="T22" fmla="*/ 173889883 w 525"/>
              <a:gd name="T23" fmla="*/ 2147483647 h 1225"/>
              <a:gd name="T24" fmla="*/ 113406169 w 525"/>
              <a:gd name="T25" fmla="*/ 2109369445 h 1225"/>
              <a:gd name="T26" fmla="*/ 65524023 w 525"/>
              <a:gd name="T27" fmla="*/ 1970761681 h 1225"/>
              <a:gd name="T28" fmla="*/ 30241857 w 525"/>
              <a:gd name="T29" fmla="*/ 1829632967 h 1225"/>
              <a:gd name="T30" fmla="*/ 7559670 w 525"/>
              <a:gd name="T31" fmla="*/ 1685983304 h 1225"/>
              <a:gd name="T32" fmla="*/ 0 w 525"/>
              <a:gd name="T33" fmla="*/ 1542335228 h 1225"/>
              <a:gd name="T34" fmla="*/ 7559670 w 525"/>
              <a:gd name="T35" fmla="*/ 1398685565 h 1225"/>
              <a:gd name="T36" fmla="*/ 27720908 w 525"/>
              <a:gd name="T37" fmla="*/ 1255037490 h 1225"/>
              <a:gd name="T38" fmla="*/ 60483714 w 525"/>
              <a:gd name="T39" fmla="*/ 1113908776 h 1225"/>
              <a:gd name="T40" fmla="*/ 103325551 w 525"/>
              <a:gd name="T41" fmla="*/ 975299424 h 1225"/>
              <a:gd name="T42" fmla="*/ 158768955 w 525"/>
              <a:gd name="T43" fmla="*/ 844251333 h 1225"/>
              <a:gd name="T44" fmla="*/ 224292978 w 525"/>
              <a:gd name="T45" fmla="*/ 715724191 h 1225"/>
              <a:gd name="T46" fmla="*/ 297378259 w 525"/>
              <a:gd name="T47" fmla="*/ 594756722 h 1225"/>
              <a:gd name="T48" fmla="*/ 378023211 w 525"/>
              <a:gd name="T49" fmla="*/ 483869876 h 1225"/>
              <a:gd name="T50" fmla="*/ 466227833 w 525"/>
              <a:gd name="T51" fmla="*/ 378023340 h 1225"/>
              <a:gd name="T52" fmla="*/ 559474352 w 525"/>
              <a:gd name="T53" fmla="*/ 284776789 h 1225"/>
              <a:gd name="T54" fmla="*/ 660280541 w 525"/>
              <a:gd name="T55" fmla="*/ 201612448 h 1225"/>
              <a:gd name="T56" fmla="*/ 763606092 w 525"/>
              <a:gd name="T57" fmla="*/ 133567453 h 1225"/>
              <a:gd name="T58" fmla="*/ 871973539 w 525"/>
              <a:gd name="T59" fmla="*/ 75604668 h 1225"/>
              <a:gd name="T60" fmla="*/ 982860348 w 525"/>
              <a:gd name="T61" fmla="*/ 35282178 h 1225"/>
              <a:gd name="T62" fmla="*/ 1093747156 w 525"/>
              <a:gd name="T63" fmla="*/ 10080622 h 1225"/>
              <a:gd name="T64" fmla="*/ 1207153326 w 525"/>
              <a:gd name="T65" fmla="*/ 0 h 12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5" h="1225">
                <a:moveTo>
                  <a:pt x="524" y="1224"/>
                </a:moveTo>
                <a:lnTo>
                  <a:pt x="475" y="1221"/>
                </a:lnTo>
                <a:lnTo>
                  <a:pt x="427" y="1210"/>
                </a:lnTo>
                <a:lnTo>
                  <a:pt x="379" y="1194"/>
                </a:lnTo>
                <a:lnTo>
                  <a:pt x="332" y="1172"/>
                </a:lnTo>
                <a:lnTo>
                  <a:pt x="287" y="1144"/>
                </a:lnTo>
                <a:lnTo>
                  <a:pt x="243" y="1111"/>
                </a:lnTo>
                <a:lnTo>
                  <a:pt x="202" y="1074"/>
                </a:lnTo>
                <a:lnTo>
                  <a:pt x="164" y="1033"/>
                </a:lnTo>
                <a:lnTo>
                  <a:pt x="128" y="988"/>
                </a:lnTo>
                <a:lnTo>
                  <a:pt x="97" y="940"/>
                </a:lnTo>
                <a:lnTo>
                  <a:pt x="69" y="890"/>
                </a:lnTo>
                <a:lnTo>
                  <a:pt x="45" y="837"/>
                </a:lnTo>
                <a:lnTo>
                  <a:pt x="26" y="782"/>
                </a:lnTo>
                <a:lnTo>
                  <a:pt x="12" y="726"/>
                </a:lnTo>
                <a:lnTo>
                  <a:pt x="3" y="669"/>
                </a:lnTo>
                <a:lnTo>
                  <a:pt x="0" y="612"/>
                </a:lnTo>
                <a:lnTo>
                  <a:pt x="3" y="555"/>
                </a:lnTo>
                <a:lnTo>
                  <a:pt x="11" y="498"/>
                </a:lnTo>
                <a:lnTo>
                  <a:pt x="24" y="442"/>
                </a:lnTo>
                <a:lnTo>
                  <a:pt x="41" y="387"/>
                </a:lnTo>
                <a:lnTo>
                  <a:pt x="63" y="335"/>
                </a:lnTo>
                <a:lnTo>
                  <a:pt x="89" y="284"/>
                </a:lnTo>
                <a:lnTo>
                  <a:pt x="118" y="236"/>
                </a:lnTo>
                <a:lnTo>
                  <a:pt x="150" y="192"/>
                </a:lnTo>
                <a:lnTo>
                  <a:pt x="185" y="150"/>
                </a:lnTo>
                <a:lnTo>
                  <a:pt x="222" y="113"/>
                </a:lnTo>
                <a:lnTo>
                  <a:pt x="262" y="80"/>
                </a:lnTo>
                <a:lnTo>
                  <a:pt x="303" y="53"/>
                </a:lnTo>
                <a:lnTo>
                  <a:pt x="346" y="30"/>
                </a:lnTo>
                <a:lnTo>
                  <a:pt x="390" y="14"/>
                </a:lnTo>
                <a:lnTo>
                  <a:pt x="434" y="4"/>
                </a:lnTo>
                <a:lnTo>
                  <a:pt x="479" y="0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5311" name="Freeform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258469" y="3948113"/>
            <a:ext cx="668337" cy="784225"/>
          </a:xfrm>
          <a:custGeom>
            <a:avLst/>
            <a:gdLst>
              <a:gd name="T0" fmla="*/ 0 w 421"/>
              <a:gd name="T1" fmla="*/ 0 h 494"/>
              <a:gd name="T2" fmla="*/ 98285226 w 421"/>
              <a:gd name="T3" fmla="*/ 7561263 h 494"/>
              <a:gd name="T4" fmla="*/ 196572040 w 421"/>
              <a:gd name="T5" fmla="*/ 27722513 h 494"/>
              <a:gd name="T6" fmla="*/ 294857267 w 421"/>
              <a:gd name="T7" fmla="*/ 60483750 h 494"/>
              <a:gd name="T8" fmla="*/ 388103772 w 421"/>
              <a:gd name="T9" fmla="*/ 105846563 h 494"/>
              <a:gd name="T10" fmla="*/ 481348690 w 421"/>
              <a:gd name="T11" fmla="*/ 163810950 h 494"/>
              <a:gd name="T12" fmla="*/ 567033938 w 421"/>
              <a:gd name="T13" fmla="*/ 229335013 h 494"/>
              <a:gd name="T14" fmla="*/ 650199826 w 421"/>
              <a:gd name="T15" fmla="*/ 304939700 h 494"/>
              <a:gd name="T16" fmla="*/ 728323818 w 421"/>
              <a:gd name="T17" fmla="*/ 388104063 h 494"/>
              <a:gd name="T18" fmla="*/ 798888140 w 421"/>
              <a:gd name="T19" fmla="*/ 478829688 h 494"/>
              <a:gd name="T20" fmla="*/ 864412153 w 421"/>
              <a:gd name="T21" fmla="*/ 577116575 h 494"/>
              <a:gd name="T22" fmla="*/ 919855549 w 421"/>
              <a:gd name="T23" fmla="*/ 680442188 h 494"/>
              <a:gd name="T24" fmla="*/ 967739276 w 421"/>
              <a:gd name="T25" fmla="*/ 786288750 h 494"/>
              <a:gd name="T26" fmla="*/ 1005540798 w 421"/>
              <a:gd name="T27" fmla="*/ 897175625 h 494"/>
              <a:gd name="T28" fmla="*/ 1035782650 w 421"/>
              <a:gd name="T29" fmla="*/ 1010583450 h 494"/>
              <a:gd name="T30" fmla="*/ 1053424524 w 421"/>
              <a:gd name="T31" fmla="*/ 1126510638 h 494"/>
              <a:gd name="T32" fmla="*/ 1058464833 w 421"/>
              <a:gd name="T33" fmla="*/ 1242437825 h 4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1" h="494">
                <a:moveTo>
                  <a:pt x="0" y="0"/>
                </a:moveTo>
                <a:lnTo>
                  <a:pt x="39" y="3"/>
                </a:lnTo>
                <a:lnTo>
                  <a:pt x="78" y="11"/>
                </a:lnTo>
                <a:lnTo>
                  <a:pt x="117" y="24"/>
                </a:lnTo>
                <a:lnTo>
                  <a:pt x="154" y="42"/>
                </a:lnTo>
                <a:lnTo>
                  <a:pt x="191" y="65"/>
                </a:lnTo>
                <a:lnTo>
                  <a:pt x="225" y="91"/>
                </a:lnTo>
                <a:lnTo>
                  <a:pt x="258" y="121"/>
                </a:lnTo>
                <a:lnTo>
                  <a:pt x="289" y="154"/>
                </a:lnTo>
                <a:lnTo>
                  <a:pt x="317" y="190"/>
                </a:lnTo>
                <a:lnTo>
                  <a:pt x="343" y="229"/>
                </a:lnTo>
                <a:lnTo>
                  <a:pt x="365" y="270"/>
                </a:lnTo>
                <a:lnTo>
                  <a:pt x="384" y="312"/>
                </a:lnTo>
                <a:lnTo>
                  <a:pt x="399" y="356"/>
                </a:lnTo>
                <a:lnTo>
                  <a:pt x="411" y="401"/>
                </a:lnTo>
                <a:lnTo>
                  <a:pt x="418" y="447"/>
                </a:lnTo>
                <a:lnTo>
                  <a:pt x="420" y="493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312" name="Freeform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077494" y="5035550"/>
            <a:ext cx="849312" cy="857250"/>
          </a:xfrm>
          <a:custGeom>
            <a:avLst/>
            <a:gdLst>
              <a:gd name="T0" fmla="*/ 1345762645 w 535"/>
              <a:gd name="T1" fmla="*/ 0 h 540"/>
              <a:gd name="T2" fmla="*/ 1343241697 w 535"/>
              <a:gd name="T3" fmla="*/ 63004700 h 540"/>
              <a:gd name="T4" fmla="*/ 1338201387 w 535"/>
              <a:gd name="T5" fmla="*/ 128528763 h 540"/>
              <a:gd name="T6" fmla="*/ 1315520788 w 535"/>
              <a:gd name="T7" fmla="*/ 254536575 h 540"/>
              <a:gd name="T8" fmla="*/ 1280238621 w 535"/>
              <a:gd name="T9" fmla="*/ 378023438 h 540"/>
              <a:gd name="T10" fmla="*/ 1229835526 w 535"/>
              <a:gd name="T11" fmla="*/ 498990938 h 540"/>
              <a:gd name="T12" fmla="*/ 1169351812 w 535"/>
              <a:gd name="T13" fmla="*/ 617439075 h 540"/>
              <a:gd name="T14" fmla="*/ 1098787478 w 535"/>
              <a:gd name="T15" fmla="*/ 728325950 h 540"/>
              <a:gd name="T16" fmla="*/ 1015621577 w 535"/>
              <a:gd name="T17" fmla="*/ 834172513 h 540"/>
              <a:gd name="T18" fmla="*/ 924896006 w 535"/>
              <a:gd name="T19" fmla="*/ 934978763 h 540"/>
              <a:gd name="T20" fmla="*/ 826610763 w 535"/>
              <a:gd name="T21" fmla="*/ 1025704388 h 540"/>
              <a:gd name="T22" fmla="*/ 720764263 w 535"/>
              <a:gd name="T23" fmla="*/ 1108868750 h 540"/>
              <a:gd name="T24" fmla="*/ 609877453 w 535"/>
              <a:gd name="T25" fmla="*/ 1179433125 h 540"/>
              <a:gd name="T26" fmla="*/ 493950334 w 535"/>
              <a:gd name="T27" fmla="*/ 1242437825 h 540"/>
              <a:gd name="T28" fmla="*/ 375502266 w 535"/>
              <a:gd name="T29" fmla="*/ 1290320000 h 540"/>
              <a:gd name="T30" fmla="*/ 252015477 w 535"/>
              <a:gd name="T31" fmla="*/ 1328123138 h 540"/>
              <a:gd name="T32" fmla="*/ 126007738 w 535"/>
              <a:gd name="T33" fmla="*/ 1350803750 h 540"/>
              <a:gd name="T34" fmla="*/ 63003075 w 535"/>
              <a:gd name="T35" fmla="*/ 1355844063 h 540"/>
              <a:gd name="T36" fmla="*/ 0 w 535"/>
              <a:gd name="T37" fmla="*/ 1358365013 h 5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35" h="540">
                <a:moveTo>
                  <a:pt x="534" y="0"/>
                </a:moveTo>
                <a:lnTo>
                  <a:pt x="533" y="25"/>
                </a:lnTo>
                <a:lnTo>
                  <a:pt x="531" y="51"/>
                </a:lnTo>
                <a:lnTo>
                  <a:pt x="522" y="101"/>
                </a:lnTo>
                <a:lnTo>
                  <a:pt x="508" y="150"/>
                </a:lnTo>
                <a:lnTo>
                  <a:pt x="488" y="198"/>
                </a:lnTo>
                <a:lnTo>
                  <a:pt x="464" y="245"/>
                </a:lnTo>
                <a:lnTo>
                  <a:pt x="436" y="289"/>
                </a:lnTo>
                <a:lnTo>
                  <a:pt x="403" y="331"/>
                </a:lnTo>
                <a:lnTo>
                  <a:pt x="367" y="371"/>
                </a:lnTo>
                <a:lnTo>
                  <a:pt x="328" y="407"/>
                </a:lnTo>
                <a:lnTo>
                  <a:pt x="286" y="440"/>
                </a:lnTo>
                <a:lnTo>
                  <a:pt x="242" y="468"/>
                </a:lnTo>
                <a:lnTo>
                  <a:pt x="196" y="493"/>
                </a:lnTo>
                <a:lnTo>
                  <a:pt x="149" y="512"/>
                </a:lnTo>
                <a:lnTo>
                  <a:pt x="100" y="527"/>
                </a:lnTo>
                <a:lnTo>
                  <a:pt x="50" y="536"/>
                </a:lnTo>
                <a:lnTo>
                  <a:pt x="25" y="538"/>
                </a:lnTo>
                <a:lnTo>
                  <a:pt x="0" y="539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5313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72969" y="4802188"/>
            <a:ext cx="901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Force de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l’habitude</a:t>
            </a:r>
          </a:p>
        </p:txBody>
      </p:sp>
      <p:sp>
        <p:nvSpPr>
          <p:cNvPr id="55314" name="Freeform 1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258469" y="3948113"/>
            <a:ext cx="2166937" cy="855662"/>
          </a:xfrm>
          <a:custGeom>
            <a:avLst/>
            <a:gdLst>
              <a:gd name="T0" fmla="*/ 0 w 1365"/>
              <a:gd name="T1" fmla="*/ 0 h 539"/>
              <a:gd name="T2" fmla="*/ 322579926 w 1365"/>
              <a:gd name="T3" fmla="*/ 7559671 h 539"/>
              <a:gd name="T4" fmla="*/ 642638902 w 1365"/>
              <a:gd name="T5" fmla="*/ 30241857 h 539"/>
              <a:gd name="T6" fmla="*/ 957659154 w 1365"/>
              <a:gd name="T7" fmla="*/ 68043385 h 539"/>
              <a:gd name="T8" fmla="*/ 1262597196 w 1365"/>
              <a:gd name="T9" fmla="*/ 118446481 h 539"/>
              <a:gd name="T10" fmla="*/ 1559975565 w 1365"/>
              <a:gd name="T11" fmla="*/ 178930195 h 539"/>
              <a:gd name="T12" fmla="*/ 1842233000 w 1365"/>
              <a:gd name="T13" fmla="*/ 249494529 h 539"/>
              <a:gd name="T14" fmla="*/ 2111890450 w 1365"/>
              <a:gd name="T15" fmla="*/ 332660431 h 539"/>
              <a:gd name="T16" fmla="*/ 2147483647 w 1365"/>
              <a:gd name="T17" fmla="*/ 423386003 h 539"/>
              <a:gd name="T18" fmla="*/ 2147483647 w 1365"/>
              <a:gd name="T19" fmla="*/ 521671245 h 539"/>
              <a:gd name="T20" fmla="*/ 2147483647 w 1365"/>
              <a:gd name="T21" fmla="*/ 630038694 h 539"/>
              <a:gd name="T22" fmla="*/ 2147483647 w 1365"/>
              <a:gd name="T23" fmla="*/ 740925505 h 539"/>
              <a:gd name="T24" fmla="*/ 2147483647 w 1365"/>
              <a:gd name="T25" fmla="*/ 859371985 h 539"/>
              <a:gd name="T26" fmla="*/ 2147483647 w 1365"/>
              <a:gd name="T27" fmla="*/ 980339415 h 539"/>
              <a:gd name="T28" fmla="*/ 2147483647 w 1365"/>
              <a:gd name="T29" fmla="*/ 1040823129 h 539"/>
              <a:gd name="T30" fmla="*/ 2147483647 w 1365"/>
              <a:gd name="T31" fmla="*/ 1103827792 h 539"/>
              <a:gd name="T32" fmla="*/ 2147483647 w 1365"/>
              <a:gd name="T33" fmla="*/ 1166830868 h 539"/>
              <a:gd name="T34" fmla="*/ 2147483647 w 1365"/>
              <a:gd name="T35" fmla="*/ 1229835531 h 539"/>
              <a:gd name="T36" fmla="*/ 2147483647 w 1365"/>
              <a:gd name="T37" fmla="*/ 1292838607 h 539"/>
              <a:gd name="T38" fmla="*/ 2147483647 w 1365"/>
              <a:gd name="T39" fmla="*/ 1355843270 h 5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365" h="539">
                <a:moveTo>
                  <a:pt x="0" y="0"/>
                </a:moveTo>
                <a:lnTo>
                  <a:pt x="128" y="3"/>
                </a:lnTo>
                <a:lnTo>
                  <a:pt x="255" y="12"/>
                </a:lnTo>
                <a:lnTo>
                  <a:pt x="380" y="27"/>
                </a:lnTo>
                <a:lnTo>
                  <a:pt x="501" y="47"/>
                </a:lnTo>
                <a:lnTo>
                  <a:pt x="619" y="71"/>
                </a:lnTo>
                <a:lnTo>
                  <a:pt x="731" y="99"/>
                </a:lnTo>
                <a:lnTo>
                  <a:pt x="838" y="132"/>
                </a:lnTo>
                <a:lnTo>
                  <a:pt x="938" y="168"/>
                </a:lnTo>
                <a:lnTo>
                  <a:pt x="1030" y="207"/>
                </a:lnTo>
                <a:lnTo>
                  <a:pt x="1113" y="250"/>
                </a:lnTo>
                <a:lnTo>
                  <a:pt x="1185" y="294"/>
                </a:lnTo>
                <a:lnTo>
                  <a:pt x="1247" y="341"/>
                </a:lnTo>
                <a:lnTo>
                  <a:pt x="1297" y="389"/>
                </a:lnTo>
                <a:lnTo>
                  <a:pt x="1317" y="413"/>
                </a:lnTo>
                <a:lnTo>
                  <a:pt x="1334" y="438"/>
                </a:lnTo>
                <a:lnTo>
                  <a:pt x="1347" y="463"/>
                </a:lnTo>
                <a:lnTo>
                  <a:pt x="1357" y="488"/>
                </a:lnTo>
                <a:lnTo>
                  <a:pt x="1362" y="513"/>
                </a:lnTo>
                <a:lnTo>
                  <a:pt x="1364" y="538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5315" name="Freeform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3829844" y="5451475"/>
            <a:ext cx="2347912" cy="573088"/>
          </a:xfrm>
          <a:custGeom>
            <a:avLst/>
            <a:gdLst>
              <a:gd name="T0" fmla="*/ 2147483647 w 1479"/>
              <a:gd name="T1" fmla="*/ 0 h 361"/>
              <a:gd name="T2" fmla="*/ 2147483647 w 1479"/>
              <a:gd name="T3" fmla="*/ 42843487 h 361"/>
              <a:gd name="T4" fmla="*/ 2147483647 w 1479"/>
              <a:gd name="T5" fmla="*/ 85685387 h 361"/>
              <a:gd name="T6" fmla="*/ 2147483647 w 1479"/>
              <a:gd name="T7" fmla="*/ 128528875 h 361"/>
              <a:gd name="T8" fmla="*/ 2147483647 w 1479"/>
              <a:gd name="T9" fmla="*/ 171370775 h 361"/>
              <a:gd name="T10" fmla="*/ 2147483647 w 1479"/>
              <a:gd name="T11" fmla="*/ 211693310 h 361"/>
              <a:gd name="T12" fmla="*/ 2147483647 w 1479"/>
              <a:gd name="T13" fmla="*/ 252015845 h 361"/>
              <a:gd name="T14" fmla="*/ 2147483647 w 1479"/>
              <a:gd name="T15" fmla="*/ 335181867 h 361"/>
              <a:gd name="T16" fmla="*/ 2147483647 w 1479"/>
              <a:gd name="T17" fmla="*/ 410786621 h 361"/>
              <a:gd name="T18" fmla="*/ 2147483647 w 1479"/>
              <a:gd name="T19" fmla="*/ 486391374 h 361"/>
              <a:gd name="T20" fmla="*/ 2147483647 w 1479"/>
              <a:gd name="T21" fmla="*/ 556955811 h 361"/>
              <a:gd name="T22" fmla="*/ 2147483647 w 1479"/>
              <a:gd name="T23" fmla="*/ 624999295 h 361"/>
              <a:gd name="T24" fmla="*/ 2147483647 w 1479"/>
              <a:gd name="T25" fmla="*/ 685483098 h 361"/>
              <a:gd name="T26" fmla="*/ 1998482687 w 1479"/>
              <a:gd name="T27" fmla="*/ 740926584 h 361"/>
              <a:gd name="T28" fmla="*/ 1691023690 w 1479"/>
              <a:gd name="T29" fmla="*/ 788810388 h 361"/>
              <a:gd name="T30" fmla="*/ 1368443759 w 1479"/>
              <a:gd name="T31" fmla="*/ 829132923 h 361"/>
              <a:gd name="T32" fmla="*/ 1035783204 w 1479"/>
              <a:gd name="T33" fmla="*/ 861894189 h 361"/>
              <a:gd name="T34" fmla="*/ 695562977 w 1479"/>
              <a:gd name="T35" fmla="*/ 887095774 h 361"/>
              <a:gd name="T36" fmla="*/ 350300850 w 1479"/>
              <a:gd name="T37" fmla="*/ 902216725 h 361"/>
              <a:gd name="T38" fmla="*/ 0 w 1479"/>
              <a:gd name="T39" fmla="*/ 907257042 h 3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79" h="361">
                <a:moveTo>
                  <a:pt x="1478" y="0"/>
                </a:moveTo>
                <a:lnTo>
                  <a:pt x="1476" y="17"/>
                </a:lnTo>
                <a:lnTo>
                  <a:pt x="1470" y="34"/>
                </a:lnTo>
                <a:lnTo>
                  <a:pt x="1459" y="51"/>
                </a:lnTo>
                <a:lnTo>
                  <a:pt x="1445" y="68"/>
                </a:lnTo>
                <a:lnTo>
                  <a:pt x="1427" y="84"/>
                </a:lnTo>
                <a:lnTo>
                  <a:pt x="1405" y="100"/>
                </a:lnTo>
                <a:lnTo>
                  <a:pt x="1351" y="133"/>
                </a:lnTo>
                <a:lnTo>
                  <a:pt x="1284" y="163"/>
                </a:lnTo>
                <a:lnTo>
                  <a:pt x="1206" y="193"/>
                </a:lnTo>
                <a:lnTo>
                  <a:pt x="1116" y="221"/>
                </a:lnTo>
                <a:lnTo>
                  <a:pt x="1017" y="248"/>
                </a:lnTo>
                <a:lnTo>
                  <a:pt x="908" y="272"/>
                </a:lnTo>
                <a:lnTo>
                  <a:pt x="793" y="294"/>
                </a:lnTo>
                <a:lnTo>
                  <a:pt x="671" y="313"/>
                </a:lnTo>
                <a:lnTo>
                  <a:pt x="543" y="329"/>
                </a:lnTo>
                <a:lnTo>
                  <a:pt x="411" y="342"/>
                </a:lnTo>
                <a:lnTo>
                  <a:pt x="276" y="352"/>
                </a:lnTo>
                <a:lnTo>
                  <a:pt x="139" y="358"/>
                </a:lnTo>
                <a:lnTo>
                  <a:pt x="0" y="360"/>
                </a:lnTo>
              </a:path>
            </a:pathLst>
          </a:custGeom>
          <a:ln>
            <a:headEnd type="none" w="sm" len="sm"/>
            <a:tailEnd type="stealth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5316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73818" y="4514850"/>
            <a:ext cx="60112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ou -</a:t>
            </a:r>
          </a:p>
        </p:txBody>
      </p:sp>
      <p:sp>
        <p:nvSpPr>
          <p:cNvPr id="55317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23481" y="5521325"/>
            <a:ext cx="646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 ou +</a:t>
            </a:r>
          </a:p>
        </p:txBody>
      </p:sp>
      <p:sp>
        <p:nvSpPr>
          <p:cNvPr id="55318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50794" y="4443413"/>
            <a:ext cx="646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 ou +</a:t>
            </a:r>
          </a:p>
        </p:txBody>
      </p:sp>
      <p:sp>
        <p:nvSpPr>
          <p:cNvPr id="55319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27450" y="6010956"/>
            <a:ext cx="646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 ou +</a:t>
            </a:r>
          </a:p>
        </p:txBody>
      </p:sp>
      <p:sp>
        <p:nvSpPr>
          <p:cNvPr id="55320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78418" y="4730750"/>
            <a:ext cx="60112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fr-FR" sz="1400" b="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ou -</a:t>
            </a:r>
          </a:p>
        </p:txBody>
      </p:sp>
      <p:sp>
        <p:nvSpPr>
          <p:cNvPr id="55321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69706" y="4803775"/>
            <a:ext cx="646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 ou +</a:t>
            </a:r>
          </a:p>
        </p:txBody>
      </p:sp>
      <p:sp>
        <p:nvSpPr>
          <p:cNvPr id="55324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42526" y="4920456"/>
            <a:ext cx="144546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BOUCLES à LT</a:t>
            </a:r>
          </a:p>
        </p:txBody>
      </p:sp>
      <p:sp>
        <p:nvSpPr>
          <p:cNvPr id="55326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34254" y="2182812"/>
            <a:ext cx="42159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O/-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327" name="Rectangle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9039" y="2901949"/>
            <a:ext cx="4328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S/+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328" name="Rectangle 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02139" y="1965324"/>
            <a:ext cx="4328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S/+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329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99556" y="2325687"/>
            <a:ext cx="62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 ou -</a:t>
            </a:r>
          </a:p>
        </p:txBody>
      </p:sp>
      <p:sp>
        <p:nvSpPr>
          <p:cNvPr id="4" name="Flèche courbée vers la gauche 3"/>
          <p:cNvSpPr/>
          <p:nvPr>
            <p:custDataLst>
              <p:tags r:id="rId28"/>
            </p:custDataLst>
          </p:nvPr>
        </p:nvSpPr>
        <p:spPr>
          <a:xfrm>
            <a:off x="3252787" y="2273743"/>
            <a:ext cx="252413" cy="5012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Rectangle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103219" y="3638777"/>
            <a:ext cx="43281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S/+</a:t>
            </a:r>
            <a:endParaRPr lang="fr-FR" altLang="fr-FR" sz="1400" b="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Flèche courbée vers la gauche 37"/>
          <p:cNvSpPr/>
          <p:nvPr>
            <p:custDataLst>
              <p:tags r:id="rId30"/>
            </p:custDataLst>
          </p:nvPr>
        </p:nvSpPr>
        <p:spPr>
          <a:xfrm>
            <a:off x="3378993" y="4634356"/>
            <a:ext cx="252413" cy="5012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Flèche courbée vers la gauche 38"/>
          <p:cNvSpPr/>
          <p:nvPr>
            <p:custDataLst>
              <p:tags r:id="rId31"/>
            </p:custDataLst>
          </p:nvPr>
        </p:nvSpPr>
        <p:spPr>
          <a:xfrm>
            <a:off x="5657736" y="4723039"/>
            <a:ext cx="252413" cy="501206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Rectangle 2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379952" y="2371946"/>
            <a:ext cx="147155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BOUCLES à </a:t>
            </a:r>
            <a:r>
              <a:rPr lang="fr-FR" altLang="fr-FR" sz="1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CT</a:t>
            </a:r>
            <a:endParaRPr lang="fr-FR" altLang="fr-FR" sz="14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>
            <p:custDataLst>
              <p:tags r:id="rId33"/>
            </p:custDataLst>
          </p:nvPr>
        </p:nvSpPr>
        <p:spPr>
          <a:xfrm>
            <a:off x="0" y="-173266"/>
            <a:ext cx="9196758" cy="17137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</a:t>
            </a:r>
          </a:p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 comportement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12589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58013" y="6548473"/>
            <a:ext cx="2133600" cy="301752"/>
          </a:xfrm>
        </p:spPr>
        <p:txBody>
          <a:bodyPr/>
          <a:lstStyle/>
          <a:p>
            <a:pPr algn="ctr">
              <a:defRPr/>
            </a:pPr>
            <a:fld id="{467D006E-E265-4F50-8066-83E9AD4A9C45}" type="slidenum">
              <a:rPr lang="fr-FR" altLang="fr-FR"/>
              <a:pPr algn="ctr">
                <a:defRPr/>
              </a:pPr>
              <a:t>48</a:t>
            </a:fld>
            <a:endParaRPr lang="fr-FR" altLang="fr-FR" dirty="0"/>
          </a:p>
        </p:txBody>
      </p:sp>
      <p:sp>
        <p:nvSpPr>
          <p:cNvPr id="5325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8432" y="3323535"/>
            <a:ext cx="56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Offre</a:t>
            </a:r>
          </a:p>
        </p:txBody>
      </p:sp>
      <p:sp>
        <p:nvSpPr>
          <p:cNvPr id="5325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53682" y="3323535"/>
            <a:ext cx="476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Prix</a:t>
            </a:r>
          </a:p>
        </p:txBody>
      </p:sp>
      <p:sp>
        <p:nvSpPr>
          <p:cNvPr id="5325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07932" y="332353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Demande</a:t>
            </a:r>
          </a:p>
        </p:txBody>
      </p:sp>
      <p:sp>
        <p:nvSpPr>
          <p:cNvPr id="53255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701007" y="2586935"/>
            <a:ext cx="2592387" cy="741363"/>
          </a:xfrm>
          <a:custGeom>
            <a:avLst/>
            <a:gdLst>
              <a:gd name="T0" fmla="*/ 0 w 1633"/>
              <a:gd name="T1" fmla="*/ 1169353289 h 467"/>
              <a:gd name="T2" fmla="*/ 12599985 w 1633"/>
              <a:gd name="T3" fmla="*/ 1060987291 h 467"/>
              <a:gd name="T4" fmla="*/ 45362804 w 1633"/>
              <a:gd name="T5" fmla="*/ 952619705 h 467"/>
              <a:gd name="T6" fmla="*/ 103325593 w 1633"/>
              <a:gd name="T7" fmla="*/ 846773071 h 467"/>
              <a:gd name="T8" fmla="*/ 176410903 w 1633"/>
              <a:gd name="T9" fmla="*/ 740926437 h 467"/>
              <a:gd name="T10" fmla="*/ 269655873 w 1633"/>
              <a:gd name="T11" fmla="*/ 640120119 h 467"/>
              <a:gd name="T12" fmla="*/ 380542727 w 1633"/>
              <a:gd name="T13" fmla="*/ 544354117 h 467"/>
              <a:gd name="T14" fmla="*/ 506550515 w 1633"/>
              <a:gd name="T15" fmla="*/ 451109067 h 467"/>
              <a:gd name="T16" fmla="*/ 642638926 w 1633"/>
              <a:gd name="T17" fmla="*/ 365423696 h 467"/>
              <a:gd name="T18" fmla="*/ 793848272 w 1633"/>
              <a:gd name="T19" fmla="*/ 287298006 h 467"/>
              <a:gd name="T20" fmla="*/ 955138241 w 1633"/>
              <a:gd name="T21" fmla="*/ 216733584 h 467"/>
              <a:gd name="T22" fmla="*/ 1123989471 w 1633"/>
              <a:gd name="T23" fmla="*/ 153730429 h 467"/>
              <a:gd name="T24" fmla="*/ 1302919736 w 1633"/>
              <a:gd name="T25" fmla="*/ 100806318 h 467"/>
              <a:gd name="T26" fmla="*/ 1486891901 w 1633"/>
              <a:gd name="T27" fmla="*/ 57964427 h 467"/>
              <a:gd name="T28" fmla="*/ 1673383427 w 1633"/>
              <a:gd name="T29" fmla="*/ 27722531 h 467"/>
              <a:gd name="T30" fmla="*/ 1864915265 w 1633"/>
              <a:gd name="T31" fmla="*/ 7561268 h 467"/>
              <a:gd name="T32" fmla="*/ 2056447103 w 1633"/>
              <a:gd name="T33" fmla="*/ 0 h 467"/>
              <a:gd name="T34" fmla="*/ 2147483647 w 1633"/>
              <a:gd name="T35" fmla="*/ 7561268 h 467"/>
              <a:gd name="T36" fmla="*/ 2147483647 w 1633"/>
              <a:gd name="T37" fmla="*/ 27722531 h 467"/>
              <a:gd name="T38" fmla="*/ 2147483647 w 1633"/>
              <a:gd name="T39" fmla="*/ 57964427 h 467"/>
              <a:gd name="T40" fmla="*/ 2147483647 w 1633"/>
              <a:gd name="T41" fmla="*/ 100806318 h 467"/>
              <a:gd name="T42" fmla="*/ 2147483647 w 1633"/>
              <a:gd name="T43" fmla="*/ 153730429 h 467"/>
              <a:gd name="T44" fmla="*/ 2147483647 w 1633"/>
              <a:gd name="T45" fmla="*/ 216733584 h 467"/>
              <a:gd name="T46" fmla="*/ 2147483647 w 1633"/>
              <a:gd name="T47" fmla="*/ 287298006 h 467"/>
              <a:gd name="T48" fmla="*/ 2147483647 w 1633"/>
              <a:gd name="T49" fmla="*/ 367943061 h 467"/>
              <a:gd name="T50" fmla="*/ 2147483647 w 1633"/>
              <a:gd name="T51" fmla="*/ 453628431 h 467"/>
              <a:gd name="T52" fmla="*/ 2147483647 w 1633"/>
              <a:gd name="T53" fmla="*/ 544354117 h 467"/>
              <a:gd name="T54" fmla="*/ 2147483647 w 1633"/>
              <a:gd name="T55" fmla="*/ 640120119 h 467"/>
              <a:gd name="T56" fmla="*/ 2147483647 w 1633"/>
              <a:gd name="T57" fmla="*/ 743447389 h 467"/>
              <a:gd name="T58" fmla="*/ 2147483647 w 1633"/>
              <a:gd name="T59" fmla="*/ 846773071 h 467"/>
              <a:gd name="T60" fmla="*/ 2147483647 w 1633"/>
              <a:gd name="T61" fmla="*/ 955140657 h 467"/>
              <a:gd name="T62" fmla="*/ 2147483647 w 1633"/>
              <a:gd name="T63" fmla="*/ 1063506655 h 467"/>
              <a:gd name="T64" fmla="*/ 2147483647 w 1633"/>
              <a:gd name="T65" fmla="*/ 1174393605 h 4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3" h="467">
                <a:moveTo>
                  <a:pt x="0" y="464"/>
                </a:moveTo>
                <a:lnTo>
                  <a:pt x="5" y="421"/>
                </a:lnTo>
                <a:lnTo>
                  <a:pt x="18" y="378"/>
                </a:lnTo>
                <a:lnTo>
                  <a:pt x="41" y="336"/>
                </a:lnTo>
                <a:lnTo>
                  <a:pt x="70" y="294"/>
                </a:lnTo>
                <a:lnTo>
                  <a:pt x="107" y="254"/>
                </a:lnTo>
                <a:lnTo>
                  <a:pt x="151" y="216"/>
                </a:lnTo>
                <a:lnTo>
                  <a:pt x="201" y="179"/>
                </a:lnTo>
                <a:lnTo>
                  <a:pt x="255" y="145"/>
                </a:lnTo>
                <a:lnTo>
                  <a:pt x="315" y="114"/>
                </a:lnTo>
                <a:lnTo>
                  <a:pt x="379" y="86"/>
                </a:lnTo>
                <a:lnTo>
                  <a:pt x="446" y="61"/>
                </a:lnTo>
                <a:lnTo>
                  <a:pt x="517" y="40"/>
                </a:lnTo>
                <a:lnTo>
                  <a:pt x="590" y="23"/>
                </a:lnTo>
                <a:lnTo>
                  <a:pt x="664" y="11"/>
                </a:lnTo>
                <a:lnTo>
                  <a:pt x="740" y="3"/>
                </a:lnTo>
                <a:lnTo>
                  <a:pt x="816" y="0"/>
                </a:lnTo>
                <a:lnTo>
                  <a:pt x="893" y="3"/>
                </a:lnTo>
                <a:lnTo>
                  <a:pt x="968" y="11"/>
                </a:lnTo>
                <a:lnTo>
                  <a:pt x="1043" y="23"/>
                </a:lnTo>
                <a:lnTo>
                  <a:pt x="1116" y="40"/>
                </a:lnTo>
                <a:lnTo>
                  <a:pt x="1186" y="61"/>
                </a:lnTo>
                <a:lnTo>
                  <a:pt x="1254" y="86"/>
                </a:lnTo>
                <a:lnTo>
                  <a:pt x="1318" y="114"/>
                </a:lnTo>
                <a:lnTo>
                  <a:pt x="1377" y="146"/>
                </a:lnTo>
                <a:lnTo>
                  <a:pt x="1432" y="180"/>
                </a:lnTo>
                <a:lnTo>
                  <a:pt x="1481" y="216"/>
                </a:lnTo>
                <a:lnTo>
                  <a:pt x="1525" y="254"/>
                </a:lnTo>
                <a:lnTo>
                  <a:pt x="1562" y="295"/>
                </a:lnTo>
                <a:lnTo>
                  <a:pt x="1592" y="336"/>
                </a:lnTo>
                <a:lnTo>
                  <a:pt x="1614" y="379"/>
                </a:lnTo>
                <a:lnTo>
                  <a:pt x="1628" y="422"/>
                </a:lnTo>
                <a:lnTo>
                  <a:pt x="1632" y="46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5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2394" y="4187135"/>
            <a:ext cx="70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Délai //</a:t>
            </a:r>
          </a:p>
        </p:txBody>
      </p:sp>
      <p:sp>
        <p:nvSpPr>
          <p:cNvPr id="53257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53819" y="2532960"/>
            <a:ext cx="70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Délai //</a:t>
            </a:r>
          </a:p>
        </p:txBody>
      </p:sp>
      <p:sp>
        <p:nvSpPr>
          <p:cNvPr id="53258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352007" y="3628335"/>
            <a:ext cx="941387" cy="712788"/>
          </a:xfrm>
          <a:custGeom>
            <a:avLst/>
            <a:gdLst>
              <a:gd name="T0" fmla="*/ 1491931708 w 593"/>
              <a:gd name="T1" fmla="*/ 0 h 449"/>
              <a:gd name="T2" fmla="*/ 1489410759 w 593"/>
              <a:gd name="T3" fmla="*/ 52924112 h 449"/>
              <a:gd name="T4" fmla="*/ 1484370449 w 593"/>
              <a:gd name="T5" fmla="*/ 105846637 h 449"/>
              <a:gd name="T6" fmla="*/ 1474289829 w 593"/>
              <a:gd name="T7" fmla="*/ 158770749 h 449"/>
              <a:gd name="T8" fmla="*/ 1459168900 w 593"/>
              <a:gd name="T9" fmla="*/ 211693273 h 449"/>
              <a:gd name="T10" fmla="*/ 1441528609 w 593"/>
              <a:gd name="T11" fmla="*/ 262096434 h 449"/>
              <a:gd name="T12" fmla="*/ 1418846421 w 593"/>
              <a:gd name="T13" fmla="*/ 315020546 h 449"/>
              <a:gd name="T14" fmla="*/ 1363403013 w 593"/>
              <a:gd name="T15" fmla="*/ 415826867 h 449"/>
              <a:gd name="T16" fmla="*/ 1295359624 w 593"/>
              <a:gd name="T17" fmla="*/ 511592871 h 449"/>
              <a:gd name="T18" fmla="*/ 1217234028 w 593"/>
              <a:gd name="T19" fmla="*/ 604837924 h 449"/>
              <a:gd name="T20" fmla="*/ 1126508452 w 593"/>
              <a:gd name="T21" fmla="*/ 693044249 h 449"/>
              <a:gd name="T22" fmla="*/ 1025702255 w 593"/>
              <a:gd name="T23" fmla="*/ 776208669 h 449"/>
              <a:gd name="T24" fmla="*/ 917336388 w 593"/>
              <a:gd name="T25" fmla="*/ 851813410 h 449"/>
              <a:gd name="T26" fmla="*/ 801409262 w 593"/>
              <a:gd name="T27" fmla="*/ 919858470 h 449"/>
              <a:gd name="T28" fmla="*/ 677920877 w 593"/>
              <a:gd name="T29" fmla="*/ 980342263 h 449"/>
              <a:gd name="T30" fmla="*/ 549393771 w 593"/>
              <a:gd name="T31" fmla="*/ 1033264787 h 449"/>
              <a:gd name="T32" fmla="*/ 415824767 w 593"/>
              <a:gd name="T33" fmla="*/ 1073587316 h 449"/>
              <a:gd name="T34" fmla="*/ 279736401 w 593"/>
              <a:gd name="T35" fmla="*/ 1103829212 h 449"/>
              <a:gd name="T36" fmla="*/ 141128675 w 593"/>
              <a:gd name="T37" fmla="*/ 1123990476 h 449"/>
              <a:gd name="T38" fmla="*/ 0 w 593"/>
              <a:gd name="T39" fmla="*/ 1129030792 h 4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93" h="449">
                <a:moveTo>
                  <a:pt x="592" y="0"/>
                </a:moveTo>
                <a:lnTo>
                  <a:pt x="591" y="21"/>
                </a:lnTo>
                <a:lnTo>
                  <a:pt x="589" y="42"/>
                </a:lnTo>
                <a:lnTo>
                  <a:pt x="585" y="63"/>
                </a:lnTo>
                <a:lnTo>
                  <a:pt x="579" y="84"/>
                </a:lnTo>
                <a:lnTo>
                  <a:pt x="572" y="104"/>
                </a:lnTo>
                <a:lnTo>
                  <a:pt x="563" y="125"/>
                </a:lnTo>
                <a:lnTo>
                  <a:pt x="541" y="165"/>
                </a:lnTo>
                <a:lnTo>
                  <a:pt x="514" y="203"/>
                </a:lnTo>
                <a:lnTo>
                  <a:pt x="483" y="240"/>
                </a:lnTo>
                <a:lnTo>
                  <a:pt x="447" y="275"/>
                </a:lnTo>
                <a:lnTo>
                  <a:pt x="407" y="308"/>
                </a:lnTo>
                <a:lnTo>
                  <a:pt x="364" y="338"/>
                </a:lnTo>
                <a:lnTo>
                  <a:pt x="318" y="365"/>
                </a:lnTo>
                <a:lnTo>
                  <a:pt x="269" y="389"/>
                </a:lnTo>
                <a:lnTo>
                  <a:pt x="218" y="410"/>
                </a:lnTo>
                <a:lnTo>
                  <a:pt x="165" y="426"/>
                </a:lnTo>
                <a:lnTo>
                  <a:pt x="111" y="438"/>
                </a:lnTo>
                <a:lnTo>
                  <a:pt x="56" y="446"/>
                </a:lnTo>
                <a:lnTo>
                  <a:pt x="0" y="448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59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701007" y="3628335"/>
            <a:ext cx="942975" cy="712788"/>
          </a:xfrm>
          <a:custGeom>
            <a:avLst/>
            <a:gdLst>
              <a:gd name="T0" fmla="*/ 1494453450 w 594"/>
              <a:gd name="T1" fmla="*/ 1129030792 h 449"/>
              <a:gd name="T2" fmla="*/ 1355844063 w 594"/>
              <a:gd name="T3" fmla="*/ 1123990476 h 449"/>
              <a:gd name="T4" fmla="*/ 1217236263 w 594"/>
              <a:gd name="T5" fmla="*/ 1103829212 h 449"/>
              <a:gd name="T6" fmla="*/ 1078626875 w 594"/>
              <a:gd name="T7" fmla="*/ 1073587316 h 449"/>
              <a:gd name="T8" fmla="*/ 945059388 w 594"/>
              <a:gd name="T9" fmla="*/ 1033264787 h 449"/>
              <a:gd name="T10" fmla="*/ 816530625 w 594"/>
              <a:gd name="T11" fmla="*/ 980342263 h 449"/>
              <a:gd name="T12" fmla="*/ 693043763 w 594"/>
              <a:gd name="T13" fmla="*/ 919858470 h 449"/>
              <a:gd name="T14" fmla="*/ 577116575 w 594"/>
              <a:gd name="T15" fmla="*/ 851813410 h 449"/>
              <a:gd name="T16" fmla="*/ 466229700 w 594"/>
              <a:gd name="T17" fmla="*/ 776208669 h 449"/>
              <a:gd name="T18" fmla="*/ 367942813 w 594"/>
              <a:gd name="T19" fmla="*/ 693044249 h 449"/>
              <a:gd name="T20" fmla="*/ 277217188 w 594"/>
              <a:gd name="T21" fmla="*/ 604837924 h 449"/>
              <a:gd name="T22" fmla="*/ 196572188 w 594"/>
              <a:gd name="T23" fmla="*/ 511592871 h 449"/>
              <a:gd name="T24" fmla="*/ 128528763 w 594"/>
              <a:gd name="T25" fmla="*/ 415826867 h 449"/>
              <a:gd name="T26" fmla="*/ 73085325 w 594"/>
              <a:gd name="T27" fmla="*/ 315020546 h 449"/>
              <a:gd name="T28" fmla="*/ 52924075 w 594"/>
              <a:gd name="T29" fmla="*/ 262096434 h 449"/>
              <a:gd name="T30" fmla="*/ 32762825 w 594"/>
              <a:gd name="T31" fmla="*/ 211693273 h 449"/>
              <a:gd name="T32" fmla="*/ 20161250 w 594"/>
              <a:gd name="T33" fmla="*/ 158770749 h 449"/>
              <a:gd name="T34" fmla="*/ 10080625 w 594"/>
              <a:gd name="T35" fmla="*/ 105846637 h 449"/>
              <a:gd name="T36" fmla="*/ 2520950 w 594"/>
              <a:gd name="T37" fmla="*/ 52924112 h 449"/>
              <a:gd name="T38" fmla="*/ 0 w 594"/>
              <a:gd name="T39" fmla="*/ 0 h 4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94" h="449">
                <a:moveTo>
                  <a:pt x="593" y="448"/>
                </a:moveTo>
                <a:lnTo>
                  <a:pt x="538" y="446"/>
                </a:lnTo>
                <a:lnTo>
                  <a:pt x="483" y="438"/>
                </a:lnTo>
                <a:lnTo>
                  <a:pt x="428" y="426"/>
                </a:lnTo>
                <a:lnTo>
                  <a:pt x="375" y="410"/>
                </a:lnTo>
                <a:lnTo>
                  <a:pt x="324" y="389"/>
                </a:lnTo>
                <a:lnTo>
                  <a:pt x="275" y="365"/>
                </a:lnTo>
                <a:lnTo>
                  <a:pt x="229" y="338"/>
                </a:lnTo>
                <a:lnTo>
                  <a:pt x="185" y="308"/>
                </a:lnTo>
                <a:lnTo>
                  <a:pt x="146" y="275"/>
                </a:lnTo>
                <a:lnTo>
                  <a:pt x="110" y="240"/>
                </a:lnTo>
                <a:lnTo>
                  <a:pt x="78" y="203"/>
                </a:lnTo>
                <a:lnTo>
                  <a:pt x="51" y="165"/>
                </a:lnTo>
                <a:lnTo>
                  <a:pt x="29" y="125"/>
                </a:lnTo>
                <a:lnTo>
                  <a:pt x="21" y="104"/>
                </a:lnTo>
                <a:lnTo>
                  <a:pt x="13" y="84"/>
                </a:lnTo>
                <a:lnTo>
                  <a:pt x="8" y="63"/>
                </a:lnTo>
                <a:lnTo>
                  <a:pt x="4" y="42"/>
                </a:lnTo>
                <a:lnTo>
                  <a:pt x="1" y="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0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91807" y="2685360"/>
            <a:ext cx="863600" cy="639763"/>
          </a:xfrm>
          <a:custGeom>
            <a:avLst/>
            <a:gdLst>
              <a:gd name="T0" fmla="*/ 1368445638 w 544"/>
              <a:gd name="T1" fmla="*/ 0 h 403"/>
              <a:gd name="T2" fmla="*/ 1239916875 w 544"/>
              <a:gd name="T3" fmla="*/ 5040316 h 403"/>
              <a:gd name="T4" fmla="*/ 1113909063 w 544"/>
              <a:gd name="T5" fmla="*/ 22682218 h 403"/>
              <a:gd name="T6" fmla="*/ 987901250 w 544"/>
              <a:gd name="T7" fmla="*/ 50403164 h 403"/>
              <a:gd name="T8" fmla="*/ 866933750 w 544"/>
              <a:gd name="T9" fmla="*/ 88206331 h 403"/>
              <a:gd name="T10" fmla="*/ 748487200 w 544"/>
              <a:gd name="T11" fmla="*/ 133569179 h 403"/>
              <a:gd name="T12" fmla="*/ 635079375 w 544"/>
              <a:gd name="T13" fmla="*/ 186491708 h 403"/>
              <a:gd name="T14" fmla="*/ 529232813 w 544"/>
              <a:gd name="T15" fmla="*/ 249496457 h 403"/>
              <a:gd name="T16" fmla="*/ 428426563 w 544"/>
              <a:gd name="T17" fmla="*/ 317539936 h 403"/>
              <a:gd name="T18" fmla="*/ 335181575 w 544"/>
              <a:gd name="T19" fmla="*/ 390625318 h 403"/>
              <a:gd name="T20" fmla="*/ 252015625 w 544"/>
              <a:gd name="T21" fmla="*/ 471270381 h 403"/>
              <a:gd name="T22" fmla="*/ 178931888 w 544"/>
              <a:gd name="T23" fmla="*/ 554434808 h 403"/>
              <a:gd name="T24" fmla="*/ 118448138 w 544"/>
              <a:gd name="T25" fmla="*/ 642641140 h 403"/>
              <a:gd name="T26" fmla="*/ 68045013 w 544"/>
              <a:gd name="T27" fmla="*/ 730845884 h 403"/>
              <a:gd name="T28" fmla="*/ 30241875 w 544"/>
              <a:gd name="T29" fmla="*/ 824092532 h 403"/>
              <a:gd name="T30" fmla="*/ 7561263 w 544"/>
              <a:gd name="T31" fmla="*/ 917337592 h 403"/>
              <a:gd name="T32" fmla="*/ 2520950 w 544"/>
              <a:gd name="T33" fmla="*/ 965221392 h 403"/>
              <a:gd name="T34" fmla="*/ 0 w 544"/>
              <a:gd name="T35" fmla="*/ 1013103604 h 4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4" h="403">
                <a:moveTo>
                  <a:pt x="543" y="0"/>
                </a:moveTo>
                <a:lnTo>
                  <a:pt x="492" y="2"/>
                </a:lnTo>
                <a:lnTo>
                  <a:pt x="442" y="9"/>
                </a:lnTo>
                <a:lnTo>
                  <a:pt x="392" y="20"/>
                </a:lnTo>
                <a:lnTo>
                  <a:pt x="344" y="35"/>
                </a:lnTo>
                <a:lnTo>
                  <a:pt x="297" y="53"/>
                </a:lnTo>
                <a:lnTo>
                  <a:pt x="252" y="74"/>
                </a:lnTo>
                <a:lnTo>
                  <a:pt x="210" y="99"/>
                </a:lnTo>
                <a:lnTo>
                  <a:pt x="170" y="126"/>
                </a:lnTo>
                <a:lnTo>
                  <a:pt x="133" y="155"/>
                </a:lnTo>
                <a:lnTo>
                  <a:pt x="100" y="187"/>
                </a:lnTo>
                <a:lnTo>
                  <a:pt x="71" y="220"/>
                </a:lnTo>
                <a:lnTo>
                  <a:pt x="47" y="255"/>
                </a:lnTo>
                <a:lnTo>
                  <a:pt x="27" y="290"/>
                </a:lnTo>
                <a:lnTo>
                  <a:pt x="12" y="327"/>
                </a:lnTo>
                <a:lnTo>
                  <a:pt x="3" y="364"/>
                </a:lnTo>
                <a:lnTo>
                  <a:pt x="1" y="383"/>
                </a:lnTo>
                <a:lnTo>
                  <a:pt x="0" y="402"/>
                </a:lnTo>
              </a:path>
            </a:pathLst>
          </a:custGeom>
          <a:noFill/>
          <a:ln w="25400" cap="rnd" cmpd="sng">
            <a:solidFill>
              <a:srgbClr val="3366FF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1" name="Freeform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291807" y="3628335"/>
            <a:ext cx="2449512" cy="738188"/>
          </a:xfrm>
          <a:custGeom>
            <a:avLst/>
            <a:gdLst>
              <a:gd name="T0" fmla="*/ 0 w 1543"/>
              <a:gd name="T1" fmla="*/ 0 h 465"/>
              <a:gd name="T2" fmla="*/ 12599985 w 1543"/>
              <a:gd name="T3" fmla="*/ 110886950 h 465"/>
              <a:gd name="T4" fmla="*/ 45362803 w 1543"/>
              <a:gd name="T5" fmla="*/ 219254536 h 465"/>
              <a:gd name="T6" fmla="*/ 98285280 w 1543"/>
              <a:gd name="T7" fmla="*/ 325101170 h 465"/>
              <a:gd name="T8" fmla="*/ 166330279 w 1543"/>
              <a:gd name="T9" fmla="*/ 430947804 h 465"/>
              <a:gd name="T10" fmla="*/ 257055885 w 1543"/>
              <a:gd name="T11" fmla="*/ 531754123 h 465"/>
              <a:gd name="T12" fmla="*/ 360381476 w 1543"/>
              <a:gd name="T13" fmla="*/ 627520125 h 465"/>
              <a:gd name="T14" fmla="*/ 478829590 w 1543"/>
              <a:gd name="T15" fmla="*/ 718245811 h 465"/>
              <a:gd name="T16" fmla="*/ 609877688 w 1543"/>
              <a:gd name="T17" fmla="*/ 803931182 h 465"/>
              <a:gd name="T18" fmla="*/ 751006409 w 1543"/>
              <a:gd name="T19" fmla="*/ 884576237 h 465"/>
              <a:gd name="T20" fmla="*/ 902215753 w 1543"/>
              <a:gd name="T21" fmla="*/ 952619708 h 465"/>
              <a:gd name="T22" fmla="*/ 1063505720 w 1543"/>
              <a:gd name="T23" fmla="*/ 1015624450 h 465"/>
              <a:gd name="T24" fmla="*/ 1229835999 w 1543"/>
              <a:gd name="T25" fmla="*/ 1068546974 h 465"/>
              <a:gd name="T26" fmla="*/ 1403725951 w 1543"/>
              <a:gd name="T27" fmla="*/ 1111390453 h 465"/>
              <a:gd name="T28" fmla="*/ 1582657802 w 1543"/>
              <a:gd name="T29" fmla="*/ 1144151712 h 465"/>
              <a:gd name="T30" fmla="*/ 1761588065 w 1543"/>
              <a:gd name="T31" fmla="*/ 1164312976 h 465"/>
              <a:gd name="T32" fmla="*/ 1943039278 w 1543"/>
              <a:gd name="T33" fmla="*/ 1169353292 h 465"/>
              <a:gd name="T34" fmla="*/ 2127011441 w 1543"/>
              <a:gd name="T35" fmla="*/ 1164312976 h 465"/>
              <a:gd name="T36" fmla="*/ 2147483647 w 1543"/>
              <a:gd name="T37" fmla="*/ 1144151712 h 465"/>
              <a:gd name="T38" fmla="*/ 2147483647 w 1543"/>
              <a:gd name="T39" fmla="*/ 1111390453 h 465"/>
              <a:gd name="T40" fmla="*/ 2147483647 w 1543"/>
              <a:gd name="T41" fmla="*/ 1071067925 h 465"/>
              <a:gd name="T42" fmla="*/ 2147483647 w 1543"/>
              <a:gd name="T43" fmla="*/ 1018143815 h 465"/>
              <a:gd name="T44" fmla="*/ 2147483647 w 1543"/>
              <a:gd name="T45" fmla="*/ 955140659 h 465"/>
              <a:gd name="T46" fmla="*/ 2147483647 w 1543"/>
              <a:gd name="T47" fmla="*/ 884576237 h 465"/>
              <a:gd name="T48" fmla="*/ 2147483647 w 1543"/>
              <a:gd name="T49" fmla="*/ 806450546 h 465"/>
              <a:gd name="T50" fmla="*/ 2147483647 w 1543"/>
              <a:gd name="T51" fmla="*/ 720765176 h 465"/>
              <a:gd name="T52" fmla="*/ 2147483647 w 1543"/>
              <a:gd name="T53" fmla="*/ 630039489 h 465"/>
              <a:gd name="T54" fmla="*/ 2147483647 w 1543"/>
              <a:gd name="T55" fmla="*/ 531754123 h 465"/>
              <a:gd name="T56" fmla="*/ 2147483647 w 1543"/>
              <a:gd name="T57" fmla="*/ 430947804 h 465"/>
              <a:gd name="T58" fmla="*/ 2147483647 w 1543"/>
              <a:gd name="T59" fmla="*/ 327620534 h 465"/>
              <a:gd name="T60" fmla="*/ 2147483647 w 1543"/>
              <a:gd name="T61" fmla="*/ 221773900 h 465"/>
              <a:gd name="T62" fmla="*/ 2147483647 w 1543"/>
              <a:gd name="T63" fmla="*/ 113407902 h 465"/>
              <a:gd name="T64" fmla="*/ 2147483647 w 1543"/>
              <a:gd name="T65" fmla="*/ 5040316 h 4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43" h="465">
                <a:moveTo>
                  <a:pt x="0" y="0"/>
                </a:moveTo>
                <a:lnTo>
                  <a:pt x="5" y="44"/>
                </a:lnTo>
                <a:lnTo>
                  <a:pt x="18" y="87"/>
                </a:lnTo>
                <a:lnTo>
                  <a:pt x="39" y="129"/>
                </a:lnTo>
                <a:lnTo>
                  <a:pt x="66" y="171"/>
                </a:lnTo>
                <a:lnTo>
                  <a:pt x="102" y="211"/>
                </a:lnTo>
                <a:lnTo>
                  <a:pt x="143" y="249"/>
                </a:lnTo>
                <a:lnTo>
                  <a:pt x="190" y="285"/>
                </a:lnTo>
                <a:lnTo>
                  <a:pt x="242" y="319"/>
                </a:lnTo>
                <a:lnTo>
                  <a:pt x="298" y="351"/>
                </a:lnTo>
                <a:lnTo>
                  <a:pt x="358" y="378"/>
                </a:lnTo>
                <a:lnTo>
                  <a:pt x="422" y="403"/>
                </a:lnTo>
                <a:lnTo>
                  <a:pt x="488" y="424"/>
                </a:lnTo>
                <a:lnTo>
                  <a:pt x="557" y="441"/>
                </a:lnTo>
                <a:lnTo>
                  <a:pt x="628" y="454"/>
                </a:lnTo>
                <a:lnTo>
                  <a:pt x="699" y="462"/>
                </a:lnTo>
                <a:lnTo>
                  <a:pt x="771" y="464"/>
                </a:lnTo>
                <a:lnTo>
                  <a:pt x="844" y="462"/>
                </a:lnTo>
                <a:lnTo>
                  <a:pt x="915" y="454"/>
                </a:lnTo>
                <a:lnTo>
                  <a:pt x="985" y="441"/>
                </a:lnTo>
                <a:lnTo>
                  <a:pt x="1055" y="425"/>
                </a:lnTo>
                <a:lnTo>
                  <a:pt x="1121" y="404"/>
                </a:lnTo>
                <a:lnTo>
                  <a:pt x="1185" y="379"/>
                </a:lnTo>
                <a:lnTo>
                  <a:pt x="1245" y="351"/>
                </a:lnTo>
                <a:lnTo>
                  <a:pt x="1301" y="320"/>
                </a:lnTo>
                <a:lnTo>
                  <a:pt x="1353" y="286"/>
                </a:lnTo>
                <a:lnTo>
                  <a:pt x="1400" y="250"/>
                </a:lnTo>
                <a:lnTo>
                  <a:pt x="1441" y="211"/>
                </a:lnTo>
                <a:lnTo>
                  <a:pt x="1476" y="171"/>
                </a:lnTo>
                <a:lnTo>
                  <a:pt x="1504" y="130"/>
                </a:lnTo>
                <a:lnTo>
                  <a:pt x="1525" y="88"/>
                </a:lnTo>
                <a:lnTo>
                  <a:pt x="1538" y="45"/>
                </a:lnTo>
                <a:lnTo>
                  <a:pt x="1542" y="2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2" name="Freeform 1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863432" y="2685360"/>
            <a:ext cx="877887" cy="639763"/>
          </a:xfrm>
          <a:custGeom>
            <a:avLst/>
            <a:gdLst>
              <a:gd name="T0" fmla="*/ 1391125458 w 553"/>
              <a:gd name="T1" fmla="*/ 1013103604 h 403"/>
              <a:gd name="T2" fmla="*/ 1388604509 w 553"/>
              <a:gd name="T3" fmla="*/ 965221392 h 403"/>
              <a:gd name="T4" fmla="*/ 1383564199 w 553"/>
              <a:gd name="T5" fmla="*/ 917337592 h 403"/>
              <a:gd name="T6" fmla="*/ 1373483580 w 553"/>
              <a:gd name="T7" fmla="*/ 871974744 h 403"/>
              <a:gd name="T8" fmla="*/ 1360883600 w 553"/>
              <a:gd name="T9" fmla="*/ 824092532 h 403"/>
              <a:gd name="T10" fmla="*/ 1323080484 w 553"/>
              <a:gd name="T11" fmla="*/ 730845884 h 403"/>
              <a:gd name="T12" fmla="*/ 1272677388 w 553"/>
              <a:gd name="T13" fmla="*/ 642641140 h 403"/>
              <a:gd name="T14" fmla="*/ 1209674311 w 553"/>
              <a:gd name="T15" fmla="*/ 554434808 h 403"/>
              <a:gd name="T16" fmla="*/ 1134069667 w 553"/>
              <a:gd name="T17" fmla="*/ 471270381 h 403"/>
              <a:gd name="T18" fmla="*/ 1050903764 w 553"/>
              <a:gd name="T19" fmla="*/ 390625318 h 403"/>
              <a:gd name="T20" fmla="*/ 957658830 w 553"/>
              <a:gd name="T21" fmla="*/ 317539936 h 403"/>
              <a:gd name="T22" fmla="*/ 854331688 w 553"/>
              <a:gd name="T23" fmla="*/ 249496457 h 403"/>
              <a:gd name="T24" fmla="*/ 745965825 w 553"/>
              <a:gd name="T25" fmla="*/ 186491708 h 403"/>
              <a:gd name="T26" fmla="*/ 630038704 w 553"/>
              <a:gd name="T27" fmla="*/ 133569179 h 403"/>
              <a:gd name="T28" fmla="*/ 511590634 w 553"/>
              <a:gd name="T29" fmla="*/ 88206331 h 403"/>
              <a:gd name="T30" fmla="*/ 388103841 w 553"/>
              <a:gd name="T31" fmla="*/ 50403164 h 403"/>
              <a:gd name="T32" fmla="*/ 259575152 w 553"/>
              <a:gd name="T33" fmla="*/ 22682218 h 403"/>
              <a:gd name="T34" fmla="*/ 131048050 w 553"/>
              <a:gd name="T35" fmla="*/ 5040316 h 403"/>
              <a:gd name="T36" fmla="*/ 0 w 553"/>
              <a:gd name="T37" fmla="*/ 0 h 4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3" h="403">
                <a:moveTo>
                  <a:pt x="552" y="402"/>
                </a:moveTo>
                <a:lnTo>
                  <a:pt x="551" y="383"/>
                </a:lnTo>
                <a:lnTo>
                  <a:pt x="549" y="364"/>
                </a:lnTo>
                <a:lnTo>
                  <a:pt x="545" y="346"/>
                </a:lnTo>
                <a:lnTo>
                  <a:pt x="540" y="327"/>
                </a:lnTo>
                <a:lnTo>
                  <a:pt x="525" y="290"/>
                </a:lnTo>
                <a:lnTo>
                  <a:pt x="505" y="255"/>
                </a:lnTo>
                <a:lnTo>
                  <a:pt x="480" y="220"/>
                </a:lnTo>
                <a:lnTo>
                  <a:pt x="450" y="187"/>
                </a:lnTo>
                <a:lnTo>
                  <a:pt x="417" y="155"/>
                </a:lnTo>
                <a:lnTo>
                  <a:pt x="380" y="126"/>
                </a:lnTo>
                <a:lnTo>
                  <a:pt x="339" y="99"/>
                </a:lnTo>
                <a:lnTo>
                  <a:pt x="296" y="74"/>
                </a:lnTo>
                <a:lnTo>
                  <a:pt x="250" y="53"/>
                </a:lnTo>
                <a:lnTo>
                  <a:pt x="203" y="35"/>
                </a:lnTo>
                <a:lnTo>
                  <a:pt x="154" y="20"/>
                </a:lnTo>
                <a:lnTo>
                  <a:pt x="103" y="9"/>
                </a:lnTo>
                <a:lnTo>
                  <a:pt x="52" y="2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FF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3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99419" y="4639573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4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99419" y="6439798"/>
            <a:ext cx="496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5" name="Freeform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699419" y="5139635"/>
            <a:ext cx="4249738" cy="1104900"/>
          </a:xfrm>
          <a:custGeom>
            <a:avLst/>
            <a:gdLst>
              <a:gd name="T0" fmla="*/ 103327212 w 2677"/>
              <a:gd name="T1" fmla="*/ 1751509388 h 696"/>
              <a:gd name="T2" fmla="*/ 229335039 w 2677"/>
              <a:gd name="T3" fmla="*/ 1721267513 h 696"/>
              <a:gd name="T4" fmla="*/ 385584745 w 2677"/>
              <a:gd name="T5" fmla="*/ 1605340325 h 696"/>
              <a:gd name="T6" fmla="*/ 574595693 w 2677"/>
              <a:gd name="T7" fmla="*/ 1378526263 h 696"/>
              <a:gd name="T8" fmla="*/ 682963218 w 2677"/>
              <a:gd name="T9" fmla="*/ 1174392813 h 696"/>
              <a:gd name="T10" fmla="*/ 919857933 w 2677"/>
              <a:gd name="T11" fmla="*/ 662801888 h 696"/>
              <a:gd name="T12" fmla="*/ 1030744821 w 2677"/>
              <a:gd name="T13" fmla="*/ 463708750 h 696"/>
              <a:gd name="T14" fmla="*/ 1209675142 w 2677"/>
              <a:gd name="T15" fmla="*/ 204133450 h 696"/>
              <a:gd name="T16" fmla="*/ 1330642657 w 2677"/>
              <a:gd name="T17" fmla="*/ 120967500 h 696"/>
              <a:gd name="T18" fmla="*/ 1416327979 w 2677"/>
              <a:gd name="T19" fmla="*/ 138609388 h 696"/>
              <a:gd name="T20" fmla="*/ 1549897070 w 2677"/>
              <a:gd name="T21" fmla="*/ 292338125 h 696"/>
              <a:gd name="T22" fmla="*/ 1716227402 w 2677"/>
              <a:gd name="T23" fmla="*/ 579635938 h 696"/>
              <a:gd name="T24" fmla="*/ 1829633653 w 2677"/>
              <a:gd name="T25" fmla="*/ 864414388 h 696"/>
              <a:gd name="T26" fmla="*/ 1945560854 w 2677"/>
              <a:gd name="T27" fmla="*/ 1151712200 h 696"/>
              <a:gd name="T28" fmla="*/ 2101810560 w 2677"/>
              <a:gd name="T29" fmla="*/ 1436489063 h 696"/>
              <a:gd name="T30" fmla="*/ 2147483647 w 2677"/>
              <a:gd name="T31" fmla="*/ 1587698438 h 696"/>
              <a:gd name="T32" fmla="*/ 2147483647 w 2677"/>
              <a:gd name="T33" fmla="*/ 1605340325 h 696"/>
              <a:gd name="T34" fmla="*/ 2147483647 w 2677"/>
              <a:gd name="T35" fmla="*/ 1504534075 h 696"/>
              <a:gd name="T36" fmla="*/ 2147483647 w 2677"/>
              <a:gd name="T37" fmla="*/ 1265118438 h 696"/>
              <a:gd name="T38" fmla="*/ 2147483647 w 2677"/>
              <a:gd name="T39" fmla="*/ 929938450 h 696"/>
              <a:gd name="T40" fmla="*/ 2147483647 w 2677"/>
              <a:gd name="T41" fmla="*/ 579635938 h 696"/>
              <a:gd name="T42" fmla="*/ 2147483647 w 2677"/>
              <a:gd name="T43" fmla="*/ 307459063 h 696"/>
              <a:gd name="T44" fmla="*/ 2147483647 w 2677"/>
              <a:gd name="T45" fmla="*/ 120967500 h 696"/>
              <a:gd name="T46" fmla="*/ 2147483647 w 2677"/>
              <a:gd name="T47" fmla="*/ 7561263 h 696"/>
              <a:gd name="T48" fmla="*/ 2147483647 w 2677"/>
              <a:gd name="T49" fmla="*/ 12601575 h 696"/>
              <a:gd name="T50" fmla="*/ 2147483647 w 2677"/>
              <a:gd name="T51" fmla="*/ 120967500 h 696"/>
              <a:gd name="T52" fmla="*/ 2147483647 w 2677"/>
              <a:gd name="T53" fmla="*/ 395665325 h 696"/>
              <a:gd name="T54" fmla="*/ 2147483647 w 2677"/>
              <a:gd name="T55" fmla="*/ 801409688 h 696"/>
              <a:gd name="T56" fmla="*/ 2147483647 w 2677"/>
              <a:gd name="T57" fmla="*/ 1207155638 h 696"/>
              <a:gd name="T58" fmla="*/ 2147483647 w 2677"/>
              <a:gd name="T59" fmla="*/ 1494453450 h 696"/>
              <a:gd name="T60" fmla="*/ 2147483647 w 2677"/>
              <a:gd name="T61" fmla="*/ 1628020938 h 696"/>
              <a:gd name="T62" fmla="*/ 2147483647 w 2677"/>
              <a:gd name="T63" fmla="*/ 1675904700 h 696"/>
              <a:gd name="T64" fmla="*/ 2147483647 w 2677"/>
              <a:gd name="T65" fmla="*/ 1607859688 h 696"/>
              <a:gd name="T66" fmla="*/ 2147483647 w 2677"/>
              <a:gd name="T67" fmla="*/ 1494453450 h 696"/>
              <a:gd name="T68" fmla="*/ 2147483647 w 2677"/>
              <a:gd name="T69" fmla="*/ 1118949375 h 696"/>
              <a:gd name="T70" fmla="*/ 2147483647 w 2677"/>
              <a:gd name="T71" fmla="*/ 819051575 h 696"/>
              <a:gd name="T72" fmla="*/ 2147483647 w 2677"/>
              <a:gd name="T73" fmla="*/ 463708750 h 696"/>
              <a:gd name="T74" fmla="*/ 2147483647 w 2677"/>
              <a:gd name="T75" fmla="*/ 249496263 h 696"/>
              <a:gd name="T76" fmla="*/ 2147483647 w 2677"/>
              <a:gd name="T77" fmla="*/ 120967500 h 696"/>
              <a:gd name="T78" fmla="*/ 2147483647 w 2677"/>
              <a:gd name="T79" fmla="*/ 88206263 h 696"/>
              <a:gd name="T80" fmla="*/ 2147483647 w 2677"/>
              <a:gd name="T81" fmla="*/ 128528763 h 696"/>
              <a:gd name="T82" fmla="*/ 2147483647 w 2677"/>
              <a:gd name="T83" fmla="*/ 350302513 h 696"/>
              <a:gd name="T84" fmla="*/ 2147483647 w 2677"/>
              <a:gd name="T85" fmla="*/ 541834388 h 696"/>
              <a:gd name="T86" fmla="*/ 2147483647 w 2677"/>
              <a:gd name="T87" fmla="*/ 1050905950 h 696"/>
              <a:gd name="T88" fmla="*/ 2147483647 w 2677"/>
              <a:gd name="T89" fmla="*/ 1265118438 h 696"/>
              <a:gd name="T90" fmla="*/ 2147483647 w 2677"/>
              <a:gd name="T91" fmla="*/ 1565017825 h 696"/>
              <a:gd name="T92" fmla="*/ 2147483647 w 2677"/>
              <a:gd name="T93" fmla="*/ 1721267513 h 696"/>
              <a:gd name="T94" fmla="*/ 2147483647 w 2677"/>
              <a:gd name="T95" fmla="*/ 1693545000 h 696"/>
              <a:gd name="T96" fmla="*/ 2147483647 w 2677"/>
              <a:gd name="T97" fmla="*/ 1494453450 h 696"/>
              <a:gd name="T98" fmla="*/ 2147483647 w 2677"/>
              <a:gd name="T99" fmla="*/ 1300400625 h 696"/>
              <a:gd name="T100" fmla="*/ 2147483647 w 2677"/>
              <a:gd name="T101" fmla="*/ 781248438 h 696"/>
              <a:gd name="T102" fmla="*/ 2147483647 w 2677"/>
              <a:gd name="T103" fmla="*/ 579635938 h 696"/>
              <a:gd name="T104" fmla="*/ 2147483647 w 2677"/>
              <a:gd name="T105" fmla="*/ 352821875 h 696"/>
              <a:gd name="T106" fmla="*/ 2147483647 w 2677"/>
              <a:gd name="T107" fmla="*/ 236894688 h 6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677" h="696">
                <a:moveTo>
                  <a:pt x="0" y="683"/>
                </a:moveTo>
                <a:lnTo>
                  <a:pt x="41" y="695"/>
                </a:lnTo>
                <a:lnTo>
                  <a:pt x="64" y="693"/>
                </a:lnTo>
                <a:lnTo>
                  <a:pt x="91" y="683"/>
                </a:lnTo>
                <a:lnTo>
                  <a:pt x="121" y="663"/>
                </a:lnTo>
                <a:lnTo>
                  <a:pt x="153" y="637"/>
                </a:lnTo>
                <a:lnTo>
                  <a:pt x="189" y="599"/>
                </a:lnTo>
                <a:lnTo>
                  <a:pt x="228" y="547"/>
                </a:lnTo>
                <a:lnTo>
                  <a:pt x="248" y="510"/>
                </a:lnTo>
                <a:lnTo>
                  <a:pt x="271" y="466"/>
                </a:lnTo>
                <a:lnTo>
                  <a:pt x="318" y="365"/>
                </a:lnTo>
                <a:lnTo>
                  <a:pt x="365" y="263"/>
                </a:lnTo>
                <a:lnTo>
                  <a:pt x="388" y="219"/>
                </a:lnTo>
                <a:lnTo>
                  <a:pt x="409" y="184"/>
                </a:lnTo>
                <a:lnTo>
                  <a:pt x="446" y="126"/>
                </a:lnTo>
                <a:lnTo>
                  <a:pt x="480" y="81"/>
                </a:lnTo>
                <a:lnTo>
                  <a:pt x="512" y="54"/>
                </a:lnTo>
                <a:lnTo>
                  <a:pt x="528" y="48"/>
                </a:lnTo>
                <a:lnTo>
                  <a:pt x="545" y="48"/>
                </a:lnTo>
                <a:lnTo>
                  <a:pt x="562" y="55"/>
                </a:lnTo>
                <a:lnTo>
                  <a:pt x="580" y="70"/>
                </a:lnTo>
                <a:lnTo>
                  <a:pt x="615" y="116"/>
                </a:lnTo>
                <a:lnTo>
                  <a:pt x="650" y="173"/>
                </a:lnTo>
                <a:lnTo>
                  <a:pt x="681" y="230"/>
                </a:lnTo>
                <a:lnTo>
                  <a:pt x="705" y="284"/>
                </a:lnTo>
                <a:lnTo>
                  <a:pt x="726" y="343"/>
                </a:lnTo>
                <a:lnTo>
                  <a:pt x="746" y="402"/>
                </a:lnTo>
                <a:lnTo>
                  <a:pt x="772" y="457"/>
                </a:lnTo>
                <a:lnTo>
                  <a:pt x="802" y="512"/>
                </a:lnTo>
                <a:lnTo>
                  <a:pt x="834" y="570"/>
                </a:lnTo>
                <a:lnTo>
                  <a:pt x="869" y="616"/>
                </a:lnTo>
                <a:lnTo>
                  <a:pt x="888" y="630"/>
                </a:lnTo>
                <a:lnTo>
                  <a:pt x="908" y="638"/>
                </a:lnTo>
                <a:lnTo>
                  <a:pt x="929" y="637"/>
                </a:lnTo>
                <a:lnTo>
                  <a:pt x="952" y="629"/>
                </a:lnTo>
                <a:lnTo>
                  <a:pt x="1001" y="597"/>
                </a:lnTo>
                <a:lnTo>
                  <a:pt x="1049" y="552"/>
                </a:lnTo>
                <a:lnTo>
                  <a:pt x="1089" y="502"/>
                </a:lnTo>
                <a:lnTo>
                  <a:pt x="1119" y="441"/>
                </a:lnTo>
                <a:lnTo>
                  <a:pt x="1142" y="369"/>
                </a:lnTo>
                <a:lnTo>
                  <a:pt x="1161" y="295"/>
                </a:lnTo>
                <a:lnTo>
                  <a:pt x="1180" y="230"/>
                </a:lnTo>
                <a:lnTo>
                  <a:pt x="1191" y="173"/>
                </a:lnTo>
                <a:lnTo>
                  <a:pt x="1199" y="122"/>
                </a:lnTo>
                <a:lnTo>
                  <a:pt x="1208" y="78"/>
                </a:lnTo>
                <a:lnTo>
                  <a:pt x="1225" y="48"/>
                </a:lnTo>
                <a:lnTo>
                  <a:pt x="1249" y="22"/>
                </a:lnTo>
                <a:lnTo>
                  <a:pt x="1278" y="3"/>
                </a:lnTo>
                <a:lnTo>
                  <a:pt x="1295" y="0"/>
                </a:lnTo>
                <a:lnTo>
                  <a:pt x="1314" y="5"/>
                </a:lnTo>
                <a:lnTo>
                  <a:pt x="1336" y="20"/>
                </a:lnTo>
                <a:lnTo>
                  <a:pt x="1360" y="48"/>
                </a:lnTo>
                <a:lnTo>
                  <a:pt x="1389" y="94"/>
                </a:lnTo>
                <a:lnTo>
                  <a:pt x="1423" y="157"/>
                </a:lnTo>
                <a:lnTo>
                  <a:pt x="1459" y="234"/>
                </a:lnTo>
                <a:lnTo>
                  <a:pt x="1498" y="318"/>
                </a:lnTo>
                <a:lnTo>
                  <a:pt x="1536" y="401"/>
                </a:lnTo>
                <a:lnTo>
                  <a:pt x="1572" y="479"/>
                </a:lnTo>
                <a:lnTo>
                  <a:pt x="1606" y="545"/>
                </a:lnTo>
                <a:lnTo>
                  <a:pt x="1633" y="593"/>
                </a:lnTo>
                <a:lnTo>
                  <a:pt x="1657" y="624"/>
                </a:lnTo>
                <a:lnTo>
                  <a:pt x="1677" y="646"/>
                </a:lnTo>
                <a:lnTo>
                  <a:pt x="1694" y="660"/>
                </a:lnTo>
                <a:lnTo>
                  <a:pt x="1711" y="665"/>
                </a:lnTo>
                <a:lnTo>
                  <a:pt x="1738" y="660"/>
                </a:lnTo>
                <a:lnTo>
                  <a:pt x="1769" y="638"/>
                </a:lnTo>
                <a:lnTo>
                  <a:pt x="1787" y="618"/>
                </a:lnTo>
                <a:lnTo>
                  <a:pt x="1806" y="593"/>
                </a:lnTo>
                <a:lnTo>
                  <a:pt x="1843" y="524"/>
                </a:lnTo>
                <a:lnTo>
                  <a:pt x="1877" y="444"/>
                </a:lnTo>
                <a:lnTo>
                  <a:pt x="1905" y="366"/>
                </a:lnTo>
                <a:lnTo>
                  <a:pt x="1915" y="325"/>
                </a:lnTo>
                <a:lnTo>
                  <a:pt x="1920" y="280"/>
                </a:lnTo>
                <a:lnTo>
                  <a:pt x="1928" y="184"/>
                </a:lnTo>
                <a:lnTo>
                  <a:pt x="1931" y="139"/>
                </a:lnTo>
                <a:lnTo>
                  <a:pt x="1935" y="99"/>
                </a:lnTo>
                <a:lnTo>
                  <a:pt x="1941" y="68"/>
                </a:lnTo>
                <a:lnTo>
                  <a:pt x="1950" y="48"/>
                </a:lnTo>
                <a:lnTo>
                  <a:pt x="1962" y="37"/>
                </a:lnTo>
                <a:lnTo>
                  <a:pt x="1977" y="35"/>
                </a:lnTo>
                <a:lnTo>
                  <a:pt x="1993" y="40"/>
                </a:lnTo>
                <a:lnTo>
                  <a:pt x="2010" y="51"/>
                </a:lnTo>
                <a:lnTo>
                  <a:pt x="2047" y="87"/>
                </a:lnTo>
                <a:lnTo>
                  <a:pt x="2086" y="139"/>
                </a:lnTo>
                <a:lnTo>
                  <a:pt x="2107" y="172"/>
                </a:lnTo>
                <a:lnTo>
                  <a:pt x="2129" y="215"/>
                </a:lnTo>
                <a:lnTo>
                  <a:pt x="2175" y="314"/>
                </a:lnTo>
                <a:lnTo>
                  <a:pt x="2222" y="417"/>
                </a:lnTo>
                <a:lnTo>
                  <a:pt x="2246" y="463"/>
                </a:lnTo>
                <a:lnTo>
                  <a:pt x="2268" y="502"/>
                </a:lnTo>
                <a:lnTo>
                  <a:pt x="2315" y="566"/>
                </a:lnTo>
                <a:lnTo>
                  <a:pt x="2365" y="621"/>
                </a:lnTo>
                <a:lnTo>
                  <a:pt x="2411" y="661"/>
                </a:lnTo>
                <a:lnTo>
                  <a:pt x="2449" y="683"/>
                </a:lnTo>
                <a:lnTo>
                  <a:pt x="2478" y="686"/>
                </a:lnTo>
                <a:lnTo>
                  <a:pt x="2500" y="672"/>
                </a:lnTo>
                <a:lnTo>
                  <a:pt x="2520" y="641"/>
                </a:lnTo>
                <a:lnTo>
                  <a:pt x="2540" y="593"/>
                </a:lnTo>
                <a:lnTo>
                  <a:pt x="2552" y="558"/>
                </a:lnTo>
                <a:lnTo>
                  <a:pt x="2564" y="516"/>
                </a:lnTo>
                <a:lnTo>
                  <a:pt x="2588" y="414"/>
                </a:lnTo>
                <a:lnTo>
                  <a:pt x="2612" y="310"/>
                </a:lnTo>
                <a:lnTo>
                  <a:pt x="2621" y="266"/>
                </a:lnTo>
                <a:lnTo>
                  <a:pt x="2631" y="230"/>
                </a:lnTo>
                <a:lnTo>
                  <a:pt x="2646" y="177"/>
                </a:lnTo>
                <a:lnTo>
                  <a:pt x="2659" y="140"/>
                </a:lnTo>
                <a:lnTo>
                  <a:pt x="2667" y="114"/>
                </a:lnTo>
                <a:lnTo>
                  <a:pt x="2676" y="94"/>
                </a:lnTo>
              </a:path>
            </a:pathLst>
          </a:custGeom>
          <a:noFill/>
          <a:ln w="2540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6" name="Freeform 17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277269" y="5141223"/>
            <a:ext cx="4249738" cy="1106487"/>
          </a:xfrm>
          <a:custGeom>
            <a:avLst/>
            <a:gdLst>
              <a:gd name="T0" fmla="*/ 103327212 w 2677"/>
              <a:gd name="T1" fmla="*/ 1754027957 h 697"/>
              <a:gd name="T2" fmla="*/ 226814089 w 2677"/>
              <a:gd name="T3" fmla="*/ 1721265147 h 697"/>
              <a:gd name="T4" fmla="*/ 383063795 w 2677"/>
              <a:gd name="T5" fmla="*/ 1605338012 h 697"/>
              <a:gd name="T6" fmla="*/ 572076330 w 2677"/>
              <a:gd name="T7" fmla="*/ 1378524052 h 697"/>
              <a:gd name="T8" fmla="*/ 680442268 w 2677"/>
              <a:gd name="T9" fmla="*/ 1174392282 h 697"/>
              <a:gd name="T10" fmla="*/ 917336983 w 2677"/>
              <a:gd name="T11" fmla="*/ 662800000 h 697"/>
              <a:gd name="T12" fmla="*/ 1028223871 w 2677"/>
              <a:gd name="T13" fmla="*/ 463708540 h 697"/>
              <a:gd name="T14" fmla="*/ 1204634829 w 2677"/>
              <a:gd name="T15" fmla="*/ 204131770 h 697"/>
              <a:gd name="T16" fmla="*/ 1328123294 w 2677"/>
              <a:gd name="T17" fmla="*/ 120967445 h 697"/>
              <a:gd name="T18" fmla="*/ 1413808616 w 2677"/>
              <a:gd name="T19" fmla="*/ 138607737 h 697"/>
              <a:gd name="T20" fmla="*/ 1547376120 w 2677"/>
              <a:gd name="T21" fmla="*/ 292337993 h 697"/>
              <a:gd name="T22" fmla="*/ 1713706452 w 2677"/>
              <a:gd name="T23" fmla="*/ 579635676 h 697"/>
              <a:gd name="T24" fmla="*/ 1827114290 w 2677"/>
              <a:gd name="T25" fmla="*/ 864412409 h 697"/>
              <a:gd name="T26" fmla="*/ 1943041491 w 2677"/>
              <a:gd name="T27" fmla="*/ 1151710092 h 697"/>
              <a:gd name="T28" fmla="*/ 2099291197 w 2677"/>
              <a:gd name="T29" fmla="*/ 1436488413 h 697"/>
              <a:gd name="T30" fmla="*/ 2147483647 w 2677"/>
              <a:gd name="T31" fmla="*/ 1587697720 h 697"/>
              <a:gd name="T32" fmla="*/ 2147483647 w 2677"/>
              <a:gd name="T33" fmla="*/ 1605338012 h 697"/>
              <a:gd name="T34" fmla="*/ 2147483647 w 2677"/>
              <a:gd name="T35" fmla="*/ 1504531808 h 697"/>
              <a:gd name="T36" fmla="*/ 2147483647 w 2677"/>
              <a:gd name="T37" fmla="*/ 1265117866 h 697"/>
              <a:gd name="T38" fmla="*/ 2147483647 w 2677"/>
              <a:gd name="T39" fmla="*/ 929936442 h 697"/>
              <a:gd name="T40" fmla="*/ 2147483647 w 2677"/>
              <a:gd name="T41" fmla="*/ 579635676 h 697"/>
              <a:gd name="T42" fmla="*/ 2147483647 w 2677"/>
              <a:gd name="T43" fmla="*/ 307458924 h 697"/>
              <a:gd name="T44" fmla="*/ 2147483647 w 2677"/>
              <a:gd name="T45" fmla="*/ 120967445 h 697"/>
              <a:gd name="T46" fmla="*/ 2147483647 w 2677"/>
              <a:gd name="T47" fmla="*/ 7559672 h 697"/>
              <a:gd name="T48" fmla="*/ 2147483647 w 2677"/>
              <a:gd name="T49" fmla="*/ 12599982 h 697"/>
              <a:gd name="T50" fmla="*/ 2147483647 w 2677"/>
              <a:gd name="T51" fmla="*/ 120967445 h 697"/>
              <a:gd name="T52" fmla="*/ 2147483647 w 2677"/>
              <a:gd name="T53" fmla="*/ 395663559 h 697"/>
              <a:gd name="T54" fmla="*/ 2147483647 w 2677"/>
              <a:gd name="T55" fmla="*/ 801409325 h 697"/>
              <a:gd name="T56" fmla="*/ 2147483647 w 2677"/>
              <a:gd name="T57" fmla="*/ 1207153505 h 697"/>
              <a:gd name="T58" fmla="*/ 2147483647 w 2677"/>
              <a:gd name="T59" fmla="*/ 1494451187 h 697"/>
              <a:gd name="T60" fmla="*/ 2147483647 w 2677"/>
              <a:gd name="T61" fmla="*/ 1628020202 h 697"/>
              <a:gd name="T62" fmla="*/ 2147483647 w 2677"/>
              <a:gd name="T63" fmla="*/ 1678423304 h 697"/>
              <a:gd name="T64" fmla="*/ 2147483647 w 2677"/>
              <a:gd name="T65" fmla="*/ 1607858961 h 697"/>
              <a:gd name="T66" fmla="*/ 2147483647 w 2677"/>
              <a:gd name="T67" fmla="*/ 1494451187 h 697"/>
              <a:gd name="T68" fmla="*/ 2147483647 w 2677"/>
              <a:gd name="T69" fmla="*/ 1118948869 h 697"/>
              <a:gd name="T70" fmla="*/ 2147483647 w 2677"/>
              <a:gd name="T71" fmla="*/ 819049617 h 697"/>
              <a:gd name="T72" fmla="*/ 2147483647 w 2677"/>
              <a:gd name="T73" fmla="*/ 463708540 h 697"/>
              <a:gd name="T74" fmla="*/ 2147483647 w 2677"/>
              <a:gd name="T75" fmla="*/ 249494562 h 697"/>
              <a:gd name="T76" fmla="*/ 2147483647 w 2677"/>
              <a:gd name="T77" fmla="*/ 120967445 h 697"/>
              <a:gd name="T78" fmla="*/ 2147483647 w 2677"/>
              <a:gd name="T79" fmla="*/ 88204635 h 697"/>
              <a:gd name="T80" fmla="*/ 2147483647 w 2677"/>
              <a:gd name="T81" fmla="*/ 128527117 h 697"/>
              <a:gd name="T82" fmla="*/ 2147483647 w 2677"/>
              <a:gd name="T83" fmla="*/ 350300767 h 697"/>
              <a:gd name="T84" fmla="*/ 2147483647 w 2677"/>
              <a:gd name="T85" fmla="*/ 541832555 h 697"/>
              <a:gd name="T86" fmla="*/ 2147483647 w 2677"/>
              <a:gd name="T87" fmla="*/ 1050903888 h 697"/>
              <a:gd name="T88" fmla="*/ 2147483647 w 2677"/>
              <a:gd name="T89" fmla="*/ 1265117866 h 697"/>
              <a:gd name="T90" fmla="*/ 2147483647 w 2677"/>
              <a:gd name="T91" fmla="*/ 1565015530 h 697"/>
              <a:gd name="T92" fmla="*/ 2147483647 w 2677"/>
              <a:gd name="T93" fmla="*/ 1721265147 h 697"/>
              <a:gd name="T94" fmla="*/ 2147483647 w 2677"/>
              <a:gd name="T95" fmla="*/ 1693544235 h 697"/>
              <a:gd name="T96" fmla="*/ 2147483647 w 2677"/>
              <a:gd name="T97" fmla="*/ 1494451187 h 697"/>
              <a:gd name="T98" fmla="*/ 2147483647 w 2677"/>
              <a:gd name="T99" fmla="*/ 1300400037 h 697"/>
              <a:gd name="T100" fmla="*/ 2147483647 w 2677"/>
              <a:gd name="T101" fmla="*/ 781248084 h 697"/>
              <a:gd name="T102" fmla="*/ 2147483647 w 2677"/>
              <a:gd name="T103" fmla="*/ 579635676 h 697"/>
              <a:gd name="T104" fmla="*/ 2147483647 w 2677"/>
              <a:gd name="T105" fmla="*/ 352821716 h 697"/>
              <a:gd name="T106" fmla="*/ 2147483647 w 2677"/>
              <a:gd name="T107" fmla="*/ 236894580 h 69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677" h="697">
                <a:moveTo>
                  <a:pt x="0" y="683"/>
                </a:moveTo>
                <a:lnTo>
                  <a:pt x="41" y="696"/>
                </a:lnTo>
                <a:lnTo>
                  <a:pt x="63" y="693"/>
                </a:lnTo>
                <a:lnTo>
                  <a:pt x="90" y="683"/>
                </a:lnTo>
                <a:lnTo>
                  <a:pt x="120" y="663"/>
                </a:lnTo>
                <a:lnTo>
                  <a:pt x="152" y="637"/>
                </a:lnTo>
                <a:lnTo>
                  <a:pt x="188" y="599"/>
                </a:lnTo>
                <a:lnTo>
                  <a:pt x="227" y="547"/>
                </a:lnTo>
                <a:lnTo>
                  <a:pt x="247" y="510"/>
                </a:lnTo>
                <a:lnTo>
                  <a:pt x="270" y="466"/>
                </a:lnTo>
                <a:lnTo>
                  <a:pt x="317" y="365"/>
                </a:lnTo>
                <a:lnTo>
                  <a:pt x="364" y="263"/>
                </a:lnTo>
                <a:lnTo>
                  <a:pt x="386" y="219"/>
                </a:lnTo>
                <a:lnTo>
                  <a:pt x="408" y="184"/>
                </a:lnTo>
                <a:lnTo>
                  <a:pt x="445" y="126"/>
                </a:lnTo>
                <a:lnTo>
                  <a:pt x="478" y="81"/>
                </a:lnTo>
                <a:lnTo>
                  <a:pt x="511" y="54"/>
                </a:lnTo>
                <a:lnTo>
                  <a:pt x="527" y="48"/>
                </a:lnTo>
                <a:lnTo>
                  <a:pt x="544" y="48"/>
                </a:lnTo>
                <a:lnTo>
                  <a:pt x="561" y="55"/>
                </a:lnTo>
                <a:lnTo>
                  <a:pt x="579" y="70"/>
                </a:lnTo>
                <a:lnTo>
                  <a:pt x="614" y="116"/>
                </a:lnTo>
                <a:lnTo>
                  <a:pt x="649" y="173"/>
                </a:lnTo>
                <a:lnTo>
                  <a:pt x="680" y="230"/>
                </a:lnTo>
                <a:lnTo>
                  <a:pt x="704" y="284"/>
                </a:lnTo>
                <a:lnTo>
                  <a:pt x="725" y="343"/>
                </a:lnTo>
                <a:lnTo>
                  <a:pt x="745" y="402"/>
                </a:lnTo>
                <a:lnTo>
                  <a:pt x="771" y="457"/>
                </a:lnTo>
                <a:lnTo>
                  <a:pt x="801" y="512"/>
                </a:lnTo>
                <a:lnTo>
                  <a:pt x="833" y="570"/>
                </a:lnTo>
                <a:lnTo>
                  <a:pt x="868" y="616"/>
                </a:lnTo>
                <a:lnTo>
                  <a:pt x="887" y="630"/>
                </a:lnTo>
                <a:lnTo>
                  <a:pt x="907" y="638"/>
                </a:lnTo>
                <a:lnTo>
                  <a:pt x="928" y="637"/>
                </a:lnTo>
                <a:lnTo>
                  <a:pt x="950" y="629"/>
                </a:lnTo>
                <a:lnTo>
                  <a:pt x="1000" y="597"/>
                </a:lnTo>
                <a:lnTo>
                  <a:pt x="1048" y="552"/>
                </a:lnTo>
                <a:lnTo>
                  <a:pt x="1087" y="502"/>
                </a:lnTo>
                <a:lnTo>
                  <a:pt x="1117" y="441"/>
                </a:lnTo>
                <a:lnTo>
                  <a:pt x="1141" y="369"/>
                </a:lnTo>
                <a:lnTo>
                  <a:pt x="1161" y="295"/>
                </a:lnTo>
                <a:lnTo>
                  <a:pt x="1178" y="230"/>
                </a:lnTo>
                <a:lnTo>
                  <a:pt x="1191" y="173"/>
                </a:lnTo>
                <a:lnTo>
                  <a:pt x="1199" y="122"/>
                </a:lnTo>
                <a:lnTo>
                  <a:pt x="1207" y="78"/>
                </a:lnTo>
                <a:lnTo>
                  <a:pt x="1223" y="48"/>
                </a:lnTo>
                <a:lnTo>
                  <a:pt x="1248" y="22"/>
                </a:lnTo>
                <a:lnTo>
                  <a:pt x="1277" y="3"/>
                </a:lnTo>
                <a:lnTo>
                  <a:pt x="1295" y="0"/>
                </a:lnTo>
                <a:lnTo>
                  <a:pt x="1314" y="5"/>
                </a:lnTo>
                <a:lnTo>
                  <a:pt x="1336" y="20"/>
                </a:lnTo>
                <a:lnTo>
                  <a:pt x="1359" y="48"/>
                </a:lnTo>
                <a:lnTo>
                  <a:pt x="1388" y="94"/>
                </a:lnTo>
                <a:lnTo>
                  <a:pt x="1421" y="157"/>
                </a:lnTo>
                <a:lnTo>
                  <a:pt x="1458" y="234"/>
                </a:lnTo>
                <a:lnTo>
                  <a:pt x="1496" y="318"/>
                </a:lnTo>
                <a:lnTo>
                  <a:pt x="1535" y="401"/>
                </a:lnTo>
                <a:lnTo>
                  <a:pt x="1571" y="479"/>
                </a:lnTo>
                <a:lnTo>
                  <a:pt x="1604" y="545"/>
                </a:lnTo>
                <a:lnTo>
                  <a:pt x="1632" y="593"/>
                </a:lnTo>
                <a:lnTo>
                  <a:pt x="1656" y="624"/>
                </a:lnTo>
                <a:lnTo>
                  <a:pt x="1676" y="646"/>
                </a:lnTo>
                <a:lnTo>
                  <a:pt x="1693" y="660"/>
                </a:lnTo>
                <a:lnTo>
                  <a:pt x="1709" y="666"/>
                </a:lnTo>
                <a:lnTo>
                  <a:pt x="1737" y="660"/>
                </a:lnTo>
                <a:lnTo>
                  <a:pt x="1768" y="638"/>
                </a:lnTo>
                <a:lnTo>
                  <a:pt x="1785" y="618"/>
                </a:lnTo>
                <a:lnTo>
                  <a:pt x="1805" y="593"/>
                </a:lnTo>
                <a:lnTo>
                  <a:pt x="1842" y="524"/>
                </a:lnTo>
                <a:lnTo>
                  <a:pt x="1876" y="444"/>
                </a:lnTo>
                <a:lnTo>
                  <a:pt x="1904" y="366"/>
                </a:lnTo>
                <a:lnTo>
                  <a:pt x="1914" y="325"/>
                </a:lnTo>
                <a:lnTo>
                  <a:pt x="1919" y="280"/>
                </a:lnTo>
                <a:lnTo>
                  <a:pt x="1927" y="184"/>
                </a:lnTo>
                <a:lnTo>
                  <a:pt x="1930" y="139"/>
                </a:lnTo>
                <a:lnTo>
                  <a:pt x="1934" y="99"/>
                </a:lnTo>
                <a:lnTo>
                  <a:pt x="1940" y="68"/>
                </a:lnTo>
                <a:lnTo>
                  <a:pt x="1949" y="48"/>
                </a:lnTo>
                <a:lnTo>
                  <a:pt x="1961" y="37"/>
                </a:lnTo>
                <a:lnTo>
                  <a:pt x="1976" y="35"/>
                </a:lnTo>
                <a:lnTo>
                  <a:pt x="1992" y="40"/>
                </a:lnTo>
                <a:lnTo>
                  <a:pt x="2009" y="51"/>
                </a:lnTo>
                <a:lnTo>
                  <a:pt x="2045" y="88"/>
                </a:lnTo>
                <a:lnTo>
                  <a:pt x="2085" y="139"/>
                </a:lnTo>
                <a:lnTo>
                  <a:pt x="2105" y="172"/>
                </a:lnTo>
                <a:lnTo>
                  <a:pt x="2128" y="215"/>
                </a:lnTo>
                <a:lnTo>
                  <a:pt x="2174" y="314"/>
                </a:lnTo>
                <a:lnTo>
                  <a:pt x="2221" y="417"/>
                </a:lnTo>
                <a:lnTo>
                  <a:pt x="2245" y="463"/>
                </a:lnTo>
                <a:lnTo>
                  <a:pt x="2267" y="502"/>
                </a:lnTo>
                <a:lnTo>
                  <a:pt x="2314" y="566"/>
                </a:lnTo>
                <a:lnTo>
                  <a:pt x="2363" y="621"/>
                </a:lnTo>
                <a:lnTo>
                  <a:pt x="2409" y="661"/>
                </a:lnTo>
                <a:lnTo>
                  <a:pt x="2449" y="683"/>
                </a:lnTo>
                <a:lnTo>
                  <a:pt x="2478" y="686"/>
                </a:lnTo>
                <a:lnTo>
                  <a:pt x="2499" y="672"/>
                </a:lnTo>
                <a:lnTo>
                  <a:pt x="2519" y="641"/>
                </a:lnTo>
                <a:lnTo>
                  <a:pt x="2540" y="593"/>
                </a:lnTo>
                <a:lnTo>
                  <a:pt x="2552" y="559"/>
                </a:lnTo>
                <a:lnTo>
                  <a:pt x="2564" y="516"/>
                </a:lnTo>
                <a:lnTo>
                  <a:pt x="2588" y="414"/>
                </a:lnTo>
                <a:lnTo>
                  <a:pt x="2611" y="310"/>
                </a:lnTo>
                <a:lnTo>
                  <a:pt x="2621" y="266"/>
                </a:lnTo>
                <a:lnTo>
                  <a:pt x="2631" y="230"/>
                </a:lnTo>
                <a:lnTo>
                  <a:pt x="2646" y="177"/>
                </a:lnTo>
                <a:lnTo>
                  <a:pt x="2658" y="140"/>
                </a:lnTo>
                <a:lnTo>
                  <a:pt x="2667" y="114"/>
                </a:lnTo>
                <a:lnTo>
                  <a:pt x="2676" y="94"/>
                </a:lnTo>
              </a:path>
            </a:pathLst>
          </a:custGeom>
          <a:noFill/>
          <a:ln w="25400" cap="rnd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7" name="Freeform 18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1699419" y="5285685"/>
            <a:ext cx="577850" cy="938213"/>
          </a:xfrm>
          <a:custGeom>
            <a:avLst/>
            <a:gdLst>
              <a:gd name="T0" fmla="*/ 0 w 364"/>
              <a:gd name="T1" fmla="*/ 0 h 591"/>
              <a:gd name="T2" fmla="*/ 100806250 w 364"/>
              <a:gd name="T3" fmla="*/ 85685358 h 591"/>
              <a:gd name="T4" fmla="*/ 194052825 w 364"/>
              <a:gd name="T5" fmla="*/ 171370716 h 591"/>
              <a:gd name="T6" fmla="*/ 236894688 w 364"/>
              <a:gd name="T7" fmla="*/ 214214189 h 591"/>
              <a:gd name="T8" fmla="*/ 277217188 w 364"/>
              <a:gd name="T9" fmla="*/ 257056074 h 591"/>
              <a:gd name="T10" fmla="*/ 312499375 w 364"/>
              <a:gd name="T11" fmla="*/ 299899547 h 591"/>
              <a:gd name="T12" fmla="*/ 342741250 w 364"/>
              <a:gd name="T13" fmla="*/ 342741433 h 591"/>
              <a:gd name="T14" fmla="*/ 367942813 w 364"/>
              <a:gd name="T15" fmla="*/ 385584905 h 591"/>
              <a:gd name="T16" fmla="*/ 388104063 w 364"/>
              <a:gd name="T17" fmla="*/ 425907427 h 591"/>
              <a:gd name="T18" fmla="*/ 403225000 w 364"/>
              <a:gd name="T19" fmla="*/ 466229948 h 591"/>
              <a:gd name="T20" fmla="*/ 415826575 w 364"/>
              <a:gd name="T21" fmla="*/ 506552470 h 591"/>
              <a:gd name="T22" fmla="*/ 435987825 w 364"/>
              <a:gd name="T23" fmla="*/ 592237828 h 591"/>
              <a:gd name="T24" fmla="*/ 458668438 w 364"/>
              <a:gd name="T25" fmla="*/ 685482865 h 591"/>
              <a:gd name="T26" fmla="*/ 471270013 w 364"/>
              <a:gd name="T27" fmla="*/ 738406969 h 591"/>
              <a:gd name="T28" fmla="*/ 481350638 w 364"/>
              <a:gd name="T29" fmla="*/ 793850436 h 591"/>
              <a:gd name="T30" fmla="*/ 501511888 w 364"/>
              <a:gd name="T31" fmla="*/ 914818000 h 591"/>
              <a:gd name="T32" fmla="*/ 514111875 w 364"/>
              <a:gd name="T33" fmla="*/ 975301782 h 591"/>
              <a:gd name="T34" fmla="*/ 529232813 w 364"/>
              <a:gd name="T35" fmla="*/ 1035785564 h 591"/>
              <a:gd name="T36" fmla="*/ 546874700 w 364"/>
              <a:gd name="T37" fmla="*/ 1091229032 h 591"/>
              <a:gd name="T38" fmla="*/ 572076263 w 364"/>
              <a:gd name="T39" fmla="*/ 1144151547 h 591"/>
              <a:gd name="T40" fmla="*/ 607358450 w 364"/>
              <a:gd name="T41" fmla="*/ 1194554699 h 591"/>
              <a:gd name="T42" fmla="*/ 650200313 w 364"/>
              <a:gd name="T43" fmla="*/ 1247478802 h 591"/>
              <a:gd name="T44" fmla="*/ 698084075 w 364"/>
              <a:gd name="T45" fmla="*/ 1295361003 h 591"/>
              <a:gd name="T46" fmla="*/ 751006563 w 364"/>
              <a:gd name="T47" fmla="*/ 1343244791 h 591"/>
              <a:gd name="T48" fmla="*/ 801409688 w 364"/>
              <a:gd name="T49" fmla="*/ 1388607628 h 591"/>
              <a:gd name="T50" fmla="*/ 846772500 w 364"/>
              <a:gd name="T51" fmla="*/ 1428930149 h 591"/>
              <a:gd name="T52" fmla="*/ 887095000 w 364"/>
              <a:gd name="T53" fmla="*/ 1461691404 h 591"/>
              <a:gd name="T54" fmla="*/ 914817513 w 364"/>
              <a:gd name="T55" fmla="*/ 1486892980 h 5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64" h="591">
                <a:moveTo>
                  <a:pt x="0" y="0"/>
                </a:moveTo>
                <a:lnTo>
                  <a:pt x="40" y="34"/>
                </a:lnTo>
                <a:lnTo>
                  <a:pt x="77" y="68"/>
                </a:lnTo>
                <a:lnTo>
                  <a:pt x="94" y="85"/>
                </a:lnTo>
                <a:lnTo>
                  <a:pt x="110" y="102"/>
                </a:lnTo>
                <a:lnTo>
                  <a:pt x="124" y="119"/>
                </a:lnTo>
                <a:lnTo>
                  <a:pt x="136" y="136"/>
                </a:lnTo>
                <a:lnTo>
                  <a:pt x="146" y="153"/>
                </a:lnTo>
                <a:lnTo>
                  <a:pt x="154" y="169"/>
                </a:lnTo>
                <a:lnTo>
                  <a:pt x="160" y="185"/>
                </a:lnTo>
                <a:lnTo>
                  <a:pt x="165" y="201"/>
                </a:lnTo>
                <a:lnTo>
                  <a:pt x="173" y="235"/>
                </a:lnTo>
                <a:lnTo>
                  <a:pt x="182" y="272"/>
                </a:lnTo>
                <a:lnTo>
                  <a:pt x="187" y="293"/>
                </a:lnTo>
                <a:lnTo>
                  <a:pt x="191" y="315"/>
                </a:lnTo>
                <a:lnTo>
                  <a:pt x="199" y="363"/>
                </a:lnTo>
                <a:lnTo>
                  <a:pt x="204" y="387"/>
                </a:lnTo>
                <a:lnTo>
                  <a:pt x="210" y="411"/>
                </a:lnTo>
                <a:lnTo>
                  <a:pt x="217" y="433"/>
                </a:lnTo>
                <a:lnTo>
                  <a:pt x="227" y="454"/>
                </a:lnTo>
                <a:lnTo>
                  <a:pt x="241" y="474"/>
                </a:lnTo>
                <a:lnTo>
                  <a:pt x="258" y="495"/>
                </a:lnTo>
                <a:lnTo>
                  <a:pt x="277" y="514"/>
                </a:lnTo>
                <a:lnTo>
                  <a:pt x="298" y="533"/>
                </a:lnTo>
                <a:lnTo>
                  <a:pt x="318" y="551"/>
                </a:lnTo>
                <a:lnTo>
                  <a:pt x="336" y="567"/>
                </a:lnTo>
                <a:lnTo>
                  <a:pt x="352" y="580"/>
                </a:lnTo>
                <a:lnTo>
                  <a:pt x="363" y="590"/>
                </a:lnTo>
              </a:path>
            </a:pathLst>
          </a:custGeom>
          <a:noFill/>
          <a:ln w="25400" cap="rnd" cmpd="sng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8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15769" y="499834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Demande</a:t>
            </a:r>
          </a:p>
        </p:txBody>
      </p:sp>
      <p:sp>
        <p:nvSpPr>
          <p:cNvPr id="53269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52394" y="5285685"/>
            <a:ext cx="56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Offre</a:t>
            </a:r>
          </a:p>
        </p:txBody>
      </p:sp>
      <p:sp>
        <p:nvSpPr>
          <p:cNvPr id="53270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96507" y="3050485"/>
            <a:ext cx="26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53271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75619" y="3555310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53272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39444" y="3050485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53273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49257" y="3699773"/>
            <a:ext cx="26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53274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051719" y="2118623"/>
            <a:ext cx="71460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Si on  introduit la dimension temps, le système peut présenter des comportements cycliques</a:t>
            </a:r>
            <a:endParaRPr lang="fr-FR" altLang="fr-FR" sz="14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3275" name="Freeform 2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223669" y="3209235"/>
            <a:ext cx="331788" cy="622300"/>
          </a:xfrm>
          <a:custGeom>
            <a:avLst/>
            <a:gdLst>
              <a:gd name="T0" fmla="*/ 524193290 w 209"/>
              <a:gd name="T1" fmla="*/ 5040313 h 392"/>
              <a:gd name="T2" fmla="*/ 478830409 w 209"/>
              <a:gd name="T3" fmla="*/ 0 h 392"/>
              <a:gd name="T4" fmla="*/ 433467528 w 209"/>
              <a:gd name="T5" fmla="*/ 0 h 392"/>
              <a:gd name="T6" fmla="*/ 345262720 w 209"/>
              <a:gd name="T7" fmla="*/ 10080625 h 392"/>
              <a:gd name="T8" fmla="*/ 264617599 w 209"/>
              <a:gd name="T9" fmla="*/ 32762825 h 392"/>
              <a:gd name="T10" fmla="*/ 191532164 w 209"/>
              <a:gd name="T11" fmla="*/ 68045013 h 392"/>
              <a:gd name="T12" fmla="*/ 131048322 w 209"/>
              <a:gd name="T13" fmla="*/ 113407825 h 392"/>
              <a:gd name="T14" fmla="*/ 80645122 w 209"/>
              <a:gd name="T15" fmla="*/ 168851263 h 392"/>
              <a:gd name="T16" fmla="*/ 63004795 w 209"/>
              <a:gd name="T17" fmla="*/ 199093138 h 392"/>
              <a:gd name="T18" fmla="*/ 45362881 w 209"/>
              <a:gd name="T19" fmla="*/ 231854375 h 392"/>
              <a:gd name="T20" fmla="*/ 35282241 w 209"/>
              <a:gd name="T21" fmla="*/ 267136563 h 392"/>
              <a:gd name="T22" fmla="*/ 27722554 w 209"/>
              <a:gd name="T23" fmla="*/ 302418750 h 392"/>
              <a:gd name="T24" fmla="*/ 0 w 209"/>
              <a:gd name="T25" fmla="*/ 506552200 h 392"/>
              <a:gd name="T26" fmla="*/ 0 w 209"/>
              <a:gd name="T27" fmla="*/ 564515000 h 392"/>
              <a:gd name="T28" fmla="*/ 7561274 w 209"/>
              <a:gd name="T29" fmla="*/ 619958438 h 392"/>
              <a:gd name="T30" fmla="*/ 27722554 w 209"/>
              <a:gd name="T31" fmla="*/ 672882513 h 392"/>
              <a:gd name="T32" fmla="*/ 55443521 w 209"/>
              <a:gd name="T33" fmla="*/ 725805000 h 392"/>
              <a:gd name="T34" fmla="*/ 93246716 w 209"/>
              <a:gd name="T35" fmla="*/ 771167813 h 392"/>
              <a:gd name="T36" fmla="*/ 141128963 w 209"/>
              <a:gd name="T37" fmla="*/ 814011263 h 392"/>
              <a:gd name="T38" fmla="*/ 194053117 w 209"/>
              <a:gd name="T39" fmla="*/ 851812813 h 392"/>
              <a:gd name="T40" fmla="*/ 257056325 w 209"/>
              <a:gd name="T41" fmla="*/ 884575638 h 392"/>
              <a:gd name="T42" fmla="*/ 241935365 w 209"/>
              <a:gd name="T43" fmla="*/ 985381888 h 392"/>
              <a:gd name="T44" fmla="*/ 418346568 w 209"/>
              <a:gd name="T45" fmla="*/ 821570938 h 392"/>
              <a:gd name="T46" fmla="*/ 297378886 w 209"/>
              <a:gd name="T47" fmla="*/ 577116575 h 392"/>
              <a:gd name="T48" fmla="*/ 282257925 w 209"/>
              <a:gd name="T49" fmla="*/ 680442188 h 392"/>
              <a:gd name="T50" fmla="*/ 236895044 w 209"/>
              <a:gd name="T51" fmla="*/ 655240625 h 392"/>
              <a:gd name="T52" fmla="*/ 194053117 w 209"/>
              <a:gd name="T53" fmla="*/ 630039063 h 392"/>
              <a:gd name="T54" fmla="*/ 153730557 w 209"/>
              <a:gd name="T55" fmla="*/ 599797188 h 392"/>
              <a:gd name="T56" fmla="*/ 118448316 w 209"/>
              <a:gd name="T57" fmla="*/ 564515000 h 392"/>
              <a:gd name="T58" fmla="*/ 88206395 w 209"/>
              <a:gd name="T59" fmla="*/ 529232813 h 392"/>
              <a:gd name="T60" fmla="*/ 65524161 w 209"/>
              <a:gd name="T61" fmla="*/ 491431263 h 392"/>
              <a:gd name="T62" fmla="*/ 45362881 w 209"/>
              <a:gd name="T63" fmla="*/ 448587813 h 392"/>
              <a:gd name="T64" fmla="*/ 32762874 w 209"/>
              <a:gd name="T65" fmla="*/ 408265313 h 392"/>
              <a:gd name="T66" fmla="*/ 32762874 w 209"/>
              <a:gd name="T67" fmla="*/ 408265313 h 392"/>
              <a:gd name="T68" fmla="*/ 68045115 w 209"/>
              <a:gd name="T69" fmla="*/ 355342825 h 392"/>
              <a:gd name="T70" fmla="*/ 110887042 w 209"/>
              <a:gd name="T71" fmla="*/ 312499375 h 392"/>
              <a:gd name="T72" fmla="*/ 161290243 w 209"/>
              <a:gd name="T73" fmla="*/ 274697825 h 392"/>
              <a:gd name="T74" fmla="*/ 219254718 w 209"/>
              <a:gd name="T75" fmla="*/ 244455950 h 392"/>
              <a:gd name="T76" fmla="*/ 284778879 w 209"/>
              <a:gd name="T77" fmla="*/ 221773750 h 392"/>
              <a:gd name="T78" fmla="*/ 352822407 w 209"/>
              <a:gd name="T79" fmla="*/ 209173763 h 392"/>
              <a:gd name="T80" fmla="*/ 423386888 w 209"/>
              <a:gd name="T81" fmla="*/ 204133450 h 392"/>
              <a:gd name="T82" fmla="*/ 496472323 w 209"/>
              <a:gd name="T83" fmla="*/ 209173763 h 3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9" h="392">
                <a:moveTo>
                  <a:pt x="208" y="2"/>
                </a:moveTo>
                <a:lnTo>
                  <a:pt x="190" y="0"/>
                </a:lnTo>
                <a:lnTo>
                  <a:pt x="172" y="0"/>
                </a:lnTo>
                <a:lnTo>
                  <a:pt x="137" y="4"/>
                </a:lnTo>
                <a:lnTo>
                  <a:pt x="105" y="13"/>
                </a:lnTo>
                <a:lnTo>
                  <a:pt x="76" y="27"/>
                </a:lnTo>
                <a:lnTo>
                  <a:pt x="52" y="45"/>
                </a:lnTo>
                <a:lnTo>
                  <a:pt x="32" y="67"/>
                </a:lnTo>
                <a:lnTo>
                  <a:pt x="25" y="79"/>
                </a:lnTo>
                <a:lnTo>
                  <a:pt x="18" y="92"/>
                </a:lnTo>
                <a:lnTo>
                  <a:pt x="14" y="106"/>
                </a:lnTo>
                <a:lnTo>
                  <a:pt x="11" y="120"/>
                </a:lnTo>
                <a:lnTo>
                  <a:pt x="0" y="201"/>
                </a:lnTo>
                <a:lnTo>
                  <a:pt x="0" y="224"/>
                </a:lnTo>
                <a:lnTo>
                  <a:pt x="3" y="246"/>
                </a:lnTo>
                <a:lnTo>
                  <a:pt x="11" y="267"/>
                </a:lnTo>
                <a:lnTo>
                  <a:pt x="22" y="288"/>
                </a:lnTo>
                <a:lnTo>
                  <a:pt x="37" y="306"/>
                </a:lnTo>
                <a:lnTo>
                  <a:pt x="56" y="323"/>
                </a:lnTo>
                <a:lnTo>
                  <a:pt x="77" y="338"/>
                </a:lnTo>
                <a:lnTo>
                  <a:pt x="102" y="351"/>
                </a:lnTo>
                <a:lnTo>
                  <a:pt x="96" y="391"/>
                </a:lnTo>
                <a:lnTo>
                  <a:pt x="166" y="326"/>
                </a:lnTo>
                <a:lnTo>
                  <a:pt x="118" y="229"/>
                </a:lnTo>
                <a:lnTo>
                  <a:pt x="112" y="270"/>
                </a:lnTo>
                <a:lnTo>
                  <a:pt x="94" y="260"/>
                </a:lnTo>
                <a:lnTo>
                  <a:pt x="77" y="250"/>
                </a:lnTo>
                <a:lnTo>
                  <a:pt x="61" y="238"/>
                </a:lnTo>
                <a:lnTo>
                  <a:pt x="47" y="224"/>
                </a:lnTo>
                <a:lnTo>
                  <a:pt x="35" y="210"/>
                </a:lnTo>
                <a:lnTo>
                  <a:pt x="26" y="195"/>
                </a:lnTo>
                <a:lnTo>
                  <a:pt x="18" y="178"/>
                </a:lnTo>
                <a:lnTo>
                  <a:pt x="13" y="162"/>
                </a:lnTo>
                <a:lnTo>
                  <a:pt x="27" y="141"/>
                </a:lnTo>
                <a:lnTo>
                  <a:pt x="44" y="124"/>
                </a:lnTo>
                <a:lnTo>
                  <a:pt x="64" y="109"/>
                </a:lnTo>
                <a:lnTo>
                  <a:pt x="87" y="97"/>
                </a:lnTo>
                <a:lnTo>
                  <a:pt x="113" y="88"/>
                </a:lnTo>
                <a:lnTo>
                  <a:pt x="140" y="83"/>
                </a:lnTo>
                <a:lnTo>
                  <a:pt x="168" y="81"/>
                </a:lnTo>
                <a:lnTo>
                  <a:pt x="197" y="8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76" name="Freeform 27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2923382" y="3196535"/>
            <a:ext cx="290512" cy="636588"/>
          </a:xfrm>
          <a:custGeom>
            <a:avLst/>
            <a:gdLst>
              <a:gd name="T0" fmla="*/ 0 w 183"/>
              <a:gd name="T1" fmla="*/ 0 h 401"/>
              <a:gd name="T2" fmla="*/ 93244827 w 183"/>
              <a:gd name="T3" fmla="*/ 7561268 h 401"/>
              <a:gd name="T4" fmla="*/ 178929992 w 183"/>
              <a:gd name="T5" fmla="*/ 27722534 h 401"/>
              <a:gd name="T6" fmla="*/ 257055495 w 183"/>
              <a:gd name="T7" fmla="*/ 63004749 h 401"/>
              <a:gd name="T8" fmla="*/ 325098803 w 183"/>
              <a:gd name="T9" fmla="*/ 105846646 h 401"/>
              <a:gd name="T10" fmla="*/ 380542145 w 183"/>
              <a:gd name="T11" fmla="*/ 158770762 h 401"/>
              <a:gd name="T12" fmla="*/ 403224306 w 183"/>
              <a:gd name="T13" fmla="*/ 189012661 h 401"/>
              <a:gd name="T14" fmla="*/ 423385521 w 183"/>
              <a:gd name="T15" fmla="*/ 219254560 h 401"/>
              <a:gd name="T16" fmla="*/ 438506433 w 183"/>
              <a:gd name="T17" fmla="*/ 254536775 h 401"/>
              <a:gd name="T18" fmla="*/ 448587040 w 183"/>
              <a:gd name="T19" fmla="*/ 287298038 h 401"/>
              <a:gd name="T20" fmla="*/ 456146702 w 183"/>
              <a:gd name="T21" fmla="*/ 325101205 h 401"/>
              <a:gd name="T22" fmla="*/ 458667648 w 183"/>
              <a:gd name="T23" fmla="*/ 360383421 h 401"/>
              <a:gd name="T24" fmla="*/ 458667648 w 183"/>
              <a:gd name="T25" fmla="*/ 567036395 h 401"/>
              <a:gd name="T26" fmla="*/ 453627344 w 183"/>
              <a:gd name="T27" fmla="*/ 622479876 h 401"/>
              <a:gd name="T28" fmla="*/ 435985487 w 183"/>
              <a:gd name="T29" fmla="*/ 675402405 h 401"/>
              <a:gd name="T30" fmla="*/ 410783968 w 183"/>
              <a:gd name="T31" fmla="*/ 728326522 h 401"/>
              <a:gd name="T32" fmla="*/ 375501841 w 183"/>
              <a:gd name="T33" fmla="*/ 773689370 h 401"/>
              <a:gd name="T34" fmla="*/ 330139107 w 183"/>
              <a:gd name="T35" fmla="*/ 816531266 h 401"/>
              <a:gd name="T36" fmla="*/ 279736069 w 183"/>
              <a:gd name="T37" fmla="*/ 851813482 h 401"/>
              <a:gd name="T38" fmla="*/ 219252423 w 183"/>
              <a:gd name="T39" fmla="*/ 882055380 h 401"/>
              <a:gd name="T40" fmla="*/ 153728473 w 183"/>
              <a:gd name="T41" fmla="*/ 904737598 h 401"/>
              <a:gd name="T42" fmla="*/ 153728473 w 183"/>
              <a:gd name="T43" fmla="*/ 1008063292 h 401"/>
              <a:gd name="T44" fmla="*/ 0 w 183"/>
              <a:gd name="T45" fmla="*/ 824092535 h 401"/>
              <a:gd name="T46" fmla="*/ 153728473 w 183"/>
              <a:gd name="T47" fmla="*/ 597278294 h 401"/>
              <a:gd name="T48" fmla="*/ 153728473 w 183"/>
              <a:gd name="T49" fmla="*/ 700603988 h 401"/>
              <a:gd name="T50" fmla="*/ 204131511 w 183"/>
              <a:gd name="T51" fmla="*/ 682963674 h 401"/>
              <a:gd name="T52" fmla="*/ 252015191 w 183"/>
              <a:gd name="T53" fmla="*/ 662802408 h 401"/>
              <a:gd name="T54" fmla="*/ 294856980 w 183"/>
              <a:gd name="T55" fmla="*/ 637600826 h 401"/>
              <a:gd name="T56" fmla="*/ 332660052 w 183"/>
              <a:gd name="T57" fmla="*/ 607358927 h 401"/>
              <a:gd name="T58" fmla="*/ 367942179 w 183"/>
              <a:gd name="T59" fmla="*/ 577117028 h 401"/>
              <a:gd name="T60" fmla="*/ 398184002 w 183"/>
              <a:gd name="T61" fmla="*/ 541834813 h 401"/>
              <a:gd name="T62" fmla="*/ 420864576 w 183"/>
              <a:gd name="T63" fmla="*/ 504031646 h 401"/>
              <a:gd name="T64" fmla="*/ 441025791 w 183"/>
              <a:gd name="T65" fmla="*/ 463709114 h 401"/>
              <a:gd name="T66" fmla="*/ 441025791 w 183"/>
              <a:gd name="T67" fmla="*/ 463709114 h 401"/>
              <a:gd name="T68" fmla="*/ 413304914 w 183"/>
              <a:gd name="T69" fmla="*/ 408265633 h 401"/>
              <a:gd name="T70" fmla="*/ 375501841 w 183"/>
              <a:gd name="T71" fmla="*/ 357862469 h 401"/>
              <a:gd name="T72" fmla="*/ 330139107 w 183"/>
              <a:gd name="T73" fmla="*/ 315020572 h 401"/>
              <a:gd name="T74" fmla="*/ 274695765 w 183"/>
              <a:gd name="T75" fmla="*/ 277217405 h 401"/>
              <a:gd name="T76" fmla="*/ 214212119 w 183"/>
              <a:gd name="T77" fmla="*/ 246975506 h 401"/>
              <a:gd name="T78" fmla="*/ 146168811 w 183"/>
              <a:gd name="T79" fmla="*/ 224294876 h 401"/>
              <a:gd name="T80" fmla="*/ 75604557 w 183"/>
              <a:gd name="T81" fmla="*/ 211693291 h 401"/>
              <a:gd name="T82" fmla="*/ 0 w 183"/>
              <a:gd name="T83" fmla="*/ 206652975 h 4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83" h="401">
                <a:moveTo>
                  <a:pt x="0" y="0"/>
                </a:moveTo>
                <a:lnTo>
                  <a:pt x="37" y="3"/>
                </a:lnTo>
                <a:lnTo>
                  <a:pt x="71" y="11"/>
                </a:lnTo>
                <a:lnTo>
                  <a:pt x="102" y="25"/>
                </a:lnTo>
                <a:lnTo>
                  <a:pt x="129" y="42"/>
                </a:lnTo>
                <a:lnTo>
                  <a:pt x="151" y="63"/>
                </a:lnTo>
                <a:lnTo>
                  <a:pt x="160" y="75"/>
                </a:lnTo>
                <a:lnTo>
                  <a:pt x="168" y="87"/>
                </a:lnTo>
                <a:lnTo>
                  <a:pt x="174" y="101"/>
                </a:lnTo>
                <a:lnTo>
                  <a:pt x="178" y="114"/>
                </a:lnTo>
                <a:lnTo>
                  <a:pt x="181" y="129"/>
                </a:lnTo>
                <a:lnTo>
                  <a:pt x="182" y="143"/>
                </a:lnTo>
                <a:lnTo>
                  <a:pt x="182" y="225"/>
                </a:lnTo>
                <a:lnTo>
                  <a:pt x="180" y="247"/>
                </a:lnTo>
                <a:lnTo>
                  <a:pt x="173" y="268"/>
                </a:lnTo>
                <a:lnTo>
                  <a:pt x="163" y="289"/>
                </a:lnTo>
                <a:lnTo>
                  <a:pt x="149" y="307"/>
                </a:lnTo>
                <a:lnTo>
                  <a:pt x="131" y="324"/>
                </a:lnTo>
                <a:lnTo>
                  <a:pt x="111" y="338"/>
                </a:lnTo>
                <a:lnTo>
                  <a:pt x="87" y="350"/>
                </a:lnTo>
                <a:lnTo>
                  <a:pt x="61" y="359"/>
                </a:lnTo>
                <a:lnTo>
                  <a:pt x="61" y="400"/>
                </a:lnTo>
                <a:lnTo>
                  <a:pt x="0" y="327"/>
                </a:lnTo>
                <a:lnTo>
                  <a:pt x="61" y="237"/>
                </a:lnTo>
                <a:lnTo>
                  <a:pt x="61" y="278"/>
                </a:lnTo>
                <a:lnTo>
                  <a:pt x="81" y="271"/>
                </a:lnTo>
                <a:lnTo>
                  <a:pt x="100" y="263"/>
                </a:lnTo>
                <a:lnTo>
                  <a:pt x="117" y="253"/>
                </a:lnTo>
                <a:lnTo>
                  <a:pt x="132" y="241"/>
                </a:lnTo>
                <a:lnTo>
                  <a:pt x="146" y="229"/>
                </a:lnTo>
                <a:lnTo>
                  <a:pt x="158" y="215"/>
                </a:lnTo>
                <a:lnTo>
                  <a:pt x="167" y="200"/>
                </a:lnTo>
                <a:lnTo>
                  <a:pt x="175" y="184"/>
                </a:lnTo>
                <a:lnTo>
                  <a:pt x="164" y="162"/>
                </a:lnTo>
                <a:lnTo>
                  <a:pt x="149" y="142"/>
                </a:lnTo>
                <a:lnTo>
                  <a:pt x="131" y="125"/>
                </a:lnTo>
                <a:lnTo>
                  <a:pt x="109" y="110"/>
                </a:lnTo>
                <a:lnTo>
                  <a:pt x="85" y="98"/>
                </a:lnTo>
                <a:lnTo>
                  <a:pt x="58" y="89"/>
                </a:lnTo>
                <a:lnTo>
                  <a:pt x="30" y="84"/>
                </a:lnTo>
                <a:lnTo>
                  <a:pt x="0" y="8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77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73919" y="4491935"/>
            <a:ext cx="79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Quantité</a:t>
            </a:r>
          </a:p>
        </p:txBody>
      </p:sp>
      <p:sp>
        <p:nvSpPr>
          <p:cNvPr id="53278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96857" y="6293748"/>
            <a:ext cx="665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6038" rIns="90488" bIns="46038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Temps</a:t>
            </a:r>
          </a:p>
        </p:txBody>
      </p:sp>
      <p:sp>
        <p:nvSpPr>
          <p:cNvPr id="5327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793707" y="3455298"/>
            <a:ext cx="27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-</a:t>
            </a:r>
          </a:p>
        </p:txBody>
      </p:sp>
      <p:sp>
        <p:nvSpPr>
          <p:cNvPr id="53280" name="Text Box 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85419" y="3167960"/>
            <a:ext cx="27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-</a:t>
            </a:r>
          </a:p>
        </p:txBody>
      </p:sp>
      <p:sp>
        <p:nvSpPr>
          <p:cNvPr id="53281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39057" y="3415610"/>
            <a:ext cx="34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53282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363244" y="3198123"/>
            <a:ext cx="34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53283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425282" y="3310835"/>
            <a:ext cx="27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-</a:t>
            </a:r>
          </a:p>
        </p:txBody>
      </p:sp>
      <p:sp>
        <p:nvSpPr>
          <p:cNvPr id="53284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88432" y="3383860"/>
            <a:ext cx="27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0">
                <a:solidFill>
                  <a:schemeClr val="tx1"/>
                </a:solidFill>
                <a:latin typeface="Verdana" pitchFamily="34" charset="0"/>
              </a:rPr>
              <a:t>-</a:t>
            </a:r>
          </a:p>
        </p:txBody>
      </p:sp>
      <p:sp>
        <p:nvSpPr>
          <p:cNvPr id="38" name="Rectangle 4"/>
          <p:cNvSpPr txBox="1">
            <a:spLocks noChangeArrowheads="1"/>
          </p:cNvSpPr>
          <p:nvPr>
            <p:custDataLst>
              <p:tags r:id="rId35"/>
            </p:custDataLst>
          </p:nvPr>
        </p:nvSpPr>
        <p:spPr>
          <a:xfrm>
            <a:off x="107505" y="-173266"/>
            <a:ext cx="9089254" cy="17137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pour diagnostiquer et </a:t>
            </a:r>
          </a:p>
          <a:p>
            <a:pPr algn="ctr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 comportement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12269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70587" y="6501593"/>
            <a:ext cx="2133600" cy="301752"/>
          </a:xfrm>
        </p:spPr>
        <p:txBody>
          <a:bodyPr/>
          <a:lstStyle/>
          <a:p>
            <a:pPr algn="ctr">
              <a:defRPr/>
            </a:pPr>
            <a:fld id="{551F3B8B-2F01-4D1F-A4D3-6C5486C093B1}" type="slidenum">
              <a:rPr lang="fr-FR" altLang="fr-FR"/>
              <a:pPr algn="ctr">
                <a:defRPr/>
              </a:pPr>
              <a:t>49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295401" y="-242239"/>
            <a:ext cx="7699373" cy="990600"/>
          </a:xfrm>
        </p:spPr>
        <p:txBody>
          <a:bodyPr>
            <a:normAutofit/>
          </a:bodyPr>
          <a:lstStyle/>
          <a:p>
            <a:r>
              <a:rPr lang="fr-FR" altLang="fr-FR" sz="3600" dirty="0" smtClean="0"/>
              <a:t>L’effet de bord : des exemples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1638" y="1412875"/>
            <a:ext cx="814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Budget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R&amp;D</a:t>
            </a:r>
          </a:p>
        </p:txBody>
      </p:sp>
      <p:sp>
        <p:nvSpPr>
          <p:cNvPr id="962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3575" y="2852738"/>
            <a:ext cx="1862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Nouveaux produits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(innovation)</a:t>
            </a:r>
          </a:p>
        </p:txBody>
      </p:sp>
      <p:sp>
        <p:nvSpPr>
          <p:cNvPr id="962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68538" y="1916113"/>
            <a:ext cx="93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Revenus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ventes</a:t>
            </a:r>
          </a:p>
        </p:txBody>
      </p:sp>
      <p:sp>
        <p:nvSpPr>
          <p:cNvPr id="962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3088" y="765175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Recrutement</a:t>
            </a:r>
          </a:p>
        </p:txBody>
      </p:sp>
      <p:sp>
        <p:nvSpPr>
          <p:cNvPr id="962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5825" y="1412875"/>
            <a:ext cx="1309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Taille équipe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d’ingénieurs</a:t>
            </a:r>
          </a:p>
        </p:txBody>
      </p:sp>
      <p:sp>
        <p:nvSpPr>
          <p:cNvPr id="9626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32588" y="2565400"/>
            <a:ext cx="22621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Complexité du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Management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(couplage des équipes)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19700" y="3716338"/>
            <a:ext cx="183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Temps consacré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au développement</a:t>
            </a:r>
          </a:p>
        </p:txBody>
      </p:sp>
      <p:cxnSp>
        <p:nvCxnSpPr>
          <p:cNvPr id="96267" name="AutoShape 11"/>
          <p:cNvCxnSpPr>
            <a:cxnSpLocks noChangeShapeType="1"/>
            <a:stCxn id="96260" idx="3"/>
            <a:endCxn id="96261" idx="3"/>
          </p:cNvCxnSpPr>
          <p:nvPr>
            <p:custDataLst>
              <p:tags r:id="rId10"/>
            </p:custDataLst>
          </p:nvPr>
        </p:nvCxnSpPr>
        <p:spPr bwMode="auto">
          <a:xfrm>
            <a:off x="5026025" y="1671638"/>
            <a:ext cx="39688" cy="1439862"/>
          </a:xfrm>
          <a:prstGeom prst="curvedConnector3">
            <a:avLst>
              <a:gd name="adj1" fmla="val 6720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268" name="AutoShape 12"/>
          <p:cNvCxnSpPr>
            <a:cxnSpLocks noChangeShapeType="1"/>
            <a:stCxn id="96261" idx="1"/>
            <a:endCxn id="96262" idx="2"/>
          </p:cNvCxnSpPr>
          <p:nvPr>
            <p:custDataLst>
              <p:tags r:id="rId11"/>
            </p:custDataLst>
          </p:nvPr>
        </p:nvCxnSpPr>
        <p:spPr bwMode="auto">
          <a:xfrm rot="10800000">
            <a:off x="2738438" y="2433638"/>
            <a:ext cx="465137" cy="677862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269" name="AutoShape 13"/>
          <p:cNvCxnSpPr>
            <a:cxnSpLocks noChangeShapeType="1"/>
            <a:stCxn id="96262" idx="0"/>
            <a:endCxn id="96260" idx="0"/>
          </p:cNvCxnSpPr>
          <p:nvPr>
            <p:custDataLst>
              <p:tags r:id="rId12"/>
            </p:custDataLst>
          </p:nvPr>
        </p:nvCxnSpPr>
        <p:spPr bwMode="auto">
          <a:xfrm rot="-5400000">
            <a:off x="3427413" y="723900"/>
            <a:ext cx="503238" cy="1881187"/>
          </a:xfrm>
          <a:prstGeom prst="curvedConnector3">
            <a:avLst>
              <a:gd name="adj1" fmla="val 145426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270" name="AutoShape 14"/>
          <p:cNvCxnSpPr>
            <a:cxnSpLocks noChangeShapeType="1"/>
            <a:stCxn id="96260" idx="0"/>
            <a:endCxn id="96263" idx="1"/>
          </p:cNvCxnSpPr>
          <p:nvPr>
            <p:custDataLst>
              <p:tags r:id="rId13"/>
            </p:custDataLst>
          </p:nvPr>
        </p:nvCxnSpPr>
        <p:spPr bwMode="auto">
          <a:xfrm rot="-5400000">
            <a:off x="4888707" y="648493"/>
            <a:ext cx="495300" cy="1033463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271" name="AutoShape 15"/>
          <p:cNvCxnSpPr>
            <a:cxnSpLocks noChangeShapeType="1"/>
            <a:stCxn id="96263" idx="3"/>
            <a:endCxn id="96264" idx="0"/>
          </p:cNvCxnSpPr>
          <p:nvPr>
            <p:custDataLst>
              <p:tags r:id="rId14"/>
            </p:custDataLst>
          </p:nvPr>
        </p:nvCxnSpPr>
        <p:spPr bwMode="auto">
          <a:xfrm>
            <a:off x="6983413" y="917575"/>
            <a:ext cx="908050" cy="49530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272" name="AutoShape 16"/>
          <p:cNvCxnSpPr>
            <a:cxnSpLocks noChangeShapeType="1"/>
            <a:stCxn id="96264" idx="2"/>
            <a:endCxn id="96265" idx="0"/>
          </p:cNvCxnSpPr>
          <p:nvPr>
            <p:custDataLst>
              <p:tags r:id="rId15"/>
            </p:custDataLst>
          </p:nvPr>
        </p:nvCxnSpPr>
        <p:spPr bwMode="auto">
          <a:xfrm rot="5400000">
            <a:off x="7560469" y="2234406"/>
            <a:ext cx="635000" cy="26988"/>
          </a:xfrm>
          <a:prstGeom prst="curvedConnector3">
            <a:avLst>
              <a:gd name="adj1" fmla="val 500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273" name="AutoShape 17"/>
          <p:cNvCxnSpPr>
            <a:cxnSpLocks noChangeShapeType="1"/>
            <a:stCxn id="96265" idx="2"/>
            <a:endCxn id="96266" idx="3"/>
          </p:cNvCxnSpPr>
          <p:nvPr>
            <p:custDataLst>
              <p:tags r:id="rId16"/>
            </p:custDataLst>
          </p:nvPr>
        </p:nvCxnSpPr>
        <p:spPr bwMode="auto">
          <a:xfrm rot="5400000">
            <a:off x="7121525" y="3232150"/>
            <a:ext cx="679450" cy="8064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274" name="AutoShape 18"/>
          <p:cNvCxnSpPr>
            <a:cxnSpLocks noChangeShapeType="1"/>
            <a:stCxn id="96266" idx="1"/>
            <a:endCxn id="96261" idx="2"/>
          </p:cNvCxnSpPr>
          <p:nvPr>
            <p:custDataLst>
              <p:tags r:id="rId17"/>
            </p:custDataLst>
          </p:nvPr>
        </p:nvCxnSpPr>
        <p:spPr bwMode="auto">
          <a:xfrm rot="10800000">
            <a:off x="4135438" y="3370263"/>
            <a:ext cx="1084262" cy="604837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627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84455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627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4455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62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1141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77888" y="4379913"/>
            <a:ext cx="41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K€</a:t>
            </a:r>
          </a:p>
        </p:txBody>
      </p:sp>
      <p:sp>
        <p:nvSpPr>
          <p:cNvPr id="9627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58140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6280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58140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6281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4826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81400" y="4227513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</a:t>
            </a:r>
          </a:p>
        </p:txBody>
      </p:sp>
      <p:sp>
        <p:nvSpPr>
          <p:cNvPr id="96283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185863" y="5157788"/>
            <a:ext cx="949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Revenus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Ventes ?</a:t>
            </a:r>
          </a:p>
        </p:txBody>
      </p:sp>
      <p:sp>
        <p:nvSpPr>
          <p:cNvPr id="96284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94150" y="5157788"/>
            <a:ext cx="1069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Nouveaux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Produits ?</a:t>
            </a:r>
          </a:p>
        </p:txBody>
      </p:sp>
      <p:sp>
        <p:nvSpPr>
          <p:cNvPr id="96285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67639" y="5084763"/>
            <a:ext cx="3188735" cy="74084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QUELS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SONT LES 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COMPORTEMENTS GRAPHIQUES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POSSIBLES ? : tracer les courbes</a:t>
            </a:r>
          </a:p>
        </p:txBody>
      </p:sp>
      <p:sp>
        <p:nvSpPr>
          <p:cNvPr id="96286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0" y="3286352"/>
            <a:ext cx="3274015" cy="7408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Ce sont des effets secondaires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que l’on </a:t>
            </a: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n’avait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pas prévus</a:t>
            </a: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On peut parler d’effets collatéraux</a:t>
            </a: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6287" name="AutoShape 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3636169" y="1988344"/>
            <a:ext cx="576263" cy="288925"/>
          </a:xfrm>
          <a:prstGeom prst="curvedDownArrow">
            <a:avLst>
              <a:gd name="adj1" fmla="val 39890"/>
              <a:gd name="adj2" fmla="val 79780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6288" name="AutoShape 3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6084094" y="2204244"/>
            <a:ext cx="576263" cy="288925"/>
          </a:xfrm>
          <a:prstGeom prst="curvedDownArrow">
            <a:avLst>
              <a:gd name="adj1" fmla="val 39890"/>
              <a:gd name="adj2" fmla="val 7978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32"/>
            </p:custDataLst>
          </p:nvPr>
        </p:nvSpPr>
        <p:spPr>
          <a:xfrm>
            <a:off x="7042140" y="403967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3" name="ZoneTexte 2"/>
          <p:cNvSpPr txBox="1"/>
          <p:nvPr>
            <p:custDataLst>
              <p:tags r:id="rId33"/>
            </p:custDataLst>
          </p:nvPr>
        </p:nvSpPr>
        <p:spPr>
          <a:xfrm>
            <a:off x="5517481" y="101366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5" name="ZoneTexte 34"/>
          <p:cNvSpPr txBox="1"/>
          <p:nvPr>
            <p:custDataLst>
              <p:tags r:id="rId34"/>
            </p:custDataLst>
          </p:nvPr>
        </p:nvSpPr>
        <p:spPr>
          <a:xfrm>
            <a:off x="7891463" y="104354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6" name="ZoneTexte 35"/>
          <p:cNvSpPr txBox="1"/>
          <p:nvPr>
            <p:custDataLst>
              <p:tags r:id="rId35"/>
            </p:custDataLst>
          </p:nvPr>
        </p:nvSpPr>
        <p:spPr>
          <a:xfrm>
            <a:off x="7929576" y="220690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7" name="ZoneTexte 36"/>
          <p:cNvSpPr txBox="1"/>
          <p:nvPr>
            <p:custDataLst>
              <p:tags r:id="rId36"/>
            </p:custDataLst>
          </p:nvPr>
        </p:nvSpPr>
        <p:spPr>
          <a:xfrm>
            <a:off x="4403849" y="85887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8" name="ZoneTexte 37"/>
          <p:cNvSpPr txBox="1"/>
          <p:nvPr>
            <p:custDataLst>
              <p:tags r:id="rId37"/>
            </p:custDataLst>
          </p:nvPr>
        </p:nvSpPr>
        <p:spPr>
          <a:xfrm>
            <a:off x="4999140" y="306863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9" name="ZoneTexte 38"/>
          <p:cNvSpPr txBox="1"/>
          <p:nvPr>
            <p:custDataLst>
              <p:tags r:id="rId38"/>
            </p:custDataLst>
          </p:nvPr>
        </p:nvSpPr>
        <p:spPr>
          <a:xfrm>
            <a:off x="2411413" y="23487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40" name="ZoneTexte 39"/>
          <p:cNvSpPr txBox="1"/>
          <p:nvPr>
            <p:custDataLst>
              <p:tags r:id="rId39"/>
            </p:custDataLst>
          </p:nvPr>
        </p:nvSpPr>
        <p:spPr>
          <a:xfrm>
            <a:off x="3794329" y="33292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6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9055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5353715" y="1511942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Dans le monde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9552" y="-97273"/>
            <a:ext cx="8604448" cy="160038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Où enseigne-t-on la modélisation et la simulation par la dynamique des systèmes à des fins de décision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838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61175" y="6501947"/>
            <a:ext cx="2133600" cy="301752"/>
          </a:xfrm>
        </p:spPr>
        <p:txBody>
          <a:bodyPr/>
          <a:lstStyle/>
          <a:p>
            <a:pPr algn="ctr">
              <a:defRPr/>
            </a:pPr>
            <a:fld id="{EB589FE4-72EE-401F-8E0B-CE6ECD235DCB}" type="slidenum">
              <a:rPr lang="fr-FR" altLang="fr-FR"/>
              <a:pPr algn="ctr">
                <a:defRPr/>
              </a:pPr>
              <a:t>50</a:t>
            </a:fld>
            <a:endParaRPr lang="fr-FR" altLang="fr-FR" dirty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053306" y="-164194"/>
            <a:ext cx="7909718" cy="9906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L’effet de bord : des exemples</a:t>
            </a:r>
          </a:p>
        </p:txBody>
      </p:sp>
      <p:sp>
        <p:nvSpPr>
          <p:cNvPr id="97299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84455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7300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4455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7301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1141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97302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4550" y="4379913"/>
            <a:ext cx="41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K€</a:t>
            </a:r>
          </a:p>
        </p:txBody>
      </p:sp>
      <p:sp>
        <p:nvSpPr>
          <p:cNvPr id="97303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58140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7304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58140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7305" name="Text Box 2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826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97306" name="Text Box 2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81400" y="4227513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</a:t>
            </a:r>
          </a:p>
        </p:txBody>
      </p:sp>
      <p:sp>
        <p:nvSpPr>
          <p:cNvPr id="97307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63713" y="5373688"/>
            <a:ext cx="949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Revenus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Ventes ?</a:t>
            </a:r>
          </a:p>
        </p:txBody>
      </p:sp>
      <p:sp>
        <p:nvSpPr>
          <p:cNvPr id="97308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40200" y="5300663"/>
            <a:ext cx="1069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Nouveaux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Produits ?</a:t>
            </a:r>
          </a:p>
        </p:txBody>
      </p:sp>
      <p:sp>
        <p:nvSpPr>
          <p:cNvPr id="97313" name="Freeform 32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27088" y="5062538"/>
            <a:ext cx="1800225" cy="814387"/>
          </a:xfrm>
          <a:custGeom>
            <a:avLst/>
            <a:gdLst>
              <a:gd name="T0" fmla="*/ 0 w 1134"/>
              <a:gd name="T1" fmla="*/ 1292838569 h 513"/>
              <a:gd name="T2" fmla="*/ 914817513 w 1134"/>
              <a:gd name="T3" fmla="*/ 1066024646 h 513"/>
              <a:gd name="T4" fmla="*/ 1943041263 w 1134"/>
              <a:gd name="T5" fmla="*/ 151209282 h 513"/>
              <a:gd name="T6" fmla="*/ 2147483647 w 1134"/>
              <a:gd name="T7" fmla="*/ 151209282 h 5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34" h="513">
                <a:moveTo>
                  <a:pt x="0" y="513"/>
                </a:moveTo>
                <a:cubicBezTo>
                  <a:pt x="117" y="505"/>
                  <a:pt x="235" y="498"/>
                  <a:pt x="363" y="423"/>
                </a:cubicBezTo>
                <a:cubicBezTo>
                  <a:pt x="491" y="348"/>
                  <a:pt x="643" y="120"/>
                  <a:pt x="771" y="60"/>
                </a:cubicBezTo>
                <a:cubicBezTo>
                  <a:pt x="899" y="0"/>
                  <a:pt x="1016" y="30"/>
                  <a:pt x="1134" y="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7314" name="Freeform 33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563938" y="5037138"/>
            <a:ext cx="1728787" cy="839787"/>
          </a:xfrm>
          <a:custGeom>
            <a:avLst/>
            <a:gdLst>
              <a:gd name="T0" fmla="*/ 0 w 1089"/>
              <a:gd name="T1" fmla="*/ 1333161069 h 529"/>
              <a:gd name="T2" fmla="*/ 572074510 w 1089"/>
              <a:gd name="T3" fmla="*/ 1106347141 h 529"/>
              <a:gd name="T4" fmla="*/ 1028223453 w 1089"/>
              <a:gd name="T5" fmla="*/ 304937931 h 529"/>
              <a:gd name="T6" fmla="*/ 1486891757 w 1089"/>
              <a:gd name="T7" fmla="*/ 75604642 h 529"/>
              <a:gd name="T8" fmla="*/ 2147483647 w 1089"/>
              <a:gd name="T9" fmla="*/ 75604642 h 529"/>
              <a:gd name="T10" fmla="*/ 2147483647 w 1089"/>
              <a:gd name="T11" fmla="*/ 534272807 h 529"/>
              <a:gd name="T12" fmla="*/ 2147483647 w 1089"/>
              <a:gd name="T13" fmla="*/ 877013853 h 5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9" h="529">
                <a:moveTo>
                  <a:pt x="0" y="529"/>
                </a:moveTo>
                <a:cubicBezTo>
                  <a:pt x="79" y="518"/>
                  <a:pt x="159" y="507"/>
                  <a:pt x="227" y="439"/>
                </a:cubicBezTo>
                <a:cubicBezTo>
                  <a:pt x="295" y="371"/>
                  <a:pt x="347" y="189"/>
                  <a:pt x="408" y="121"/>
                </a:cubicBezTo>
                <a:cubicBezTo>
                  <a:pt x="469" y="53"/>
                  <a:pt x="514" y="45"/>
                  <a:pt x="590" y="30"/>
                </a:cubicBezTo>
                <a:cubicBezTo>
                  <a:pt x="666" y="15"/>
                  <a:pt x="786" y="0"/>
                  <a:pt x="862" y="30"/>
                </a:cubicBezTo>
                <a:cubicBezTo>
                  <a:pt x="938" y="60"/>
                  <a:pt x="1005" y="159"/>
                  <a:pt x="1043" y="212"/>
                </a:cubicBezTo>
                <a:cubicBezTo>
                  <a:pt x="1081" y="265"/>
                  <a:pt x="1085" y="306"/>
                  <a:pt x="1089" y="348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5" name="Text Box 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11638" y="1412875"/>
            <a:ext cx="814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Budget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R&amp;D</a:t>
            </a:r>
          </a:p>
        </p:txBody>
      </p:sp>
      <p:sp>
        <p:nvSpPr>
          <p:cNvPr id="36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03575" y="2852738"/>
            <a:ext cx="1862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Nouveaux produits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(innovation)</a:t>
            </a:r>
          </a:p>
        </p:txBody>
      </p:sp>
      <p:sp>
        <p:nvSpPr>
          <p:cNvPr id="37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68538" y="1916113"/>
            <a:ext cx="93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Revenus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ventes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3088" y="765175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Recrutement</a:t>
            </a:r>
          </a:p>
        </p:txBody>
      </p:sp>
      <p:sp>
        <p:nvSpPr>
          <p:cNvPr id="39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35825" y="1412875"/>
            <a:ext cx="1309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Taille équipe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d’ingénieurs</a:t>
            </a:r>
          </a:p>
        </p:txBody>
      </p:sp>
      <p:sp>
        <p:nvSpPr>
          <p:cNvPr id="40" name="Text Box 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32588" y="2565400"/>
            <a:ext cx="22621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Complexité du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Management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(couplage des équipes)</a:t>
            </a:r>
          </a:p>
        </p:txBody>
      </p:sp>
      <p:sp>
        <p:nvSpPr>
          <p:cNvPr id="41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19700" y="3716338"/>
            <a:ext cx="183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Temps consacré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au développement</a:t>
            </a:r>
          </a:p>
        </p:txBody>
      </p:sp>
      <p:cxnSp>
        <p:nvCxnSpPr>
          <p:cNvPr id="42" name="AutoShape 11"/>
          <p:cNvCxnSpPr>
            <a:cxnSpLocks noChangeShapeType="1"/>
            <a:stCxn id="35" idx="3"/>
            <a:endCxn id="36" idx="3"/>
          </p:cNvCxnSpPr>
          <p:nvPr>
            <p:custDataLst>
              <p:tags r:id="rId22"/>
            </p:custDataLst>
          </p:nvPr>
        </p:nvCxnSpPr>
        <p:spPr bwMode="auto">
          <a:xfrm>
            <a:off x="5026025" y="1671638"/>
            <a:ext cx="39688" cy="1439862"/>
          </a:xfrm>
          <a:prstGeom prst="curvedConnector3">
            <a:avLst>
              <a:gd name="adj1" fmla="val 6720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AutoShape 12"/>
          <p:cNvCxnSpPr>
            <a:cxnSpLocks noChangeShapeType="1"/>
            <a:stCxn id="36" idx="1"/>
            <a:endCxn id="37" idx="2"/>
          </p:cNvCxnSpPr>
          <p:nvPr>
            <p:custDataLst>
              <p:tags r:id="rId23"/>
            </p:custDataLst>
          </p:nvPr>
        </p:nvCxnSpPr>
        <p:spPr bwMode="auto">
          <a:xfrm rot="10800000">
            <a:off x="2738438" y="2433638"/>
            <a:ext cx="465137" cy="677862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AutoShape 13"/>
          <p:cNvCxnSpPr>
            <a:cxnSpLocks noChangeShapeType="1"/>
            <a:stCxn id="37" idx="0"/>
            <a:endCxn id="35" idx="0"/>
          </p:cNvCxnSpPr>
          <p:nvPr>
            <p:custDataLst>
              <p:tags r:id="rId24"/>
            </p:custDataLst>
          </p:nvPr>
        </p:nvCxnSpPr>
        <p:spPr bwMode="auto">
          <a:xfrm rot="-5400000">
            <a:off x="3427413" y="723900"/>
            <a:ext cx="503238" cy="1881187"/>
          </a:xfrm>
          <a:prstGeom prst="curvedConnector3">
            <a:avLst>
              <a:gd name="adj1" fmla="val 145426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AutoShape 14"/>
          <p:cNvCxnSpPr>
            <a:cxnSpLocks noChangeShapeType="1"/>
            <a:stCxn id="35" idx="0"/>
            <a:endCxn id="38" idx="1"/>
          </p:cNvCxnSpPr>
          <p:nvPr>
            <p:custDataLst>
              <p:tags r:id="rId25"/>
            </p:custDataLst>
          </p:nvPr>
        </p:nvCxnSpPr>
        <p:spPr bwMode="auto">
          <a:xfrm rot="-5400000">
            <a:off x="4888707" y="648493"/>
            <a:ext cx="495300" cy="1033463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AutoShape 15"/>
          <p:cNvCxnSpPr>
            <a:cxnSpLocks noChangeShapeType="1"/>
            <a:stCxn id="38" idx="3"/>
            <a:endCxn id="39" idx="0"/>
          </p:cNvCxnSpPr>
          <p:nvPr>
            <p:custDataLst>
              <p:tags r:id="rId26"/>
            </p:custDataLst>
          </p:nvPr>
        </p:nvCxnSpPr>
        <p:spPr bwMode="auto">
          <a:xfrm>
            <a:off x="6983413" y="917575"/>
            <a:ext cx="908050" cy="49530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AutoShape 16"/>
          <p:cNvCxnSpPr>
            <a:cxnSpLocks noChangeShapeType="1"/>
            <a:stCxn id="39" idx="2"/>
            <a:endCxn id="40" idx="0"/>
          </p:cNvCxnSpPr>
          <p:nvPr>
            <p:custDataLst>
              <p:tags r:id="rId27"/>
            </p:custDataLst>
          </p:nvPr>
        </p:nvCxnSpPr>
        <p:spPr bwMode="auto">
          <a:xfrm rot="5400000">
            <a:off x="7560469" y="2234406"/>
            <a:ext cx="635000" cy="26988"/>
          </a:xfrm>
          <a:prstGeom prst="curvedConnector3">
            <a:avLst>
              <a:gd name="adj1" fmla="val 500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AutoShape 17"/>
          <p:cNvCxnSpPr>
            <a:cxnSpLocks noChangeShapeType="1"/>
            <a:stCxn id="40" idx="2"/>
            <a:endCxn id="41" idx="3"/>
          </p:cNvCxnSpPr>
          <p:nvPr>
            <p:custDataLst>
              <p:tags r:id="rId28"/>
            </p:custDataLst>
          </p:nvPr>
        </p:nvCxnSpPr>
        <p:spPr bwMode="auto">
          <a:xfrm rot="5400000">
            <a:off x="7121525" y="3232150"/>
            <a:ext cx="679450" cy="8064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AutoShape 18"/>
          <p:cNvCxnSpPr>
            <a:cxnSpLocks noChangeShapeType="1"/>
            <a:stCxn id="41" idx="1"/>
            <a:endCxn id="36" idx="2"/>
          </p:cNvCxnSpPr>
          <p:nvPr>
            <p:custDataLst>
              <p:tags r:id="rId29"/>
            </p:custDataLst>
          </p:nvPr>
        </p:nvCxnSpPr>
        <p:spPr bwMode="auto">
          <a:xfrm rot="10800000">
            <a:off x="4135438" y="3370263"/>
            <a:ext cx="1084262" cy="604837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Text Box 2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581400" y="4227513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</a:t>
            </a:r>
          </a:p>
        </p:txBody>
      </p:sp>
      <p:sp>
        <p:nvSpPr>
          <p:cNvPr id="51" name="AutoShap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3636169" y="1988344"/>
            <a:ext cx="576263" cy="288925"/>
          </a:xfrm>
          <a:prstGeom prst="curvedDownArrow">
            <a:avLst>
              <a:gd name="adj1" fmla="val 39890"/>
              <a:gd name="adj2" fmla="val 79780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2" name="AutoShap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6084094" y="2204244"/>
            <a:ext cx="576263" cy="288925"/>
          </a:xfrm>
          <a:prstGeom prst="curvedDownArrow">
            <a:avLst>
              <a:gd name="adj1" fmla="val 39890"/>
              <a:gd name="adj2" fmla="val 7978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0" y="3068638"/>
            <a:ext cx="2996631" cy="1171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Ce sont des effets secondaires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que l’on </a:t>
            </a: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n’avait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pas prévus.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Ici la variable « nouveaux 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produits » n’évolue pas dans le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sens que l’on pouvait imaginer</a:t>
            </a: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67639" y="5084763"/>
            <a:ext cx="3188735" cy="74084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QUELS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SONT LES 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COMPORTEMENTS GRAPHIQUES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POSSIBLES ? : tracer les courbes</a:t>
            </a:r>
          </a:p>
        </p:txBody>
      </p:sp>
      <p:sp>
        <p:nvSpPr>
          <p:cNvPr id="2" name="Forme libre 1"/>
          <p:cNvSpPr/>
          <p:nvPr>
            <p:custDataLst>
              <p:tags r:id="rId35"/>
            </p:custDataLst>
          </p:nvPr>
        </p:nvSpPr>
        <p:spPr>
          <a:xfrm>
            <a:off x="841829" y="5196114"/>
            <a:ext cx="1117600" cy="686502"/>
          </a:xfrm>
          <a:custGeom>
            <a:avLst/>
            <a:gdLst>
              <a:gd name="connsiteX0" fmla="*/ 0 w 1117600"/>
              <a:gd name="connsiteY0" fmla="*/ 682172 h 686502"/>
              <a:gd name="connsiteX1" fmla="*/ 362857 w 1117600"/>
              <a:gd name="connsiteY1" fmla="*/ 653143 h 686502"/>
              <a:gd name="connsiteX2" fmla="*/ 682171 w 1117600"/>
              <a:gd name="connsiteY2" fmla="*/ 435429 h 686502"/>
              <a:gd name="connsiteX3" fmla="*/ 1117600 w 1117600"/>
              <a:gd name="connsiteY3" fmla="*/ 0 h 686502"/>
              <a:gd name="connsiteX4" fmla="*/ 1117600 w 1117600"/>
              <a:gd name="connsiteY4" fmla="*/ 0 h 68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600" h="686502">
                <a:moveTo>
                  <a:pt x="0" y="682172"/>
                </a:moveTo>
                <a:cubicBezTo>
                  <a:pt x="124581" y="688219"/>
                  <a:pt x="249162" y="694267"/>
                  <a:pt x="362857" y="653143"/>
                </a:cubicBezTo>
                <a:cubicBezTo>
                  <a:pt x="476552" y="612019"/>
                  <a:pt x="556381" y="544286"/>
                  <a:pt x="682171" y="435429"/>
                </a:cubicBezTo>
                <a:cubicBezTo>
                  <a:pt x="807961" y="326572"/>
                  <a:pt x="1117600" y="0"/>
                  <a:pt x="1117600" y="0"/>
                </a:cubicBezTo>
                <a:lnTo>
                  <a:pt x="1117600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>
            <p:custDataLst>
              <p:tags r:id="rId36"/>
            </p:custDataLst>
          </p:nvPr>
        </p:nvSpPr>
        <p:spPr>
          <a:xfrm>
            <a:off x="3556000" y="5805714"/>
            <a:ext cx="290286" cy="58057"/>
          </a:xfrm>
          <a:custGeom>
            <a:avLst/>
            <a:gdLst>
              <a:gd name="connsiteX0" fmla="*/ 0 w 290286"/>
              <a:gd name="connsiteY0" fmla="*/ 58057 h 58057"/>
              <a:gd name="connsiteX1" fmla="*/ 290286 w 290286"/>
              <a:gd name="connsiteY1" fmla="*/ 0 h 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286" h="58057">
                <a:moveTo>
                  <a:pt x="0" y="58057"/>
                </a:moveTo>
                <a:cubicBezTo>
                  <a:pt x="96762" y="38705"/>
                  <a:pt x="244324" y="14514"/>
                  <a:pt x="29028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>
            <p:custDataLst>
              <p:tags r:id="rId37"/>
            </p:custDataLst>
          </p:nvPr>
        </p:nvSpPr>
        <p:spPr>
          <a:xfrm>
            <a:off x="3585029" y="5080000"/>
            <a:ext cx="957942" cy="812800"/>
          </a:xfrm>
          <a:custGeom>
            <a:avLst/>
            <a:gdLst>
              <a:gd name="connsiteX0" fmla="*/ 0 w 957942"/>
              <a:gd name="connsiteY0" fmla="*/ 812800 h 812800"/>
              <a:gd name="connsiteX1" fmla="*/ 275771 w 957942"/>
              <a:gd name="connsiteY1" fmla="*/ 711200 h 812800"/>
              <a:gd name="connsiteX2" fmla="*/ 391885 w 957942"/>
              <a:gd name="connsiteY2" fmla="*/ 580571 h 812800"/>
              <a:gd name="connsiteX3" fmla="*/ 551542 w 957942"/>
              <a:gd name="connsiteY3" fmla="*/ 304800 h 812800"/>
              <a:gd name="connsiteX4" fmla="*/ 725714 w 957942"/>
              <a:gd name="connsiteY4" fmla="*/ 72571 h 812800"/>
              <a:gd name="connsiteX5" fmla="*/ 957942 w 957942"/>
              <a:gd name="connsiteY5" fmla="*/ 0 h 812800"/>
              <a:gd name="connsiteX6" fmla="*/ 957942 w 957942"/>
              <a:gd name="connsiteY6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942" h="812800">
                <a:moveTo>
                  <a:pt x="0" y="812800"/>
                </a:moveTo>
                <a:cubicBezTo>
                  <a:pt x="105228" y="781352"/>
                  <a:pt x="210457" y="749905"/>
                  <a:pt x="275771" y="711200"/>
                </a:cubicBezTo>
                <a:cubicBezTo>
                  <a:pt x="341085" y="672495"/>
                  <a:pt x="345923" y="648304"/>
                  <a:pt x="391885" y="580571"/>
                </a:cubicBezTo>
                <a:cubicBezTo>
                  <a:pt x="437847" y="512838"/>
                  <a:pt x="495904" y="389467"/>
                  <a:pt x="551542" y="304800"/>
                </a:cubicBezTo>
                <a:cubicBezTo>
                  <a:pt x="607180" y="220133"/>
                  <a:pt x="657981" y="123371"/>
                  <a:pt x="725714" y="72571"/>
                </a:cubicBezTo>
                <a:cubicBezTo>
                  <a:pt x="793447" y="21771"/>
                  <a:pt x="957942" y="0"/>
                  <a:pt x="957942" y="0"/>
                </a:cubicBezTo>
                <a:lnTo>
                  <a:pt x="957942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1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35560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C6797147-2D6E-4F6A-927E-4198B0568B20}" type="slidenum">
              <a:rPr lang="fr-FR" altLang="fr-FR"/>
              <a:pPr algn="ctr">
                <a:defRPr/>
              </a:pPr>
              <a:t>51</a:t>
            </a:fld>
            <a:endParaRPr lang="fr-FR" altLang="fr-FR" dirty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11816" y="-243408"/>
            <a:ext cx="7985353" cy="9906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L’effet de bord : des exemples</a:t>
            </a:r>
          </a:p>
        </p:txBody>
      </p:sp>
      <p:sp>
        <p:nvSpPr>
          <p:cNvPr id="9830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6198" y="1479550"/>
            <a:ext cx="49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C.A</a:t>
            </a:r>
          </a:p>
        </p:txBody>
      </p:sp>
      <p:sp>
        <p:nvSpPr>
          <p:cNvPr id="98309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24123" y="1479550"/>
            <a:ext cx="100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vendeurs</a:t>
            </a:r>
          </a:p>
        </p:txBody>
      </p:sp>
      <p:sp>
        <p:nvSpPr>
          <p:cNvPr id="98310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84260" y="2055812"/>
            <a:ext cx="12874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Encours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Commandes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(carnet)</a:t>
            </a:r>
          </a:p>
        </p:txBody>
      </p:sp>
      <p:sp>
        <p:nvSpPr>
          <p:cNvPr id="9831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81248" y="3352800"/>
            <a:ext cx="1471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Commandes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non satisfaites</a:t>
            </a:r>
          </a:p>
        </p:txBody>
      </p:sp>
      <p:sp>
        <p:nvSpPr>
          <p:cNvPr id="9831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1473" y="4000500"/>
            <a:ext cx="9286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Délai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livraison</a:t>
            </a:r>
          </a:p>
        </p:txBody>
      </p:sp>
      <p:sp>
        <p:nvSpPr>
          <p:cNvPr id="9831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5560" y="3214687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Mécontentement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des clients</a:t>
            </a:r>
          </a:p>
        </p:txBody>
      </p:sp>
      <p:sp>
        <p:nvSpPr>
          <p:cNvPr id="98314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29173" y="1839912"/>
            <a:ext cx="1077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Difficulté</a:t>
            </a:r>
          </a:p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 vendre</a:t>
            </a:r>
          </a:p>
        </p:txBody>
      </p:sp>
      <p:cxnSp>
        <p:nvCxnSpPr>
          <p:cNvPr id="98315" name="AutoShape 10"/>
          <p:cNvCxnSpPr>
            <a:cxnSpLocks noChangeShapeType="1"/>
            <a:stCxn id="98310" idx="1"/>
            <a:endCxn id="98308" idx="2"/>
          </p:cNvCxnSpPr>
          <p:nvPr>
            <p:custDataLst>
              <p:tags r:id="rId10"/>
            </p:custDataLst>
          </p:nvPr>
        </p:nvCxnSpPr>
        <p:spPr bwMode="auto">
          <a:xfrm rot="10800000">
            <a:off x="2122260" y="1784350"/>
            <a:ext cx="762000" cy="636587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316" name="AutoShape 11"/>
          <p:cNvCxnSpPr>
            <a:cxnSpLocks noChangeShapeType="1"/>
            <a:stCxn id="98308" idx="0"/>
            <a:endCxn id="98309" idx="0"/>
          </p:cNvCxnSpPr>
          <p:nvPr>
            <p:custDataLst>
              <p:tags r:id="rId11"/>
            </p:custDataLst>
          </p:nvPr>
        </p:nvCxnSpPr>
        <p:spPr bwMode="auto">
          <a:xfrm rot="5400000" flipV="1">
            <a:off x="3473223" y="128587"/>
            <a:ext cx="1587" cy="2703513"/>
          </a:xfrm>
          <a:prstGeom prst="curvedConnector3">
            <a:avLst>
              <a:gd name="adj1" fmla="val -474000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317" name="AutoShape 12"/>
          <p:cNvCxnSpPr>
            <a:cxnSpLocks noChangeShapeType="1"/>
            <a:stCxn id="98309" idx="2"/>
            <a:endCxn id="98310" idx="3"/>
          </p:cNvCxnSpPr>
          <p:nvPr>
            <p:custDataLst>
              <p:tags r:id="rId12"/>
            </p:custDataLst>
          </p:nvPr>
        </p:nvCxnSpPr>
        <p:spPr bwMode="auto">
          <a:xfrm rot="5400000">
            <a:off x="4286817" y="1881981"/>
            <a:ext cx="423862" cy="6540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318" name="AutoShape 13"/>
          <p:cNvCxnSpPr>
            <a:cxnSpLocks noChangeShapeType="1"/>
            <a:stCxn id="98310" idx="2"/>
            <a:endCxn id="98311" idx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3442267" y="2872580"/>
            <a:ext cx="825500" cy="652463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319" name="AutoShape 14"/>
          <p:cNvCxnSpPr>
            <a:cxnSpLocks noChangeShapeType="1"/>
            <a:stCxn id="98311" idx="2"/>
            <a:endCxn id="98312" idx="1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255192" y="3532981"/>
            <a:ext cx="388937" cy="1063625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320" name="AutoShape 15"/>
          <p:cNvCxnSpPr>
            <a:cxnSpLocks noChangeShapeType="1"/>
            <a:stCxn id="98312" idx="3"/>
            <a:endCxn id="98313" idx="2"/>
          </p:cNvCxnSpPr>
          <p:nvPr>
            <p:custDataLst>
              <p:tags r:id="rId15"/>
            </p:custDataLst>
          </p:nvPr>
        </p:nvCxnSpPr>
        <p:spPr bwMode="auto">
          <a:xfrm flipV="1">
            <a:off x="6910160" y="3732212"/>
            <a:ext cx="863600" cy="5270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321" name="AutoShape 16"/>
          <p:cNvCxnSpPr>
            <a:cxnSpLocks noChangeShapeType="1"/>
            <a:stCxn id="98313" idx="3"/>
            <a:endCxn id="98314" idx="3"/>
          </p:cNvCxnSpPr>
          <p:nvPr>
            <p:custDataLst>
              <p:tags r:id="rId16"/>
            </p:custDataLst>
          </p:nvPr>
        </p:nvCxnSpPr>
        <p:spPr bwMode="auto">
          <a:xfrm flipH="1" flipV="1">
            <a:off x="7707085" y="2098675"/>
            <a:ext cx="904875" cy="1374775"/>
          </a:xfrm>
          <a:prstGeom prst="curvedConnector3">
            <a:avLst>
              <a:gd name="adj1" fmla="val -25264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322" name="AutoShape 17"/>
          <p:cNvCxnSpPr>
            <a:cxnSpLocks noChangeShapeType="1"/>
            <a:stCxn id="98314" idx="1"/>
            <a:endCxn id="98310" idx="2"/>
          </p:cNvCxnSpPr>
          <p:nvPr>
            <p:custDataLst>
              <p:tags r:id="rId17"/>
            </p:custDataLst>
          </p:nvPr>
        </p:nvCxnSpPr>
        <p:spPr bwMode="auto">
          <a:xfrm rot="10800000" flipV="1">
            <a:off x="3528785" y="2098675"/>
            <a:ext cx="3100388" cy="687387"/>
          </a:xfrm>
          <a:prstGeom prst="curvedConnector4">
            <a:avLst>
              <a:gd name="adj1" fmla="val 39630"/>
              <a:gd name="adj2" fmla="val 133255"/>
            </a:avLst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23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84455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8324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4455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8325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1141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98326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03060" y="4229100"/>
            <a:ext cx="41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K€</a:t>
            </a:r>
          </a:p>
        </p:txBody>
      </p:sp>
      <p:sp>
        <p:nvSpPr>
          <p:cNvPr id="98327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58140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8328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58140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8329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4826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98330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79838" y="4868863"/>
            <a:ext cx="13827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 de lettres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 clients 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mécontents ?</a:t>
            </a:r>
          </a:p>
        </p:txBody>
      </p:sp>
      <p:sp>
        <p:nvSpPr>
          <p:cNvPr id="98331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547813" y="5157788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C.A ?</a:t>
            </a:r>
          </a:p>
        </p:txBody>
      </p:sp>
      <p:sp>
        <p:nvSpPr>
          <p:cNvPr id="98332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40422" y="5084763"/>
            <a:ext cx="3035231" cy="740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QUELS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SONT LES 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COMPORTEMENTS OBSERVES ?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Tracer les courbes</a:t>
            </a:r>
          </a:p>
        </p:txBody>
      </p:sp>
      <p:sp>
        <p:nvSpPr>
          <p:cNvPr id="98333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93885" y="4222750"/>
            <a:ext cx="496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 err="1">
                <a:solidFill>
                  <a:schemeClr val="tx1"/>
                </a:solidFill>
                <a:latin typeface="Verdana" pitchFamily="34" charset="0"/>
              </a:rPr>
              <a:t>Qté</a:t>
            </a: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8335" name="AutoShap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5422138">
            <a:off x="6121966" y="2907768"/>
            <a:ext cx="647700" cy="360362"/>
          </a:xfrm>
          <a:prstGeom prst="curvedUpArrow">
            <a:avLst>
              <a:gd name="adj1" fmla="val 35947"/>
              <a:gd name="adj2" fmla="val 7189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Flèche courbée vers la gauche 1"/>
          <p:cNvSpPr/>
          <p:nvPr>
            <p:custDataLst>
              <p:tags r:id="rId30"/>
            </p:custDataLst>
          </p:nvPr>
        </p:nvSpPr>
        <p:spPr>
          <a:xfrm>
            <a:off x="3325358" y="1153777"/>
            <a:ext cx="414338" cy="654720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>
            <p:custDataLst>
              <p:tags r:id="rId31"/>
            </p:custDataLst>
          </p:nvPr>
        </p:nvSpPr>
        <p:spPr>
          <a:xfrm>
            <a:off x="4917054" y="111180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3" name="ZoneTexte 32"/>
          <p:cNvSpPr txBox="1"/>
          <p:nvPr>
            <p:custDataLst>
              <p:tags r:id="rId32"/>
            </p:custDataLst>
          </p:nvPr>
        </p:nvSpPr>
        <p:spPr>
          <a:xfrm>
            <a:off x="1738981" y="172934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4" name="ZoneTexte 33"/>
          <p:cNvSpPr txBox="1"/>
          <p:nvPr>
            <p:custDataLst>
              <p:tags r:id="rId33"/>
            </p:custDataLst>
          </p:nvPr>
        </p:nvSpPr>
        <p:spPr>
          <a:xfrm>
            <a:off x="4136821" y="235743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5" name="ZoneTexte 34"/>
          <p:cNvSpPr txBox="1"/>
          <p:nvPr>
            <p:custDataLst>
              <p:tags r:id="rId34"/>
            </p:custDataLst>
          </p:nvPr>
        </p:nvSpPr>
        <p:spPr>
          <a:xfrm>
            <a:off x="7686697" y="173831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6" name="ZoneTexte 35"/>
          <p:cNvSpPr txBox="1"/>
          <p:nvPr>
            <p:custDataLst>
              <p:tags r:id="rId35"/>
            </p:custDataLst>
          </p:nvPr>
        </p:nvSpPr>
        <p:spPr>
          <a:xfrm>
            <a:off x="7818041" y="373221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7" name="ZoneTexte 36"/>
          <p:cNvSpPr txBox="1"/>
          <p:nvPr>
            <p:custDataLst>
              <p:tags r:id="rId36"/>
            </p:custDataLst>
          </p:nvPr>
        </p:nvSpPr>
        <p:spPr>
          <a:xfrm>
            <a:off x="5707039" y="433335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8" name="ZoneTexte 37"/>
          <p:cNvSpPr txBox="1"/>
          <p:nvPr>
            <p:custDataLst>
              <p:tags r:id="rId37"/>
            </p:custDataLst>
          </p:nvPr>
        </p:nvSpPr>
        <p:spPr>
          <a:xfrm>
            <a:off x="3916339" y="361156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9" name="ZoneTexte 38"/>
          <p:cNvSpPr txBox="1"/>
          <p:nvPr>
            <p:custDataLst>
              <p:tags r:id="rId38"/>
            </p:custDataLst>
          </p:nvPr>
        </p:nvSpPr>
        <p:spPr>
          <a:xfrm>
            <a:off x="3687343" y="290328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6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35560" y="6542088"/>
            <a:ext cx="2133600" cy="301752"/>
          </a:xfrm>
        </p:spPr>
        <p:txBody>
          <a:bodyPr/>
          <a:lstStyle/>
          <a:p>
            <a:pPr algn="ctr">
              <a:defRPr/>
            </a:pPr>
            <a:fld id="{91CDDA06-86B2-44E7-B2D4-5531B589FB50}" type="slidenum">
              <a:rPr lang="fr-FR" altLang="fr-FR"/>
              <a:pPr algn="ctr">
                <a:defRPr/>
              </a:pPr>
              <a:t>52</a:t>
            </a:fld>
            <a:endParaRPr lang="fr-FR" altLang="fr-FR" dirty="0"/>
          </a:p>
        </p:txBody>
      </p:sp>
      <p:sp>
        <p:nvSpPr>
          <p:cNvPr id="99331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1175" y="-1714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Effet de bord : des exemples</a:t>
            </a:r>
          </a:p>
        </p:txBody>
      </p:sp>
      <p:sp>
        <p:nvSpPr>
          <p:cNvPr id="99347" name="Line 2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84455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9348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44550" y="6172200"/>
            <a:ext cx="2300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9349" name="Text Box 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1141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99351" name="Line 2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58140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9352" name="Line 2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8140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9353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99354" name="Text Box 2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63938" y="4868863"/>
            <a:ext cx="13827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 de lettres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 clients 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mécontents ?</a:t>
            </a:r>
          </a:p>
        </p:txBody>
      </p:sp>
      <p:sp>
        <p:nvSpPr>
          <p:cNvPr id="99355" name="Text Box 2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92275" y="5157788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C.A ?</a:t>
            </a:r>
          </a:p>
        </p:txBody>
      </p:sp>
      <p:sp>
        <p:nvSpPr>
          <p:cNvPr id="34" name="Text Box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6198" y="1479550"/>
            <a:ext cx="49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C.A</a:t>
            </a:r>
          </a:p>
        </p:txBody>
      </p:sp>
      <p:sp>
        <p:nvSpPr>
          <p:cNvPr id="35" name="Text 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24123" y="1479550"/>
            <a:ext cx="100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vendeurs</a:t>
            </a:r>
          </a:p>
        </p:txBody>
      </p:sp>
      <p:sp>
        <p:nvSpPr>
          <p:cNvPr id="36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84260" y="2055812"/>
            <a:ext cx="12874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Encours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Commandes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(carnet)</a:t>
            </a:r>
          </a:p>
        </p:txBody>
      </p:sp>
      <p:sp>
        <p:nvSpPr>
          <p:cNvPr id="37" name="Text 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81248" y="3352800"/>
            <a:ext cx="1471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Commandes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non satisfaites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473" y="4000500"/>
            <a:ext cx="9286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Délai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livraison</a:t>
            </a:r>
          </a:p>
        </p:txBody>
      </p:sp>
      <p:sp>
        <p:nvSpPr>
          <p:cNvPr id="39" name="Text Box 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5560" y="3214687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Mécontentement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des clients</a:t>
            </a:r>
          </a:p>
        </p:txBody>
      </p:sp>
      <p:sp>
        <p:nvSpPr>
          <p:cNvPr id="40" name="Text Box 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9173" y="1839912"/>
            <a:ext cx="1077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Difficulté</a:t>
            </a:r>
          </a:p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 vendre</a:t>
            </a:r>
          </a:p>
        </p:txBody>
      </p:sp>
      <p:cxnSp>
        <p:nvCxnSpPr>
          <p:cNvPr id="41" name="AutoShape 10"/>
          <p:cNvCxnSpPr>
            <a:cxnSpLocks noChangeShapeType="1"/>
            <a:stCxn id="36" idx="1"/>
            <a:endCxn id="34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122260" y="1784350"/>
            <a:ext cx="762000" cy="636587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AutoShape 11"/>
          <p:cNvCxnSpPr>
            <a:cxnSpLocks noChangeShapeType="1"/>
            <a:stCxn id="34" idx="0"/>
            <a:endCxn id="35" idx="0"/>
          </p:cNvCxnSpPr>
          <p:nvPr>
            <p:custDataLst>
              <p:tags r:id="rId19"/>
            </p:custDataLst>
          </p:nvPr>
        </p:nvCxnSpPr>
        <p:spPr bwMode="auto">
          <a:xfrm rot="5400000" flipV="1">
            <a:off x="3473223" y="128587"/>
            <a:ext cx="1587" cy="2703513"/>
          </a:xfrm>
          <a:prstGeom prst="curvedConnector3">
            <a:avLst>
              <a:gd name="adj1" fmla="val -474000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AutoShape 12"/>
          <p:cNvCxnSpPr>
            <a:cxnSpLocks noChangeShapeType="1"/>
            <a:stCxn id="35" idx="2"/>
            <a:endCxn id="36" idx="3"/>
          </p:cNvCxnSpPr>
          <p:nvPr>
            <p:custDataLst>
              <p:tags r:id="rId20"/>
            </p:custDataLst>
          </p:nvPr>
        </p:nvCxnSpPr>
        <p:spPr bwMode="auto">
          <a:xfrm rot="5400000">
            <a:off x="4286817" y="1881981"/>
            <a:ext cx="423862" cy="6540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AutoShape 13"/>
          <p:cNvCxnSpPr>
            <a:cxnSpLocks noChangeShapeType="1"/>
            <a:stCxn id="36" idx="2"/>
            <a:endCxn id="37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442267" y="2872580"/>
            <a:ext cx="825500" cy="652463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AutoShape 14"/>
          <p:cNvCxnSpPr>
            <a:cxnSpLocks noChangeShapeType="1"/>
            <a:stCxn id="37" idx="2"/>
            <a:endCxn id="38" idx="1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5255192" y="3532981"/>
            <a:ext cx="388937" cy="1063625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AutoShape 15"/>
          <p:cNvCxnSpPr>
            <a:cxnSpLocks noChangeShapeType="1"/>
            <a:stCxn id="38" idx="3"/>
            <a:endCxn id="39" idx="2"/>
          </p:cNvCxnSpPr>
          <p:nvPr>
            <p:custDataLst>
              <p:tags r:id="rId23"/>
            </p:custDataLst>
          </p:nvPr>
        </p:nvCxnSpPr>
        <p:spPr bwMode="auto">
          <a:xfrm flipV="1">
            <a:off x="6910160" y="3732212"/>
            <a:ext cx="863600" cy="5270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AutoShape 16"/>
          <p:cNvCxnSpPr>
            <a:cxnSpLocks noChangeShapeType="1"/>
            <a:stCxn id="39" idx="3"/>
            <a:endCxn id="40" idx="3"/>
          </p:cNvCxnSpPr>
          <p:nvPr>
            <p:custDataLst>
              <p:tags r:id="rId24"/>
            </p:custDataLst>
          </p:nvPr>
        </p:nvCxnSpPr>
        <p:spPr bwMode="auto">
          <a:xfrm flipH="1" flipV="1">
            <a:off x="7707085" y="2098675"/>
            <a:ext cx="904875" cy="1374775"/>
          </a:xfrm>
          <a:prstGeom prst="curvedConnector3">
            <a:avLst>
              <a:gd name="adj1" fmla="val -25264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AutoShape 17"/>
          <p:cNvCxnSpPr>
            <a:cxnSpLocks noChangeShapeType="1"/>
            <a:stCxn id="40" idx="1"/>
            <a:endCxn id="36" idx="2"/>
          </p:cNvCxnSpPr>
          <p:nvPr>
            <p:custDataLst>
              <p:tags r:id="rId25"/>
            </p:custDataLst>
          </p:nvPr>
        </p:nvCxnSpPr>
        <p:spPr bwMode="auto">
          <a:xfrm rot="10800000" flipV="1">
            <a:off x="3528785" y="2098675"/>
            <a:ext cx="3100388" cy="687387"/>
          </a:xfrm>
          <a:prstGeom prst="curvedConnector4">
            <a:avLst>
              <a:gd name="adj1" fmla="val 39630"/>
              <a:gd name="adj2" fmla="val 133255"/>
            </a:avLst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03060" y="4229100"/>
            <a:ext cx="41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K€</a:t>
            </a:r>
          </a:p>
        </p:txBody>
      </p:sp>
      <p:sp>
        <p:nvSpPr>
          <p:cNvPr id="50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93885" y="4222750"/>
            <a:ext cx="496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Qté</a:t>
            </a:r>
          </a:p>
        </p:txBody>
      </p:sp>
      <p:sp>
        <p:nvSpPr>
          <p:cNvPr id="51" name="AutoShap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5422138">
            <a:off x="6121966" y="2907768"/>
            <a:ext cx="647700" cy="360362"/>
          </a:xfrm>
          <a:prstGeom prst="curvedUpArrow">
            <a:avLst>
              <a:gd name="adj1" fmla="val 35947"/>
              <a:gd name="adj2" fmla="val 7189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2" name="Flèche courbée vers la gauche 51"/>
          <p:cNvSpPr/>
          <p:nvPr>
            <p:custDataLst>
              <p:tags r:id="rId29"/>
            </p:custDataLst>
          </p:nvPr>
        </p:nvSpPr>
        <p:spPr>
          <a:xfrm>
            <a:off x="3325358" y="1153777"/>
            <a:ext cx="368527" cy="630573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40422" y="5084763"/>
            <a:ext cx="3035231" cy="740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QUELS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SONT LES 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COMPORTEMENTS OBSERVES ?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Tracer les courbes</a:t>
            </a:r>
          </a:p>
        </p:txBody>
      </p:sp>
      <p:sp>
        <p:nvSpPr>
          <p:cNvPr id="2" name="Forme libre 1"/>
          <p:cNvSpPr/>
          <p:nvPr>
            <p:custDataLst>
              <p:tags r:id="rId31"/>
            </p:custDataLst>
          </p:nvPr>
        </p:nvSpPr>
        <p:spPr>
          <a:xfrm>
            <a:off x="3599543" y="4833257"/>
            <a:ext cx="1872343" cy="1132962"/>
          </a:xfrm>
          <a:custGeom>
            <a:avLst/>
            <a:gdLst>
              <a:gd name="connsiteX0" fmla="*/ 0 w 1872343"/>
              <a:gd name="connsiteY0" fmla="*/ 1117600 h 1132962"/>
              <a:gd name="connsiteX1" fmla="*/ 566057 w 1872343"/>
              <a:gd name="connsiteY1" fmla="*/ 1117600 h 1132962"/>
              <a:gd name="connsiteX2" fmla="*/ 1088571 w 1872343"/>
              <a:gd name="connsiteY2" fmla="*/ 957943 h 1132962"/>
              <a:gd name="connsiteX3" fmla="*/ 1553028 w 1872343"/>
              <a:gd name="connsiteY3" fmla="*/ 522514 h 1132962"/>
              <a:gd name="connsiteX4" fmla="*/ 1872343 w 1872343"/>
              <a:gd name="connsiteY4" fmla="*/ 0 h 113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343" h="1132962">
                <a:moveTo>
                  <a:pt x="0" y="1117600"/>
                </a:moveTo>
                <a:cubicBezTo>
                  <a:pt x="192314" y="1130904"/>
                  <a:pt x="384629" y="1144209"/>
                  <a:pt x="566057" y="1117600"/>
                </a:cubicBezTo>
                <a:cubicBezTo>
                  <a:pt x="747485" y="1090991"/>
                  <a:pt x="924076" y="1057124"/>
                  <a:pt x="1088571" y="957943"/>
                </a:cubicBezTo>
                <a:cubicBezTo>
                  <a:pt x="1253066" y="858762"/>
                  <a:pt x="1422399" y="682171"/>
                  <a:pt x="1553028" y="522514"/>
                </a:cubicBezTo>
                <a:cubicBezTo>
                  <a:pt x="1683657" y="362857"/>
                  <a:pt x="1778000" y="181428"/>
                  <a:pt x="1872343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>
            <p:custDataLst>
              <p:tags r:id="rId32"/>
            </p:custDataLst>
          </p:nvPr>
        </p:nvSpPr>
        <p:spPr>
          <a:xfrm>
            <a:off x="870857" y="4542971"/>
            <a:ext cx="1509486" cy="1625600"/>
          </a:xfrm>
          <a:custGeom>
            <a:avLst/>
            <a:gdLst>
              <a:gd name="connsiteX0" fmla="*/ 0 w 1509486"/>
              <a:gd name="connsiteY0" fmla="*/ 1625600 h 1625600"/>
              <a:gd name="connsiteX1" fmla="*/ 406400 w 1509486"/>
              <a:gd name="connsiteY1" fmla="*/ 1262743 h 1625600"/>
              <a:gd name="connsiteX2" fmla="*/ 740229 w 1509486"/>
              <a:gd name="connsiteY2" fmla="*/ 812800 h 1625600"/>
              <a:gd name="connsiteX3" fmla="*/ 972457 w 1509486"/>
              <a:gd name="connsiteY3" fmla="*/ 319315 h 1625600"/>
              <a:gd name="connsiteX4" fmla="*/ 1204686 w 1509486"/>
              <a:gd name="connsiteY4" fmla="*/ 72572 h 1625600"/>
              <a:gd name="connsiteX5" fmla="*/ 1509486 w 1509486"/>
              <a:gd name="connsiteY5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86" h="1625600">
                <a:moveTo>
                  <a:pt x="0" y="1625600"/>
                </a:moveTo>
                <a:cubicBezTo>
                  <a:pt x="141514" y="1511905"/>
                  <a:pt x="283029" y="1398210"/>
                  <a:pt x="406400" y="1262743"/>
                </a:cubicBezTo>
                <a:cubicBezTo>
                  <a:pt x="529771" y="1127276"/>
                  <a:pt x="645886" y="970038"/>
                  <a:pt x="740229" y="812800"/>
                </a:cubicBezTo>
                <a:cubicBezTo>
                  <a:pt x="834572" y="655562"/>
                  <a:pt x="895048" y="442686"/>
                  <a:pt x="972457" y="319315"/>
                </a:cubicBezTo>
                <a:cubicBezTo>
                  <a:pt x="1049866" y="195944"/>
                  <a:pt x="1115181" y="125791"/>
                  <a:pt x="1204686" y="72572"/>
                </a:cubicBezTo>
                <a:cubicBezTo>
                  <a:pt x="1294191" y="19353"/>
                  <a:pt x="1401838" y="9676"/>
                  <a:pt x="1509486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>
            <p:custDataLst>
              <p:tags r:id="rId33"/>
            </p:custDataLst>
          </p:nvPr>
        </p:nvSpPr>
        <p:spPr>
          <a:xfrm>
            <a:off x="2322286" y="4535140"/>
            <a:ext cx="566057" cy="370689"/>
          </a:xfrm>
          <a:custGeom>
            <a:avLst/>
            <a:gdLst>
              <a:gd name="connsiteX0" fmla="*/ 0 w 566057"/>
              <a:gd name="connsiteY0" fmla="*/ 22346 h 370689"/>
              <a:gd name="connsiteX1" fmla="*/ 246743 w 566057"/>
              <a:gd name="connsiteY1" fmla="*/ 22346 h 370689"/>
              <a:gd name="connsiteX2" fmla="*/ 493485 w 566057"/>
              <a:gd name="connsiteY2" fmla="*/ 254574 h 370689"/>
              <a:gd name="connsiteX3" fmla="*/ 566057 w 566057"/>
              <a:gd name="connsiteY3" fmla="*/ 370689 h 37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57" h="370689">
                <a:moveTo>
                  <a:pt x="0" y="22346"/>
                </a:moveTo>
                <a:cubicBezTo>
                  <a:pt x="82247" y="2993"/>
                  <a:pt x="164495" y="-16359"/>
                  <a:pt x="246743" y="22346"/>
                </a:cubicBezTo>
                <a:cubicBezTo>
                  <a:pt x="328991" y="61051"/>
                  <a:pt x="440266" y="196517"/>
                  <a:pt x="493485" y="254574"/>
                </a:cubicBezTo>
                <a:cubicBezTo>
                  <a:pt x="546704" y="312631"/>
                  <a:pt x="556380" y="341660"/>
                  <a:pt x="566057" y="3706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1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81825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40800709-192C-4A3E-B222-AA02F90CC3B8}" type="slidenum">
              <a:rPr lang="fr-FR" altLang="fr-FR"/>
              <a:pPr algn="ctr">
                <a:defRPr/>
              </a:pPr>
              <a:t>53</a:t>
            </a:fld>
            <a:endParaRPr lang="fr-FR" altLang="fr-FR" dirty="0"/>
          </a:p>
        </p:txBody>
      </p:sp>
      <p:sp>
        <p:nvSpPr>
          <p:cNvPr id="100355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006475" y="-1714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L’effet de bord : des exemples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2588" y="1477963"/>
            <a:ext cx="752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err="1">
                <a:solidFill>
                  <a:schemeClr val="tx1"/>
                </a:solidFill>
                <a:latin typeface="Verdana" pitchFamily="34" charset="0"/>
              </a:rPr>
              <a:t>Nbre</a:t>
            </a: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clients</a:t>
            </a:r>
          </a:p>
        </p:txBody>
      </p:sp>
      <p:sp>
        <p:nvSpPr>
          <p:cNvPr id="10035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73450" y="2270125"/>
            <a:ext cx="49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C.A</a:t>
            </a:r>
          </a:p>
        </p:txBody>
      </p:sp>
      <p:sp>
        <p:nvSpPr>
          <p:cNvPr id="10035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33588" y="1262063"/>
            <a:ext cx="1395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 places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du restaurant</a:t>
            </a:r>
          </a:p>
        </p:txBody>
      </p:sp>
      <p:cxnSp>
        <p:nvCxnSpPr>
          <p:cNvPr id="100359" name="AutoShape 8"/>
          <p:cNvCxnSpPr>
            <a:cxnSpLocks noChangeShapeType="1"/>
            <a:stCxn id="100357" idx="1"/>
            <a:endCxn id="100358" idx="2"/>
          </p:cNvCxnSpPr>
          <p:nvPr>
            <p:custDataLst>
              <p:tags r:id="rId6"/>
            </p:custDataLst>
          </p:nvPr>
        </p:nvCxnSpPr>
        <p:spPr bwMode="auto">
          <a:xfrm rot="10800000">
            <a:off x="2732088" y="1779588"/>
            <a:ext cx="741362" cy="642937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0360" name="AutoShape 9"/>
          <p:cNvCxnSpPr>
            <a:cxnSpLocks noChangeShapeType="1"/>
            <a:stCxn id="100358" idx="0"/>
            <a:endCxn id="100356" idx="0"/>
          </p:cNvCxnSpPr>
          <p:nvPr>
            <p:custDataLst>
              <p:tags r:id="rId7"/>
            </p:custDataLst>
          </p:nvPr>
        </p:nvCxnSpPr>
        <p:spPr bwMode="auto">
          <a:xfrm rot="5400000" flipV="1">
            <a:off x="3542507" y="451644"/>
            <a:ext cx="215900" cy="1836737"/>
          </a:xfrm>
          <a:prstGeom prst="curvedConnector3">
            <a:avLst>
              <a:gd name="adj1" fmla="val -185296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0361" name="AutoShape 10"/>
          <p:cNvCxnSpPr>
            <a:cxnSpLocks noChangeShapeType="1"/>
            <a:stCxn id="100356" idx="2"/>
            <a:endCxn id="100357" idx="3"/>
          </p:cNvCxnSpPr>
          <p:nvPr>
            <p:custDataLst>
              <p:tags r:id="rId8"/>
            </p:custDataLst>
          </p:nvPr>
        </p:nvCxnSpPr>
        <p:spPr bwMode="auto">
          <a:xfrm rot="5400000">
            <a:off x="4053681" y="1907382"/>
            <a:ext cx="427037" cy="6032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0362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40375" y="2205038"/>
            <a:ext cx="1330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Attente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(dégradation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du service)</a:t>
            </a:r>
          </a:p>
        </p:txBody>
      </p:sp>
      <p:cxnSp>
        <p:nvCxnSpPr>
          <p:cNvPr id="100363" name="AutoShape 12"/>
          <p:cNvCxnSpPr>
            <a:cxnSpLocks noChangeShapeType="1"/>
            <a:stCxn id="100356" idx="2"/>
            <a:endCxn id="100362" idx="1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4767262" y="1797051"/>
            <a:ext cx="574675" cy="9715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0364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04025" y="1484313"/>
            <a:ext cx="1436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Réputation du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restaurant</a:t>
            </a:r>
          </a:p>
        </p:txBody>
      </p:sp>
      <p:cxnSp>
        <p:nvCxnSpPr>
          <p:cNvPr id="100365" name="AutoShape 14"/>
          <p:cNvCxnSpPr>
            <a:cxnSpLocks noChangeShapeType="1"/>
            <a:stCxn id="100362" idx="3"/>
            <a:endCxn id="100364" idx="2"/>
          </p:cNvCxnSpPr>
          <p:nvPr>
            <p:custDataLst>
              <p:tags r:id="rId12"/>
            </p:custDataLst>
          </p:nvPr>
        </p:nvCxnSpPr>
        <p:spPr bwMode="auto">
          <a:xfrm flipV="1">
            <a:off x="6870700" y="2001838"/>
            <a:ext cx="652463" cy="56832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366" name="AutoShape 15"/>
          <p:cNvCxnSpPr>
            <a:cxnSpLocks noChangeShapeType="1"/>
            <a:stCxn id="100364" idx="0"/>
            <a:endCxn id="100356" idx="0"/>
          </p:cNvCxnSpPr>
          <p:nvPr>
            <p:custDataLst>
              <p:tags r:id="rId13"/>
            </p:custDataLst>
          </p:nvPr>
        </p:nvCxnSpPr>
        <p:spPr bwMode="auto">
          <a:xfrm rot="5400000" flipH="1">
            <a:off x="6042819" y="3969"/>
            <a:ext cx="6350" cy="2954338"/>
          </a:xfrm>
          <a:prstGeom prst="curvedConnector3">
            <a:avLst>
              <a:gd name="adj1" fmla="val 111750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0367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89800" y="3422650"/>
            <a:ext cx="15160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Besoins perçus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pour améliorer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le service</a:t>
            </a:r>
          </a:p>
        </p:txBody>
      </p:sp>
      <p:sp>
        <p:nvSpPr>
          <p:cNvPr id="100368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57775" y="3711575"/>
            <a:ext cx="14446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Capacité des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Services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(recrutement)</a:t>
            </a:r>
          </a:p>
        </p:txBody>
      </p:sp>
      <p:cxnSp>
        <p:nvCxnSpPr>
          <p:cNvPr id="100369" name="AutoShape 18"/>
          <p:cNvCxnSpPr>
            <a:cxnSpLocks noChangeShapeType="1"/>
            <a:stCxn id="100368" idx="1"/>
            <a:endCxn id="100362" idx="1"/>
          </p:cNvCxnSpPr>
          <p:nvPr>
            <p:custDataLst>
              <p:tags r:id="rId16"/>
            </p:custDataLst>
          </p:nvPr>
        </p:nvCxnSpPr>
        <p:spPr bwMode="auto">
          <a:xfrm rot="10800000" flipH="1">
            <a:off x="5057775" y="2570163"/>
            <a:ext cx="482600" cy="1506537"/>
          </a:xfrm>
          <a:prstGeom prst="curvedConnector3">
            <a:avLst>
              <a:gd name="adj1" fmla="val -47370"/>
            </a:avLst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370" name="AutoShape 20"/>
          <p:cNvCxnSpPr>
            <a:cxnSpLocks noChangeShapeType="1"/>
            <a:stCxn id="100362" idx="3"/>
            <a:endCxn id="100367" idx="0"/>
          </p:cNvCxnSpPr>
          <p:nvPr>
            <p:custDataLst>
              <p:tags r:id="rId17"/>
            </p:custDataLst>
          </p:nvPr>
        </p:nvCxnSpPr>
        <p:spPr bwMode="auto">
          <a:xfrm>
            <a:off x="6870700" y="2570163"/>
            <a:ext cx="1177925" cy="852487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0371" name="AutoShape 21"/>
          <p:cNvCxnSpPr>
            <a:cxnSpLocks noChangeShapeType="1"/>
            <a:stCxn id="100367" idx="2"/>
            <a:endCxn id="100368" idx="2"/>
          </p:cNvCxnSpPr>
          <p:nvPr>
            <p:custDataLst>
              <p:tags r:id="rId18"/>
            </p:custDataLst>
          </p:nvPr>
        </p:nvCxnSpPr>
        <p:spPr bwMode="auto">
          <a:xfrm rot="5400000">
            <a:off x="6769894" y="3163094"/>
            <a:ext cx="288925" cy="2268537"/>
          </a:xfrm>
          <a:prstGeom prst="curvedConnector3">
            <a:avLst>
              <a:gd name="adj1" fmla="val 235162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0372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1275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037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1275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037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7961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10037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2750" y="4227513"/>
            <a:ext cx="41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K€</a:t>
            </a:r>
          </a:p>
        </p:txBody>
      </p:sp>
      <p:sp>
        <p:nvSpPr>
          <p:cNvPr id="100376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4960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0377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14960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037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1646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100379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600" y="4221163"/>
            <a:ext cx="1011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Taux/Qté</a:t>
            </a:r>
          </a:p>
        </p:txBody>
      </p:sp>
      <p:sp>
        <p:nvSpPr>
          <p:cNvPr id="100380" name="Text Box 3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81647" y="5300663"/>
            <a:ext cx="3035231" cy="740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QUELS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SONT LES 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COMPORTEMENTS OBSERVES ?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Tracer les courbes</a:t>
            </a:r>
          </a:p>
        </p:txBody>
      </p:sp>
      <p:sp>
        <p:nvSpPr>
          <p:cNvPr id="100381" name="AutoShape 3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491706" y="1556544"/>
            <a:ext cx="576263" cy="288925"/>
          </a:xfrm>
          <a:prstGeom prst="curvedDownArrow">
            <a:avLst>
              <a:gd name="adj1" fmla="val 39890"/>
              <a:gd name="adj2" fmla="val 79780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0382" name="AutoShap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5980065">
            <a:off x="5881687" y="1354620"/>
            <a:ext cx="647700" cy="360362"/>
          </a:xfrm>
          <a:prstGeom prst="curvedUpArrow">
            <a:avLst>
              <a:gd name="adj1" fmla="val 35947"/>
              <a:gd name="adj2" fmla="val 7189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0383" name="AutoShape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6444456" y="3356769"/>
            <a:ext cx="576263" cy="288925"/>
          </a:xfrm>
          <a:prstGeom prst="curvedDownArrow">
            <a:avLst>
              <a:gd name="adj1" fmla="val 39890"/>
              <a:gd name="adj2" fmla="val 79780"/>
              <a:gd name="adj3" fmla="val 33333"/>
            </a:avLst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2" name="ZoneTexte 31"/>
          <p:cNvSpPr txBox="1"/>
          <p:nvPr>
            <p:custDataLst>
              <p:tags r:id="rId31"/>
            </p:custDataLst>
          </p:nvPr>
        </p:nvSpPr>
        <p:spPr>
          <a:xfrm>
            <a:off x="4192588" y="1114981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3" name="ZoneTexte 32"/>
          <p:cNvSpPr txBox="1"/>
          <p:nvPr>
            <p:custDataLst>
              <p:tags r:id="rId32"/>
            </p:custDataLst>
          </p:nvPr>
        </p:nvSpPr>
        <p:spPr>
          <a:xfrm>
            <a:off x="4716463" y="117167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4" name="ZoneTexte 33"/>
          <p:cNvSpPr txBox="1"/>
          <p:nvPr>
            <p:custDataLst>
              <p:tags r:id="rId33"/>
            </p:custDataLst>
          </p:nvPr>
        </p:nvSpPr>
        <p:spPr>
          <a:xfrm>
            <a:off x="3924300" y="238549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5" name="ZoneTexte 34"/>
          <p:cNvSpPr txBox="1"/>
          <p:nvPr>
            <p:custDataLst>
              <p:tags r:id="rId34"/>
            </p:custDataLst>
          </p:nvPr>
        </p:nvSpPr>
        <p:spPr>
          <a:xfrm>
            <a:off x="2438604" y="170100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6" name="ZoneTexte 35"/>
          <p:cNvSpPr txBox="1"/>
          <p:nvPr>
            <p:custDataLst>
              <p:tags r:id="rId35"/>
            </p:custDataLst>
          </p:nvPr>
        </p:nvSpPr>
        <p:spPr>
          <a:xfrm>
            <a:off x="5265941" y="210672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7" name="ZoneTexte 36"/>
          <p:cNvSpPr txBox="1"/>
          <p:nvPr>
            <p:custDataLst>
              <p:tags r:id="rId36"/>
            </p:custDataLst>
          </p:nvPr>
        </p:nvSpPr>
        <p:spPr>
          <a:xfrm>
            <a:off x="8086294" y="3059831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8" name="ZoneTexte 37"/>
          <p:cNvSpPr txBox="1"/>
          <p:nvPr>
            <p:custDataLst>
              <p:tags r:id="rId37"/>
            </p:custDataLst>
          </p:nvPr>
        </p:nvSpPr>
        <p:spPr>
          <a:xfrm>
            <a:off x="5499780" y="434764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39" name="ZoneTexte 38"/>
          <p:cNvSpPr txBox="1"/>
          <p:nvPr>
            <p:custDataLst>
              <p:tags r:id="rId38"/>
            </p:custDataLst>
          </p:nvPr>
        </p:nvSpPr>
        <p:spPr>
          <a:xfrm>
            <a:off x="5299074" y="256595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  <p:sp>
        <p:nvSpPr>
          <p:cNvPr id="40" name="ZoneTexte 39"/>
          <p:cNvSpPr txBox="1"/>
          <p:nvPr>
            <p:custDataLst>
              <p:tags r:id="rId39"/>
            </p:custDataLst>
          </p:nvPr>
        </p:nvSpPr>
        <p:spPr>
          <a:xfrm>
            <a:off x="7523163" y="191349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572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81825" y="6542088"/>
            <a:ext cx="2133600" cy="301752"/>
          </a:xfrm>
        </p:spPr>
        <p:txBody>
          <a:bodyPr/>
          <a:lstStyle/>
          <a:p>
            <a:pPr algn="ctr">
              <a:defRPr/>
            </a:pPr>
            <a:fld id="{2BAD3E2B-B4C8-4A31-9E02-AA059E314C8D}" type="slidenum">
              <a:rPr lang="fr-FR" altLang="fr-FR"/>
              <a:pPr algn="ctr">
                <a:defRPr/>
              </a:pPr>
              <a:t>54</a:t>
            </a:fld>
            <a:endParaRPr lang="fr-FR" altLang="fr-FR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15220" y="-171400"/>
            <a:ext cx="7820818" cy="9906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Effet de bord : des exemples</a:t>
            </a:r>
          </a:p>
        </p:txBody>
      </p:sp>
      <p:sp>
        <p:nvSpPr>
          <p:cNvPr id="101396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275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397" name="Line 2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275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398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7961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101399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2750" y="4227513"/>
            <a:ext cx="496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Qté</a:t>
            </a:r>
          </a:p>
        </p:txBody>
      </p:sp>
      <p:sp>
        <p:nvSpPr>
          <p:cNvPr id="101400" name="Line 2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149600" y="44434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401" name="Line 2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49600" y="61722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402" name="Text Box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16463" y="6237288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101403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4221163"/>
            <a:ext cx="614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Taux</a:t>
            </a:r>
          </a:p>
        </p:txBody>
      </p:sp>
      <p:sp>
        <p:nvSpPr>
          <p:cNvPr id="101408" name="Freeform 3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203575" y="4941888"/>
            <a:ext cx="1727200" cy="1008062"/>
          </a:xfrm>
          <a:custGeom>
            <a:avLst/>
            <a:gdLst>
              <a:gd name="T0" fmla="*/ 0 w 1043"/>
              <a:gd name="T1" fmla="*/ 62198905 h 613"/>
              <a:gd name="T2" fmla="*/ 1118862938 w 1043"/>
              <a:gd name="T3" fmla="*/ 62198905 h 613"/>
              <a:gd name="T4" fmla="*/ 2147483647 w 1043"/>
              <a:gd name="T5" fmla="*/ 429982022 h 613"/>
              <a:gd name="T6" fmla="*/ 2147483647 w 1043"/>
              <a:gd name="T7" fmla="*/ 1657730825 h 6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3" h="613">
                <a:moveTo>
                  <a:pt x="0" y="23"/>
                </a:moveTo>
                <a:cubicBezTo>
                  <a:pt x="136" y="11"/>
                  <a:pt x="272" y="0"/>
                  <a:pt x="408" y="23"/>
                </a:cubicBezTo>
                <a:cubicBezTo>
                  <a:pt x="544" y="46"/>
                  <a:pt x="710" y="61"/>
                  <a:pt x="816" y="159"/>
                </a:cubicBezTo>
                <a:cubicBezTo>
                  <a:pt x="922" y="257"/>
                  <a:pt x="982" y="435"/>
                  <a:pt x="1043" y="613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409" name="Text Box 3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76600" y="537368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Qualité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 service</a:t>
            </a:r>
          </a:p>
        </p:txBody>
      </p:sp>
      <p:sp>
        <p:nvSpPr>
          <p:cNvPr id="101410" name="Freeform 3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5288" y="4508500"/>
            <a:ext cx="1439862" cy="1584325"/>
          </a:xfrm>
          <a:custGeom>
            <a:avLst/>
            <a:gdLst>
              <a:gd name="T0" fmla="*/ 0 w 907"/>
              <a:gd name="T1" fmla="*/ 2147483647 h 998"/>
              <a:gd name="T2" fmla="*/ 801409409 w 907"/>
              <a:gd name="T3" fmla="*/ 2147483647 h 998"/>
              <a:gd name="T4" fmla="*/ 1370964524 w 907"/>
              <a:gd name="T5" fmla="*/ 1829633438 h 998"/>
              <a:gd name="T6" fmla="*/ 1943039000 w 907"/>
              <a:gd name="T7" fmla="*/ 1030744700 h 998"/>
              <a:gd name="T8" fmla="*/ 2147483647 w 907"/>
              <a:gd name="T9" fmla="*/ 0 h 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7" h="998">
                <a:moveTo>
                  <a:pt x="0" y="998"/>
                </a:moveTo>
                <a:cubicBezTo>
                  <a:pt x="113" y="998"/>
                  <a:pt x="227" y="998"/>
                  <a:pt x="318" y="953"/>
                </a:cubicBezTo>
                <a:cubicBezTo>
                  <a:pt x="409" y="908"/>
                  <a:pt x="469" y="817"/>
                  <a:pt x="544" y="726"/>
                </a:cubicBezTo>
                <a:cubicBezTo>
                  <a:pt x="619" y="635"/>
                  <a:pt x="711" y="530"/>
                  <a:pt x="771" y="409"/>
                </a:cubicBezTo>
                <a:cubicBezTo>
                  <a:pt x="831" y="288"/>
                  <a:pt x="869" y="144"/>
                  <a:pt x="907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411" name="Text Box 3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58888" y="5516563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Recrutement</a:t>
            </a:r>
          </a:p>
        </p:txBody>
      </p:sp>
      <p:sp>
        <p:nvSpPr>
          <p:cNvPr id="101412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68313" y="22764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413" name="Line 3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8312" y="4005263"/>
            <a:ext cx="26344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414" name="Text Box 3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32138" y="3732439"/>
            <a:ext cx="73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101415" name="Text Box 4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8313" y="2060575"/>
            <a:ext cx="496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Qté</a:t>
            </a:r>
          </a:p>
        </p:txBody>
      </p:sp>
      <p:sp>
        <p:nvSpPr>
          <p:cNvPr id="101416" name="Freeform 4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468313" y="2384425"/>
            <a:ext cx="1800225" cy="1476375"/>
          </a:xfrm>
          <a:custGeom>
            <a:avLst/>
            <a:gdLst>
              <a:gd name="T0" fmla="*/ 0 w 1134"/>
              <a:gd name="T1" fmla="*/ 2147483647 h 930"/>
              <a:gd name="T2" fmla="*/ 798890325 w 1134"/>
              <a:gd name="T3" fmla="*/ 1544856575 h 930"/>
              <a:gd name="T4" fmla="*/ 1255037813 w 1134"/>
              <a:gd name="T5" fmla="*/ 400705638 h 930"/>
              <a:gd name="T6" fmla="*/ 1713706250 w 1134"/>
              <a:gd name="T7" fmla="*/ 57964388 h 930"/>
              <a:gd name="T8" fmla="*/ 2056447500 w 1134"/>
              <a:gd name="T9" fmla="*/ 57964388 h 930"/>
              <a:gd name="T10" fmla="*/ 2147483647 w 1134"/>
              <a:gd name="T11" fmla="*/ 171370625 h 930"/>
              <a:gd name="T12" fmla="*/ 2147483647 w 1134"/>
              <a:gd name="T13" fmla="*/ 514111875 h 930"/>
              <a:gd name="T14" fmla="*/ 2147483647 w 1134"/>
              <a:gd name="T15" fmla="*/ 1086188138 h 9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4" h="930">
                <a:moveTo>
                  <a:pt x="0" y="930"/>
                </a:moveTo>
                <a:cubicBezTo>
                  <a:pt x="117" y="835"/>
                  <a:pt x="234" y="741"/>
                  <a:pt x="317" y="613"/>
                </a:cubicBezTo>
                <a:cubicBezTo>
                  <a:pt x="400" y="485"/>
                  <a:pt x="438" y="257"/>
                  <a:pt x="498" y="159"/>
                </a:cubicBezTo>
                <a:cubicBezTo>
                  <a:pt x="558" y="61"/>
                  <a:pt x="627" y="46"/>
                  <a:pt x="680" y="23"/>
                </a:cubicBezTo>
                <a:cubicBezTo>
                  <a:pt x="733" y="0"/>
                  <a:pt x="778" y="16"/>
                  <a:pt x="816" y="23"/>
                </a:cubicBezTo>
                <a:cubicBezTo>
                  <a:pt x="854" y="30"/>
                  <a:pt x="869" y="38"/>
                  <a:pt x="907" y="68"/>
                </a:cubicBezTo>
                <a:cubicBezTo>
                  <a:pt x="945" y="98"/>
                  <a:pt x="1005" y="144"/>
                  <a:pt x="1043" y="204"/>
                </a:cubicBezTo>
                <a:cubicBezTo>
                  <a:pt x="1081" y="264"/>
                  <a:pt x="1107" y="347"/>
                  <a:pt x="1134" y="431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1417" name="Text Box 4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87450" y="3213100"/>
            <a:ext cx="887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 de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clients</a:t>
            </a:r>
          </a:p>
        </p:txBody>
      </p:sp>
      <p:sp>
        <p:nvSpPr>
          <p:cNvPr id="101418" name="Freeform 45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268538" y="3068638"/>
            <a:ext cx="935037" cy="336550"/>
          </a:xfrm>
          <a:custGeom>
            <a:avLst/>
            <a:gdLst>
              <a:gd name="T0" fmla="*/ 0 w 589"/>
              <a:gd name="T1" fmla="*/ 0 h 212"/>
              <a:gd name="T2" fmla="*/ 342741067 w 589"/>
              <a:gd name="T3" fmla="*/ 458668438 h 212"/>
              <a:gd name="T4" fmla="*/ 798888310 w 589"/>
              <a:gd name="T5" fmla="*/ 458668438 h 212"/>
              <a:gd name="T6" fmla="*/ 1484370444 w 589"/>
              <a:gd name="T7" fmla="*/ 0 h 2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" h="212">
                <a:moveTo>
                  <a:pt x="0" y="0"/>
                </a:moveTo>
                <a:cubicBezTo>
                  <a:pt x="41" y="76"/>
                  <a:pt x="83" y="152"/>
                  <a:pt x="136" y="182"/>
                </a:cubicBezTo>
                <a:cubicBezTo>
                  <a:pt x="189" y="212"/>
                  <a:pt x="241" y="212"/>
                  <a:pt x="317" y="182"/>
                </a:cubicBezTo>
                <a:cubicBezTo>
                  <a:pt x="393" y="152"/>
                  <a:pt x="491" y="76"/>
                  <a:pt x="589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3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81647" y="5300663"/>
            <a:ext cx="3035231" cy="740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QUELS SONT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LES 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COMPORTEMENTS OBSERVES ?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Tracer les courbes</a:t>
            </a:r>
          </a:p>
        </p:txBody>
      </p:sp>
      <p:sp>
        <p:nvSpPr>
          <p:cNvPr id="44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92588" y="1477963"/>
            <a:ext cx="752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clients</a:t>
            </a:r>
          </a:p>
        </p:txBody>
      </p:sp>
      <p:sp>
        <p:nvSpPr>
          <p:cNvPr id="45" name="Text Box 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73450" y="2270125"/>
            <a:ext cx="49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C.A</a:t>
            </a:r>
          </a:p>
        </p:txBody>
      </p:sp>
      <p:sp>
        <p:nvSpPr>
          <p:cNvPr id="46" name="Text Box 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33588" y="1262063"/>
            <a:ext cx="1395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 places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du restaurant</a:t>
            </a:r>
          </a:p>
        </p:txBody>
      </p:sp>
      <p:cxnSp>
        <p:nvCxnSpPr>
          <p:cNvPr id="47" name="AutoShape 8"/>
          <p:cNvCxnSpPr>
            <a:cxnSpLocks noChangeShapeType="1"/>
            <a:stCxn id="45" idx="1"/>
            <a:endCxn id="46" idx="2"/>
          </p:cNvCxnSpPr>
          <p:nvPr>
            <p:custDataLst>
              <p:tags r:id="rId26"/>
            </p:custDataLst>
          </p:nvPr>
        </p:nvCxnSpPr>
        <p:spPr bwMode="auto">
          <a:xfrm rot="10800000">
            <a:off x="2732088" y="1779588"/>
            <a:ext cx="741362" cy="642937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AutoShape 9"/>
          <p:cNvCxnSpPr>
            <a:cxnSpLocks noChangeShapeType="1"/>
            <a:stCxn id="46" idx="0"/>
            <a:endCxn id="44" idx="0"/>
          </p:cNvCxnSpPr>
          <p:nvPr>
            <p:custDataLst>
              <p:tags r:id="rId27"/>
            </p:custDataLst>
          </p:nvPr>
        </p:nvCxnSpPr>
        <p:spPr bwMode="auto">
          <a:xfrm rot="5400000" flipV="1">
            <a:off x="3542507" y="451644"/>
            <a:ext cx="215900" cy="1836737"/>
          </a:xfrm>
          <a:prstGeom prst="curvedConnector3">
            <a:avLst>
              <a:gd name="adj1" fmla="val -185296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AutoShape 10"/>
          <p:cNvCxnSpPr>
            <a:cxnSpLocks noChangeShapeType="1"/>
            <a:stCxn id="44" idx="2"/>
            <a:endCxn id="45" idx="3"/>
          </p:cNvCxnSpPr>
          <p:nvPr>
            <p:custDataLst>
              <p:tags r:id="rId28"/>
            </p:custDataLst>
          </p:nvPr>
        </p:nvCxnSpPr>
        <p:spPr bwMode="auto">
          <a:xfrm rot="5400000">
            <a:off x="4053681" y="1907382"/>
            <a:ext cx="427037" cy="6032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540375" y="2205038"/>
            <a:ext cx="1330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Attente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(dégradation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du service)</a:t>
            </a:r>
          </a:p>
        </p:txBody>
      </p:sp>
      <p:cxnSp>
        <p:nvCxnSpPr>
          <p:cNvPr id="51" name="AutoShape 12"/>
          <p:cNvCxnSpPr>
            <a:cxnSpLocks noChangeShapeType="1"/>
            <a:stCxn id="44" idx="2"/>
            <a:endCxn id="50" idx="1"/>
          </p:cNvCxnSpPr>
          <p:nvPr>
            <p:custDataLst>
              <p:tags r:id="rId30"/>
            </p:custDataLst>
          </p:nvPr>
        </p:nvCxnSpPr>
        <p:spPr bwMode="auto">
          <a:xfrm rot="16200000" flipH="1">
            <a:off x="4767262" y="1797051"/>
            <a:ext cx="574675" cy="9715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 Box 1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04025" y="1484313"/>
            <a:ext cx="1436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Réputation du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restaurant</a:t>
            </a:r>
          </a:p>
        </p:txBody>
      </p:sp>
      <p:cxnSp>
        <p:nvCxnSpPr>
          <p:cNvPr id="53" name="AutoShape 14"/>
          <p:cNvCxnSpPr>
            <a:cxnSpLocks noChangeShapeType="1"/>
            <a:stCxn id="50" idx="3"/>
            <a:endCxn id="52" idx="2"/>
          </p:cNvCxnSpPr>
          <p:nvPr>
            <p:custDataLst>
              <p:tags r:id="rId32"/>
            </p:custDataLst>
          </p:nvPr>
        </p:nvCxnSpPr>
        <p:spPr bwMode="auto">
          <a:xfrm flipV="1">
            <a:off x="6870700" y="2001838"/>
            <a:ext cx="652463" cy="56832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15"/>
          <p:cNvCxnSpPr>
            <a:cxnSpLocks noChangeShapeType="1"/>
            <a:stCxn id="52" idx="0"/>
            <a:endCxn id="44" idx="0"/>
          </p:cNvCxnSpPr>
          <p:nvPr>
            <p:custDataLst>
              <p:tags r:id="rId33"/>
            </p:custDataLst>
          </p:nvPr>
        </p:nvCxnSpPr>
        <p:spPr bwMode="auto">
          <a:xfrm rot="5400000" flipH="1">
            <a:off x="6042819" y="3969"/>
            <a:ext cx="6350" cy="2954338"/>
          </a:xfrm>
          <a:prstGeom prst="curvedConnector3">
            <a:avLst>
              <a:gd name="adj1" fmla="val 111750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5" name="Text Box 1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89800" y="3422650"/>
            <a:ext cx="15160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Besoins perçus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pour améliorer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le service</a:t>
            </a:r>
          </a:p>
        </p:txBody>
      </p:sp>
      <p:sp>
        <p:nvSpPr>
          <p:cNvPr id="56" name="Text Box 1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057775" y="3711575"/>
            <a:ext cx="14446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Capacité des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Services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(recrutement)</a:t>
            </a:r>
          </a:p>
        </p:txBody>
      </p:sp>
      <p:cxnSp>
        <p:nvCxnSpPr>
          <p:cNvPr id="57" name="AutoShape 18"/>
          <p:cNvCxnSpPr>
            <a:cxnSpLocks noChangeShapeType="1"/>
            <a:stCxn id="56" idx="1"/>
            <a:endCxn id="50" idx="1"/>
          </p:cNvCxnSpPr>
          <p:nvPr>
            <p:custDataLst>
              <p:tags r:id="rId36"/>
            </p:custDataLst>
          </p:nvPr>
        </p:nvCxnSpPr>
        <p:spPr bwMode="auto">
          <a:xfrm rot="10800000" flipH="1">
            <a:off x="5057775" y="2570163"/>
            <a:ext cx="482600" cy="1506537"/>
          </a:xfrm>
          <a:prstGeom prst="curvedConnector3">
            <a:avLst>
              <a:gd name="adj1" fmla="val -47370"/>
            </a:avLst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20"/>
          <p:cNvCxnSpPr>
            <a:cxnSpLocks noChangeShapeType="1"/>
            <a:stCxn id="50" idx="3"/>
            <a:endCxn id="55" idx="0"/>
          </p:cNvCxnSpPr>
          <p:nvPr>
            <p:custDataLst>
              <p:tags r:id="rId37"/>
            </p:custDataLst>
          </p:nvPr>
        </p:nvCxnSpPr>
        <p:spPr bwMode="auto">
          <a:xfrm>
            <a:off x="6870700" y="2570163"/>
            <a:ext cx="1177925" cy="852487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AutoShape 21"/>
          <p:cNvCxnSpPr>
            <a:cxnSpLocks noChangeShapeType="1"/>
            <a:stCxn id="55" idx="2"/>
            <a:endCxn id="56" idx="2"/>
          </p:cNvCxnSpPr>
          <p:nvPr>
            <p:custDataLst>
              <p:tags r:id="rId38"/>
            </p:custDataLst>
          </p:nvPr>
        </p:nvCxnSpPr>
        <p:spPr bwMode="auto">
          <a:xfrm rot="5400000">
            <a:off x="6769894" y="3163094"/>
            <a:ext cx="288925" cy="2268537"/>
          </a:xfrm>
          <a:prstGeom prst="curvedConnector3">
            <a:avLst>
              <a:gd name="adj1" fmla="val 235162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0" name="Text Box 3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76600" y="4221163"/>
            <a:ext cx="1011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Taux/Qté</a:t>
            </a:r>
          </a:p>
        </p:txBody>
      </p:sp>
      <p:sp>
        <p:nvSpPr>
          <p:cNvPr id="61" name="AutoShape 3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3491706" y="1556544"/>
            <a:ext cx="576263" cy="288925"/>
          </a:xfrm>
          <a:prstGeom prst="curvedDownArrow">
            <a:avLst>
              <a:gd name="adj1" fmla="val 39890"/>
              <a:gd name="adj2" fmla="val 79780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2" name="AutoShape 3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5980065">
            <a:off x="5898489" y="1400825"/>
            <a:ext cx="587554" cy="329918"/>
          </a:xfrm>
          <a:prstGeom prst="curvedUpArrow">
            <a:avLst>
              <a:gd name="adj1" fmla="val 35947"/>
              <a:gd name="adj2" fmla="val 71894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3" name="AutoShape 3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5400000">
            <a:off x="6444456" y="3356769"/>
            <a:ext cx="576263" cy="288925"/>
          </a:xfrm>
          <a:prstGeom prst="curvedDownArrow">
            <a:avLst>
              <a:gd name="adj1" fmla="val 39890"/>
              <a:gd name="adj2" fmla="val 79780"/>
              <a:gd name="adj3" fmla="val 33333"/>
            </a:avLst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fr-FR" altLang="fr-FR" sz="1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Forme libre 1"/>
          <p:cNvSpPr/>
          <p:nvPr>
            <p:custDataLst>
              <p:tags r:id="rId43"/>
            </p:custDataLst>
          </p:nvPr>
        </p:nvSpPr>
        <p:spPr>
          <a:xfrm>
            <a:off x="493486" y="2554514"/>
            <a:ext cx="798285" cy="1262743"/>
          </a:xfrm>
          <a:custGeom>
            <a:avLst/>
            <a:gdLst>
              <a:gd name="connsiteX0" fmla="*/ 0 w 798285"/>
              <a:gd name="connsiteY0" fmla="*/ 1262743 h 1262743"/>
              <a:gd name="connsiteX1" fmla="*/ 275771 w 798285"/>
              <a:gd name="connsiteY1" fmla="*/ 1045029 h 1262743"/>
              <a:gd name="connsiteX2" fmla="*/ 464457 w 798285"/>
              <a:gd name="connsiteY2" fmla="*/ 827315 h 1262743"/>
              <a:gd name="connsiteX3" fmla="*/ 609600 w 798285"/>
              <a:gd name="connsiteY3" fmla="*/ 493486 h 1262743"/>
              <a:gd name="connsiteX4" fmla="*/ 696685 w 798285"/>
              <a:gd name="connsiteY4" fmla="*/ 203200 h 1262743"/>
              <a:gd name="connsiteX5" fmla="*/ 798285 w 798285"/>
              <a:gd name="connsiteY5" fmla="*/ 0 h 12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85" h="1262743">
                <a:moveTo>
                  <a:pt x="0" y="1262743"/>
                </a:moveTo>
                <a:cubicBezTo>
                  <a:pt x="99181" y="1190171"/>
                  <a:pt x="198362" y="1117600"/>
                  <a:pt x="275771" y="1045029"/>
                </a:cubicBezTo>
                <a:cubicBezTo>
                  <a:pt x="353181" y="972458"/>
                  <a:pt x="408819" y="919239"/>
                  <a:pt x="464457" y="827315"/>
                </a:cubicBezTo>
                <a:cubicBezTo>
                  <a:pt x="520095" y="735391"/>
                  <a:pt x="570895" y="597505"/>
                  <a:pt x="609600" y="493486"/>
                </a:cubicBezTo>
                <a:cubicBezTo>
                  <a:pt x="648305" y="389467"/>
                  <a:pt x="665238" y="285448"/>
                  <a:pt x="696685" y="203200"/>
                </a:cubicBezTo>
                <a:cubicBezTo>
                  <a:pt x="728133" y="120952"/>
                  <a:pt x="763209" y="60476"/>
                  <a:pt x="798285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>
            <p:custDataLst>
              <p:tags r:id="rId44"/>
            </p:custDataLst>
          </p:nvPr>
        </p:nvSpPr>
        <p:spPr>
          <a:xfrm>
            <a:off x="2090057" y="2685143"/>
            <a:ext cx="348343" cy="667657"/>
          </a:xfrm>
          <a:custGeom>
            <a:avLst/>
            <a:gdLst>
              <a:gd name="connsiteX0" fmla="*/ 0 w 348343"/>
              <a:gd name="connsiteY0" fmla="*/ 0 h 667657"/>
              <a:gd name="connsiteX1" fmla="*/ 116114 w 348343"/>
              <a:gd name="connsiteY1" fmla="*/ 232228 h 667657"/>
              <a:gd name="connsiteX2" fmla="*/ 217714 w 348343"/>
              <a:gd name="connsiteY2" fmla="*/ 478971 h 667657"/>
              <a:gd name="connsiteX3" fmla="*/ 348343 w 348343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7657">
                <a:moveTo>
                  <a:pt x="0" y="0"/>
                </a:moveTo>
                <a:cubicBezTo>
                  <a:pt x="39914" y="76200"/>
                  <a:pt x="79828" y="152400"/>
                  <a:pt x="116114" y="232228"/>
                </a:cubicBezTo>
                <a:cubicBezTo>
                  <a:pt x="152400" y="312056"/>
                  <a:pt x="179009" y="406400"/>
                  <a:pt x="217714" y="478971"/>
                </a:cubicBezTo>
                <a:cubicBezTo>
                  <a:pt x="256419" y="551543"/>
                  <a:pt x="302381" y="609600"/>
                  <a:pt x="348343" y="667657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>
            <p:custDataLst>
              <p:tags r:id="rId45"/>
            </p:custDataLst>
          </p:nvPr>
        </p:nvSpPr>
        <p:spPr>
          <a:xfrm>
            <a:off x="2902856" y="3018972"/>
            <a:ext cx="373743" cy="261258"/>
          </a:xfrm>
          <a:custGeom>
            <a:avLst/>
            <a:gdLst>
              <a:gd name="connsiteX0" fmla="*/ 0 w 304800"/>
              <a:gd name="connsiteY0" fmla="*/ 217715 h 217715"/>
              <a:gd name="connsiteX1" fmla="*/ 304800 w 304800"/>
              <a:gd name="connsiteY1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217715">
                <a:moveTo>
                  <a:pt x="0" y="217715"/>
                </a:moveTo>
                <a:lnTo>
                  <a:pt x="304800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>
            <p:custDataLst>
              <p:tags r:id="rId46"/>
            </p:custDataLst>
          </p:nvPr>
        </p:nvSpPr>
        <p:spPr>
          <a:xfrm>
            <a:off x="5032" y="738841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 bleu = même sens</a:t>
            </a:r>
          </a:p>
          <a:p>
            <a:r>
              <a:rPr lang="fr-FR" sz="1400" dirty="0" smtClean="0"/>
              <a:t>En rouge = sens contraire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023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91350" y="6532499"/>
            <a:ext cx="2133600" cy="301752"/>
          </a:xfrm>
        </p:spPr>
        <p:txBody>
          <a:bodyPr/>
          <a:lstStyle/>
          <a:p>
            <a:pPr>
              <a:defRPr/>
            </a:pPr>
            <a:fld id="{599CB999-CC16-4FF7-A7C5-9DB7EB5DD791}" type="slidenum">
              <a:rPr lang="fr-FR" altLang="fr-FR"/>
              <a:pPr>
                <a:defRPr/>
              </a:pPr>
              <a:t>55</a:t>
            </a:fld>
            <a:endParaRPr lang="fr-FR" altLang="fr-FR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76765" y="-83078"/>
            <a:ext cx="8208963" cy="8366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20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Effet de bord : des exemples</a:t>
            </a:r>
          </a:p>
        </p:txBody>
      </p:sp>
      <p:sp>
        <p:nvSpPr>
          <p:cNvPr id="3072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03475" y="2709863"/>
            <a:ext cx="1125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>
                <a:latin typeface="Verdana" pitchFamily="34" charset="0"/>
              </a:rPr>
              <a:t>Facteur de</a:t>
            </a:r>
          </a:p>
          <a:p>
            <a:pPr algn="ctr"/>
            <a:r>
              <a:rPr lang="fr-FR" altLang="fr-FR" sz="1400">
                <a:latin typeface="Verdana" pitchFamily="34" charset="0"/>
              </a:rPr>
              <a:t>croissance</a:t>
            </a:r>
          </a:p>
        </p:txBody>
      </p:sp>
      <p:sp>
        <p:nvSpPr>
          <p:cNvPr id="3072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38738" y="2278063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>
                <a:latin typeface="Verdana" pitchFamily="34" charset="0"/>
              </a:rPr>
              <a:t>Décision</a:t>
            </a:r>
          </a:p>
        </p:txBody>
      </p:sp>
      <p:sp>
        <p:nvSpPr>
          <p:cNvPr id="3072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1038" y="2997200"/>
            <a:ext cx="735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>
                <a:latin typeface="Verdana" pitchFamily="34" charset="0"/>
              </a:rPr>
              <a:t>Action</a:t>
            </a:r>
          </a:p>
        </p:txBody>
      </p:sp>
      <p:sp>
        <p:nvSpPr>
          <p:cNvPr id="3072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80175" y="2047875"/>
            <a:ext cx="1503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>
                <a:latin typeface="Verdana" pitchFamily="34" charset="0"/>
              </a:rPr>
              <a:t>Facteur de</a:t>
            </a:r>
          </a:p>
          <a:p>
            <a:pPr algn="ctr"/>
            <a:r>
              <a:rPr lang="fr-FR" altLang="fr-FR" sz="1400">
                <a:latin typeface="Verdana" pitchFamily="34" charset="0"/>
              </a:rPr>
              <a:t>ralentissement</a:t>
            </a:r>
          </a:p>
        </p:txBody>
      </p:sp>
      <p:cxnSp>
        <p:nvCxnSpPr>
          <p:cNvPr id="30728" name="AutoShape 7"/>
          <p:cNvCxnSpPr>
            <a:cxnSpLocks noChangeShapeType="1"/>
            <a:stCxn id="30725" idx="2"/>
            <a:endCxn id="30726" idx="3"/>
          </p:cNvCxnSpPr>
          <p:nvPr>
            <p:custDataLst>
              <p:tags r:id="rId7"/>
            </p:custDataLst>
          </p:nvPr>
        </p:nvCxnSpPr>
        <p:spPr bwMode="auto">
          <a:xfrm rot="5400000">
            <a:off x="5130800" y="2678113"/>
            <a:ext cx="566737" cy="376238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29" name="AutoShape 8"/>
          <p:cNvCxnSpPr>
            <a:cxnSpLocks noChangeShapeType="1"/>
            <a:stCxn id="30726" idx="2"/>
            <a:endCxn id="30724" idx="2"/>
          </p:cNvCxnSpPr>
          <p:nvPr>
            <p:custDataLst>
              <p:tags r:id="rId8"/>
            </p:custDataLst>
          </p:nvPr>
        </p:nvCxnSpPr>
        <p:spPr bwMode="auto">
          <a:xfrm rot="16200000" flipV="1">
            <a:off x="3875882" y="2318544"/>
            <a:ext cx="74612" cy="1892300"/>
          </a:xfrm>
          <a:prstGeom prst="curvedConnector3">
            <a:avLst>
              <a:gd name="adj1" fmla="val -306384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30" name="AutoShape 9"/>
          <p:cNvCxnSpPr>
            <a:cxnSpLocks noChangeShapeType="1"/>
            <a:stCxn id="30726" idx="2"/>
            <a:endCxn id="30727" idx="2"/>
          </p:cNvCxnSpPr>
          <p:nvPr>
            <p:custDataLst>
              <p:tags r:id="rId9"/>
            </p:custDataLst>
          </p:nvPr>
        </p:nvCxnSpPr>
        <p:spPr bwMode="auto">
          <a:xfrm rot="5400000" flipH="1" flipV="1">
            <a:off x="5677694" y="1747044"/>
            <a:ext cx="736600" cy="2373312"/>
          </a:xfrm>
          <a:prstGeom prst="curvedConnector3">
            <a:avLst>
              <a:gd name="adj1" fmla="val -31032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731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2613" y="981075"/>
            <a:ext cx="91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>
                <a:latin typeface="Verdana" pitchFamily="34" charset="0"/>
              </a:rPr>
              <a:t>Résultat</a:t>
            </a:r>
          </a:p>
        </p:txBody>
      </p:sp>
      <p:cxnSp>
        <p:nvCxnSpPr>
          <p:cNvPr id="30732" name="AutoShape 11"/>
          <p:cNvCxnSpPr>
            <a:cxnSpLocks noChangeShapeType="1"/>
            <a:stCxn id="30724" idx="1"/>
            <a:endCxn id="30731" idx="1"/>
          </p:cNvCxnSpPr>
          <p:nvPr>
            <p:custDataLst>
              <p:tags r:id="rId11"/>
            </p:custDataLst>
          </p:nvPr>
        </p:nvCxnSpPr>
        <p:spPr bwMode="auto">
          <a:xfrm rot="10800000" flipH="1">
            <a:off x="2403475" y="1133475"/>
            <a:ext cx="719138" cy="1835150"/>
          </a:xfrm>
          <a:prstGeom prst="curvedConnector3">
            <a:avLst>
              <a:gd name="adj1" fmla="val -54306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33" name="AutoShape 12"/>
          <p:cNvCxnSpPr>
            <a:cxnSpLocks noChangeShapeType="1"/>
            <a:stCxn id="30727" idx="0"/>
            <a:endCxn id="30731" idx="0"/>
          </p:cNvCxnSpPr>
          <p:nvPr>
            <p:custDataLst>
              <p:tags r:id="rId12"/>
            </p:custDataLst>
          </p:nvPr>
        </p:nvCxnSpPr>
        <p:spPr bwMode="auto">
          <a:xfrm rot="5400000" flipH="1">
            <a:off x="4872038" y="-312738"/>
            <a:ext cx="1066800" cy="3654425"/>
          </a:xfrm>
          <a:prstGeom prst="curvedConnector3">
            <a:avLst>
              <a:gd name="adj1" fmla="val 121431"/>
            </a:avLst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34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87800" y="1412875"/>
            <a:ext cx="1233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>
                <a:latin typeface="Verdana" pitchFamily="34" charset="0"/>
              </a:rPr>
              <a:t>Information</a:t>
            </a:r>
          </a:p>
        </p:txBody>
      </p:sp>
      <p:cxnSp>
        <p:nvCxnSpPr>
          <p:cNvPr id="30735" name="AutoShape 14"/>
          <p:cNvCxnSpPr>
            <a:cxnSpLocks noChangeShapeType="1"/>
            <a:stCxn id="30731" idx="3"/>
            <a:endCxn id="30734" idx="0"/>
          </p:cNvCxnSpPr>
          <p:nvPr>
            <p:custDataLst>
              <p:tags r:id="rId14"/>
            </p:custDataLst>
          </p:nvPr>
        </p:nvCxnSpPr>
        <p:spPr bwMode="auto">
          <a:xfrm>
            <a:off x="4033838" y="1133475"/>
            <a:ext cx="571500" cy="27940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36" name="AutoShape 15"/>
          <p:cNvCxnSpPr>
            <a:cxnSpLocks noChangeShapeType="1"/>
            <a:stCxn id="30734" idx="3"/>
            <a:endCxn id="30725" idx="0"/>
          </p:cNvCxnSpPr>
          <p:nvPr>
            <p:custDataLst>
              <p:tags r:id="rId15"/>
            </p:custDataLst>
          </p:nvPr>
        </p:nvCxnSpPr>
        <p:spPr bwMode="auto">
          <a:xfrm>
            <a:off x="5221288" y="1565275"/>
            <a:ext cx="381000" cy="712788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737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70538" y="16287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i="1">
                <a:latin typeface="Verdana" pitchFamily="34" charset="0"/>
              </a:rPr>
              <a:t>Délai</a:t>
            </a:r>
          </a:p>
        </p:txBody>
      </p:sp>
      <p:sp>
        <p:nvSpPr>
          <p:cNvPr id="30738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353050" y="1700213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39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26075" y="1700213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40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62700" y="3429000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i="1">
                <a:latin typeface="Verdana" pitchFamily="34" charset="0"/>
              </a:rPr>
              <a:t>Délai</a:t>
            </a:r>
          </a:p>
        </p:txBody>
      </p:sp>
      <p:sp>
        <p:nvSpPr>
          <p:cNvPr id="30741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289675" y="335597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42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362700" y="3355975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43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70538" y="2709863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i="1">
                <a:latin typeface="Verdana" pitchFamily="34" charset="0"/>
              </a:rPr>
              <a:t>Délai</a:t>
            </a:r>
          </a:p>
        </p:txBody>
      </p:sp>
      <p:sp>
        <p:nvSpPr>
          <p:cNvPr id="30744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427663" y="2781300"/>
            <a:ext cx="1428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45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499100" y="2709863"/>
            <a:ext cx="1444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46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98875" y="3573463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i="1">
                <a:latin typeface="Verdana" pitchFamily="34" charset="0"/>
              </a:rPr>
              <a:t>Délai</a:t>
            </a:r>
          </a:p>
        </p:txBody>
      </p:sp>
      <p:sp>
        <p:nvSpPr>
          <p:cNvPr id="30747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3625850" y="3429000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48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698875" y="3429000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49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38288" y="1268413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i="1">
                <a:latin typeface="Verdana" pitchFamily="34" charset="0"/>
              </a:rPr>
              <a:t>Délai</a:t>
            </a:r>
          </a:p>
        </p:txBody>
      </p:sp>
      <p:sp>
        <p:nvSpPr>
          <p:cNvPr id="30750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043113" y="1628775"/>
            <a:ext cx="21590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51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14550" y="1555750"/>
            <a:ext cx="21590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52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507163" y="7635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i="1">
                <a:latin typeface="Verdana" pitchFamily="34" charset="0"/>
              </a:rPr>
              <a:t>Délai</a:t>
            </a:r>
          </a:p>
        </p:txBody>
      </p:sp>
      <p:sp>
        <p:nvSpPr>
          <p:cNvPr id="30753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218238" y="908050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54" name="Line 3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291263" y="908050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755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57198" y="4694239"/>
            <a:ext cx="49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>
                <a:latin typeface="Verdana" pitchFamily="34" charset="0"/>
              </a:rPr>
              <a:t>C.A</a:t>
            </a:r>
          </a:p>
        </p:txBody>
      </p:sp>
      <p:sp>
        <p:nvSpPr>
          <p:cNvPr id="30756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185986" y="4910139"/>
            <a:ext cx="1003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 dirty="0" err="1">
                <a:latin typeface="Verdana" pitchFamily="34" charset="0"/>
              </a:rPr>
              <a:t>Nbre</a:t>
            </a:r>
            <a:endParaRPr lang="fr-FR" altLang="fr-FR" sz="1400" dirty="0">
              <a:latin typeface="Verdana" pitchFamily="34" charset="0"/>
            </a:endParaRPr>
          </a:p>
          <a:p>
            <a:pPr algn="ctr"/>
            <a:r>
              <a:rPr lang="fr-FR" altLang="fr-FR" sz="1400" dirty="0">
                <a:latin typeface="Verdana" pitchFamily="34" charset="0"/>
              </a:rPr>
              <a:t>vendeurs</a:t>
            </a:r>
          </a:p>
        </p:txBody>
      </p:sp>
      <p:sp>
        <p:nvSpPr>
          <p:cNvPr id="30757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88998" y="5557839"/>
            <a:ext cx="12874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>
                <a:latin typeface="Verdana" pitchFamily="34" charset="0"/>
              </a:rPr>
              <a:t>Encours</a:t>
            </a:r>
          </a:p>
          <a:p>
            <a:pPr algn="ctr"/>
            <a:r>
              <a:rPr lang="fr-FR" altLang="fr-FR" sz="1400">
                <a:latin typeface="Verdana" pitchFamily="34" charset="0"/>
              </a:rPr>
              <a:t>Commandes</a:t>
            </a:r>
          </a:p>
          <a:p>
            <a:pPr algn="ctr"/>
            <a:r>
              <a:rPr lang="fr-FR" altLang="fr-FR" sz="1400">
                <a:latin typeface="Verdana" pitchFamily="34" charset="0"/>
              </a:rPr>
              <a:t>(carnet)</a:t>
            </a:r>
          </a:p>
        </p:txBody>
      </p:sp>
      <p:sp>
        <p:nvSpPr>
          <p:cNvPr id="30758" name="Text Box 3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348038" y="5373688"/>
            <a:ext cx="1471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>
                <a:latin typeface="Verdana" pitchFamily="34" charset="0"/>
              </a:rPr>
              <a:t>Commandes</a:t>
            </a:r>
          </a:p>
          <a:p>
            <a:pPr algn="ctr"/>
            <a:r>
              <a:rPr lang="fr-FR" altLang="fr-FR" sz="1400">
                <a:latin typeface="Verdana" pitchFamily="34" charset="0"/>
              </a:rPr>
              <a:t>non satisfaites</a:t>
            </a:r>
          </a:p>
        </p:txBody>
      </p:sp>
      <p:sp>
        <p:nvSpPr>
          <p:cNvPr id="30759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932363" y="6165850"/>
            <a:ext cx="9286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>
                <a:latin typeface="Verdana" pitchFamily="34" charset="0"/>
              </a:rPr>
              <a:t>Délai</a:t>
            </a:r>
          </a:p>
          <a:p>
            <a:pPr algn="ctr"/>
            <a:r>
              <a:rPr lang="fr-FR" altLang="fr-FR" sz="1400">
                <a:latin typeface="Verdana" pitchFamily="34" charset="0"/>
              </a:rPr>
              <a:t>livraison</a:t>
            </a:r>
          </a:p>
        </p:txBody>
      </p:sp>
      <p:sp>
        <p:nvSpPr>
          <p:cNvPr id="30760" name="Text Box 3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508625" y="5157788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>
                <a:latin typeface="Verdana" pitchFamily="34" charset="0"/>
              </a:rPr>
              <a:t>Mécontentement</a:t>
            </a:r>
          </a:p>
          <a:p>
            <a:pPr algn="ctr"/>
            <a:r>
              <a:rPr lang="fr-FR" altLang="fr-FR" sz="1400">
                <a:latin typeface="Verdana" pitchFamily="34" charset="0"/>
              </a:rPr>
              <a:t>des clients</a:t>
            </a:r>
          </a:p>
        </p:txBody>
      </p:sp>
      <p:sp>
        <p:nvSpPr>
          <p:cNvPr id="30761" name="Text Box 4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284663" y="4221163"/>
            <a:ext cx="1077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>
                <a:latin typeface="Verdana" pitchFamily="34" charset="0"/>
              </a:rPr>
              <a:t>Difficulté</a:t>
            </a:r>
          </a:p>
          <a:p>
            <a:r>
              <a:rPr lang="fr-FR" altLang="fr-FR" sz="1400">
                <a:latin typeface="Verdana" pitchFamily="34" charset="0"/>
              </a:rPr>
              <a:t>de vendre</a:t>
            </a:r>
          </a:p>
        </p:txBody>
      </p:sp>
      <p:cxnSp>
        <p:nvCxnSpPr>
          <p:cNvPr id="30762" name="AutoShape 41"/>
          <p:cNvCxnSpPr>
            <a:cxnSpLocks noChangeShapeType="1"/>
            <a:stCxn id="30757" idx="1"/>
            <a:endCxn id="30755" idx="1"/>
          </p:cNvCxnSpPr>
          <p:nvPr>
            <p:custDataLst>
              <p:tags r:id="rId41"/>
            </p:custDataLst>
          </p:nvPr>
        </p:nvCxnSpPr>
        <p:spPr bwMode="auto">
          <a:xfrm rot="10800000">
            <a:off x="457198" y="4846639"/>
            <a:ext cx="431800" cy="1076325"/>
          </a:xfrm>
          <a:prstGeom prst="curvedConnector3">
            <a:avLst>
              <a:gd name="adj1" fmla="val 15294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63" name="AutoShape 42"/>
          <p:cNvCxnSpPr>
            <a:cxnSpLocks noChangeShapeType="1"/>
            <a:stCxn id="30755" idx="0"/>
            <a:endCxn id="30756" idx="0"/>
          </p:cNvCxnSpPr>
          <p:nvPr>
            <p:custDataLst>
              <p:tags r:id="rId42"/>
            </p:custDataLst>
          </p:nvPr>
        </p:nvCxnSpPr>
        <p:spPr bwMode="auto">
          <a:xfrm rot="5400000" flipV="1">
            <a:off x="1587499" y="3810001"/>
            <a:ext cx="215900" cy="1984375"/>
          </a:xfrm>
          <a:prstGeom prst="curvedConnector3">
            <a:avLst>
              <a:gd name="adj1" fmla="val -105884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64" name="AutoShape 43"/>
          <p:cNvCxnSpPr>
            <a:cxnSpLocks noChangeShapeType="1"/>
            <a:stCxn id="30756" idx="2"/>
            <a:endCxn id="30757" idx="3"/>
          </p:cNvCxnSpPr>
          <p:nvPr>
            <p:custDataLst>
              <p:tags r:id="rId43"/>
            </p:custDataLst>
          </p:nvPr>
        </p:nvCxnSpPr>
        <p:spPr bwMode="auto">
          <a:xfrm rot="5400000">
            <a:off x="2184399" y="5419726"/>
            <a:ext cx="495300" cy="511175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65" name="AutoShape 44"/>
          <p:cNvCxnSpPr>
            <a:cxnSpLocks noChangeShapeType="1"/>
            <a:stCxn id="30757" idx="2"/>
            <a:endCxn id="30758" idx="2"/>
          </p:cNvCxnSpPr>
          <p:nvPr>
            <p:custDataLst>
              <p:tags r:id="rId44"/>
            </p:custDataLst>
          </p:nvPr>
        </p:nvCxnSpPr>
        <p:spPr bwMode="auto">
          <a:xfrm rot="5400000" flipH="1" flipV="1">
            <a:off x="2609849" y="4814094"/>
            <a:ext cx="396876" cy="2551114"/>
          </a:xfrm>
          <a:prstGeom prst="curvedConnector3">
            <a:avLst>
              <a:gd name="adj1" fmla="val -57600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66" name="AutoShape 45"/>
          <p:cNvCxnSpPr>
            <a:cxnSpLocks noChangeShapeType="1"/>
            <a:stCxn id="30758" idx="2"/>
            <a:endCxn id="30759" idx="1"/>
          </p:cNvCxnSpPr>
          <p:nvPr>
            <p:custDataLst>
              <p:tags r:id="rId45"/>
            </p:custDataLst>
          </p:nvPr>
        </p:nvCxnSpPr>
        <p:spPr bwMode="auto">
          <a:xfrm rot="16200000" flipH="1">
            <a:off x="4241801" y="5734050"/>
            <a:ext cx="533400" cy="847725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67" name="AutoShape 46"/>
          <p:cNvCxnSpPr>
            <a:cxnSpLocks noChangeShapeType="1"/>
            <a:stCxn id="30759" idx="3"/>
            <a:endCxn id="30760" idx="2"/>
          </p:cNvCxnSpPr>
          <p:nvPr>
            <p:custDataLst>
              <p:tags r:id="rId46"/>
            </p:custDataLst>
          </p:nvPr>
        </p:nvCxnSpPr>
        <p:spPr bwMode="auto">
          <a:xfrm flipV="1">
            <a:off x="5861050" y="5675313"/>
            <a:ext cx="485775" cy="74930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768" name="AutoShape 47"/>
          <p:cNvCxnSpPr>
            <a:cxnSpLocks noChangeShapeType="1"/>
            <a:stCxn id="30760" idx="0"/>
            <a:endCxn id="30761" idx="3"/>
          </p:cNvCxnSpPr>
          <p:nvPr>
            <p:custDataLst>
              <p:tags r:id="rId47"/>
            </p:custDataLst>
          </p:nvPr>
        </p:nvCxnSpPr>
        <p:spPr bwMode="auto">
          <a:xfrm rot="5400000" flipH="1">
            <a:off x="5515768" y="4326732"/>
            <a:ext cx="677863" cy="984250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770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289300" y="2039938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000" b="1">
                <a:latin typeface="Verdana" pitchFamily="34" charset="0"/>
              </a:rPr>
              <a:t>La boucle</a:t>
            </a:r>
          </a:p>
          <a:p>
            <a:pPr algn="ctr"/>
            <a:r>
              <a:rPr lang="fr-FR" altLang="fr-FR" sz="1000" b="1">
                <a:latin typeface="Verdana" pitchFamily="34" charset="0"/>
              </a:rPr>
              <a:t>IDAR</a:t>
            </a:r>
          </a:p>
        </p:txBody>
      </p:sp>
      <p:sp>
        <p:nvSpPr>
          <p:cNvPr id="30771" name="AutoShap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708400" y="1844675"/>
            <a:ext cx="719138" cy="865188"/>
          </a:xfrm>
          <a:prstGeom prst="curvedLeftArrow">
            <a:avLst>
              <a:gd name="adj1" fmla="val 24062"/>
              <a:gd name="adj2" fmla="val 48124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2" name="Text Box 5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577138" y="887413"/>
            <a:ext cx="1348744" cy="9562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b="1" dirty="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fr-FR" altLang="fr-FR" sz="1400" dirty="0">
                <a:solidFill>
                  <a:schemeClr val="bg1"/>
                </a:solidFill>
                <a:latin typeface="Verdana" pitchFamily="34" charset="0"/>
              </a:rPr>
              <a:t>)</a:t>
            </a:r>
            <a:r>
              <a:rPr lang="fr-FR" altLang="fr-FR" sz="1400" dirty="0" err="1">
                <a:solidFill>
                  <a:schemeClr val="bg1"/>
                </a:solidFill>
                <a:latin typeface="Verdana" pitchFamily="34" charset="0"/>
              </a:rPr>
              <a:t>nformation</a:t>
            </a:r>
            <a:endParaRPr lang="fr-FR" altLang="fr-FR" sz="14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fr-FR" altLang="fr-FR" sz="1400" b="1" dirty="0">
                <a:solidFill>
                  <a:schemeClr val="bg1"/>
                </a:solidFill>
                <a:latin typeface="Verdana" pitchFamily="34" charset="0"/>
              </a:rPr>
              <a:t>D</a:t>
            </a:r>
            <a:r>
              <a:rPr lang="fr-FR" altLang="fr-FR" sz="1400" dirty="0">
                <a:solidFill>
                  <a:schemeClr val="bg1"/>
                </a:solidFill>
                <a:latin typeface="Verdana" pitchFamily="34" charset="0"/>
              </a:rPr>
              <a:t>)</a:t>
            </a:r>
            <a:r>
              <a:rPr lang="fr-FR" altLang="fr-FR" sz="1400" dirty="0" err="1">
                <a:solidFill>
                  <a:schemeClr val="bg1"/>
                </a:solidFill>
                <a:latin typeface="Verdana" pitchFamily="34" charset="0"/>
              </a:rPr>
              <a:t>écision</a:t>
            </a:r>
            <a:endParaRPr lang="fr-FR" altLang="fr-FR" sz="14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fr-FR" altLang="fr-FR" sz="1400" b="1" dirty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fr-FR" altLang="fr-FR" sz="1400" dirty="0">
                <a:solidFill>
                  <a:schemeClr val="bg1"/>
                </a:solidFill>
                <a:latin typeface="Verdana" pitchFamily="34" charset="0"/>
              </a:rPr>
              <a:t>)</a:t>
            </a:r>
            <a:r>
              <a:rPr lang="fr-FR" altLang="fr-FR" sz="1400" dirty="0" err="1">
                <a:solidFill>
                  <a:schemeClr val="bg1"/>
                </a:solidFill>
                <a:latin typeface="Verdana" pitchFamily="34" charset="0"/>
              </a:rPr>
              <a:t>ction</a:t>
            </a:r>
            <a:endParaRPr lang="fr-FR" altLang="fr-FR" sz="14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fr-FR" altLang="fr-FR" sz="1400" b="1" dirty="0">
                <a:solidFill>
                  <a:schemeClr val="bg1"/>
                </a:solidFill>
                <a:latin typeface="Verdana" pitchFamily="34" charset="0"/>
              </a:rPr>
              <a:t>R</a:t>
            </a:r>
            <a:r>
              <a:rPr lang="fr-FR" altLang="fr-FR" sz="1400" dirty="0">
                <a:solidFill>
                  <a:schemeClr val="bg1"/>
                </a:solidFill>
                <a:latin typeface="Verdana" pitchFamily="34" charset="0"/>
              </a:rPr>
              <a:t>)</a:t>
            </a:r>
            <a:r>
              <a:rPr lang="fr-FR" altLang="fr-FR" sz="1400" dirty="0" err="1">
                <a:solidFill>
                  <a:schemeClr val="bg1"/>
                </a:solidFill>
                <a:latin typeface="Verdana" pitchFamily="34" charset="0"/>
              </a:rPr>
              <a:t>ésultat</a:t>
            </a:r>
            <a:endParaRPr lang="fr-FR" altLang="fr-F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51"/>
            </p:custDataLst>
          </p:nvPr>
        </p:nvSpPr>
        <p:spPr>
          <a:xfrm>
            <a:off x="7361144" y="2525197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(Effet de bord)</a:t>
            </a:r>
            <a:endParaRPr lang="fr-FR" i="1" dirty="0"/>
          </a:p>
        </p:txBody>
      </p:sp>
      <p:cxnSp>
        <p:nvCxnSpPr>
          <p:cNvPr id="8" name="Connecteur en arc 7"/>
          <p:cNvCxnSpPr>
            <a:stCxn id="30761" idx="0"/>
            <a:endCxn id="30755" idx="0"/>
          </p:cNvCxnSpPr>
          <p:nvPr>
            <p:custDataLst>
              <p:tags r:id="rId52"/>
            </p:custDataLst>
          </p:nvPr>
        </p:nvCxnSpPr>
        <p:spPr>
          <a:xfrm rot="16200000" flipH="1" flipV="1">
            <a:off x="2526902" y="2397522"/>
            <a:ext cx="473076" cy="4120358"/>
          </a:xfrm>
          <a:prstGeom prst="curvedConnector3">
            <a:avLst>
              <a:gd name="adj1" fmla="val -48322"/>
            </a:avLst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>
            <p:custDataLst>
              <p:tags r:id="rId53"/>
            </p:custDataLst>
          </p:nvPr>
        </p:nvSpPr>
        <p:spPr>
          <a:xfrm>
            <a:off x="0" y="3167390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 bleu = même sens</a:t>
            </a:r>
          </a:p>
          <a:p>
            <a:r>
              <a:rPr lang="fr-FR" sz="1400" dirty="0" smtClean="0"/>
              <a:t>En rouge = sens contraire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78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7007225" y="6536213"/>
            <a:ext cx="2133600" cy="301752"/>
          </a:xfrm>
        </p:spPr>
        <p:txBody>
          <a:bodyPr/>
          <a:lstStyle/>
          <a:p>
            <a:pPr algn="ctr">
              <a:defRPr/>
            </a:pPr>
            <a:fld id="{39ECF0BA-49DE-4A6A-99D2-03D106FCC79D}" type="slidenum">
              <a:rPr lang="fr-FR" altLang="fr-FR"/>
              <a:pPr algn="ctr">
                <a:defRPr/>
              </a:pPr>
              <a:t>56</a:t>
            </a:fld>
            <a:endParaRPr lang="fr-FR" altLang="fr-FR" dirty="0"/>
          </a:p>
        </p:txBody>
      </p:sp>
      <p:sp>
        <p:nvSpPr>
          <p:cNvPr id="10650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02013" y="1622425"/>
            <a:ext cx="1312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Solution anti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Symptôme</a:t>
            </a:r>
          </a:p>
        </p:txBody>
      </p:sp>
      <p:sp>
        <p:nvSpPr>
          <p:cNvPr id="106501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2500" y="2997200"/>
            <a:ext cx="114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Symptôme</a:t>
            </a:r>
          </a:p>
        </p:txBody>
      </p:sp>
      <p:sp>
        <p:nvSpPr>
          <p:cNvPr id="10650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92500" y="4797425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Solution</a:t>
            </a:r>
          </a:p>
        </p:txBody>
      </p:sp>
      <p:cxnSp>
        <p:nvCxnSpPr>
          <p:cNvPr id="106503" name="AutoShape 8"/>
          <p:cNvCxnSpPr>
            <a:cxnSpLocks noChangeShapeType="1"/>
            <a:stCxn id="106500" idx="1"/>
            <a:endCxn id="106501" idx="1"/>
          </p:cNvCxnSpPr>
          <p:nvPr>
            <p:custDataLst>
              <p:tags r:id="rId5"/>
            </p:custDataLst>
          </p:nvPr>
        </p:nvCxnSpPr>
        <p:spPr bwMode="auto">
          <a:xfrm rot="10800000" flipH="1" flipV="1">
            <a:off x="3402013" y="1881188"/>
            <a:ext cx="90487" cy="1268412"/>
          </a:xfrm>
          <a:prstGeom prst="curvedConnector3">
            <a:avLst>
              <a:gd name="adj1" fmla="val -536843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4" name="AutoShape 9"/>
          <p:cNvCxnSpPr>
            <a:cxnSpLocks noChangeShapeType="1"/>
            <a:stCxn id="106501" idx="3"/>
            <a:endCxn id="106500" idx="3"/>
          </p:cNvCxnSpPr>
          <p:nvPr>
            <p:custDataLst>
              <p:tags r:id="rId6"/>
            </p:custDataLst>
          </p:nvPr>
        </p:nvCxnSpPr>
        <p:spPr bwMode="auto">
          <a:xfrm flipV="1">
            <a:off x="4641850" y="1881188"/>
            <a:ext cx="73025" cy="1268412"/>
          </a:xfrm>
          <a:prstGeom prst="curvedConnector3">
            <a:avLst>
              <a:gd name="adj1" fmla="val 684782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5" name="AutoShape 10"/>
          <p:cNvCxnSpPr>
            <a:cxnSpLocks noChangeShapeType="1"/>
            <a:stCxn id="106501" idx="3"/>
            <a:endCxn id="106502" idx="3"/>
          </p:cNvCxnSpPr>
          <p:nvPr>
            <p:custDataLst>
              <p:tags r:id="rId7"/>
            </p:custDataLst>
          </p:nvPr>
        </p:nvCxnSpPr>
        <p:spPr bwMode="auto">
          <a:xfrm flipH="1">
            <a:off x="4405313" y="3149600"/>
            <a:ext cx="236537" cy="1800225"/>
          </a:xfrm>
          <a:prstGeom prst="curvedConnector3">
            <a:avLst>
              <a:gd name="adj1" fmla="val -210069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6" name="AutoShape 11"/>
          <p:cNvCxnSpPr>
            <a:cxnSpLocks noChangeShapeType="1"/>
            <a:stCxn id="106502" idx="1"/>
            <a:endCxn id="106501" idx="1"/>
          </p:cNvCxnSpPr>
          <p:nvPr>
            <p:custDataLst>
              <p:tags r:id="rId8"/>
            </p:custDataLst>
          </p:nvPr>
        </p:nvCxnSpPr>
        <p:spPr bwMode="auto">
          <a:xfrm rot="10800000" flipH="1">
            <a:off x="3492500" y="3149600"/>
            <a:ext cx="1588" cy="1800225"/>
          </a:xfrm>
          <a:prstGeom prst="curvedConnector3">
            <a:avLst>
              <a:gd name="adj1" fmla="val -3660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07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56325" y="3141663"/>
            <a:ext cx="873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Effet de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bord</a:t>
            </a:r>
          </a:p>
        </p:txBody>
      </p:sp>
      <p:cxnSp>
        <p:nvCxnSpPr>
          <p:cNvPr id="106508" name="AutoShape 13"/>
          <p:cNvCxnSpPr>
            <a:cxnSpLocks noChangeShapeType="1"/>
            <a:stCxn id="106500" idx="3"/>
            <a:endCxn id="106507" idx="0"/>
          </p:cNvCxnSpPr>
          <p:nvPr>
            <p:custDataLst>
              <p:tags r:id="rId10"/>
            </p:custDataLst>
          </p:nvPr>
        </p:nvCxnSpPr>
        <p:spPr bwMode="auto">
          <a:xfrm>
            <a:off x="4714875" y="1881188"/>
            <a:ext cx="1878013" cy="126047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9" name="AutoShape 14"/>
          <p:cNvCxnSpPr>
            <a:cxnSpLocks noChangeShapeType="1"/>
            <a:stCxn id="106507" idx="2"/>
            <a:endCxn id="106502" idx="3"/>
          </p:cNvCxnSpPr>
          <p:nvPr>
            <p:custDataLst>
              <p:tags r:id="rId11"/>
            </p:custDataLst>
          </p:nvPr>
        </p:nvCxnSpPr>
        <p:spPr bwMode="auto">
          <a:xfrm rot="5400000">
            <a:off x="4853782" y="3210719"/>
            <a:ext cx="1290637" cy="2187575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510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92725" y="3789363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i="1">
                <a:solidFill>
                  <a:schemeClr val="tx1"/>
                </a:solidFill>
                <a:latin typeface="Verdana" pitchFamily="34" charset="0"/>
              </a:rPr>
              <a:t>Délai</a:t>
            </a:r>
          </a:p>
        </p:txBody>
      </p:sp>
      <p:sp>
        <p:nvSpPr>
          <p:cNvPr id="106511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003800" y="393382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6512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076825" y="3933825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06513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3850" y="5511800"/>
            <a:ext cx="8640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latin typeface="Verdana" pitchFamily="34" charset="0"/>
              </a:rPr>
              <a:t>Ne pas en rester au remède anti-symptôme ! Intégrer les effets de bord et les délais (temps de réaction)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>
          <a:xfrm>
            <a:off x="1043608" y="-171400"/>
            <a:ext cx="7892430" cy="9906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Effet de bord : concepts</a:t>
            </a:r>
          </a:p>
        </p:txBody>
      </p:sp>
      <p:sp>
        <p:nvSpPr>
          <p:cNvPr id="19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01254" y="220662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i="1">
                <a:solidFill>
                  <a:schemeClr val="tx1"/>
                </a:solidFill>
                <a:latin typeface="Verdana" pitchFamily="34" charset="0"/>
              </a:rPr>
              <a:t>Délai</a:t>
            </a:r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112329" y="2351087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185354" y="2351087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7010400" y="6521135"/>
            <a:ext cx="2133600" cy="301752"/>
          </a:xfrm>
        </p:spPr>
        <p:txBody>
          <a:bodyPr/>
          <a:lstStyle/>
          <a:p>
            <a:pPr algn="ctr">
              <a:defRPr/>
            </a:pPr>
            <a:fld id="{01B34252-56E9-44CC-8F4A-82B8B75C0426}" type="slidenum">
              <a:rPr lang="fr-FR" altLang="fr-FR"/>
              <a:pPr algn="ctr">
                <a:defRPr/>
              </a:pPr>
              <a:t>57</a:t>
            </a:fld>
            <a:endParaRPr lang="fr-FR" altLang="fr-FR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8638" y="1733550"/>
            <a:ext cx="8153400" cy="4495800"/>
          </a:xfrm>
        </p:spPr>
        <p:txBody>
          <a:bodyPr>
            <a:normAutofit/>
          </a:bodyPr>
          <a:lstStyle/>
          <a:p>
            <a:r>
              <a:rPr lang="fr-FR" altLang="fr-FR" sz="2000" dirty="0" smtClean="0"/>
              <a:t>L’un des facteurs majeurs qui contribue à l’évolution des comportements au cours du temps est le DELAI. Il arrive fréquemment que des retards existent entre le début d’une action et la fin de celle-ci. Nous avons représenté le délai par la lettre D dans l’exemple ci-dessous :</a:t>
            </a:r>
          </a:p>
          <a:p>
            <a:pPr>
              <a:buFontTx/>
              <a:buNone/>
            </a:pPr>
            <a:endParaRPr lang="fr-FR" altLang="fr-FR" sz="2200" dirty="0" smtClean="0"/>
          </a:p>
          <a:p>
            <a:pPr>
              <a:buFontTx/>
              <a:buNone/>
            </a:pPr>
            <a:endParaRPr lang="fr-FR" altLang="fr-FR" sz="2200" dirty="0" smtClean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6038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fr-FR" altLang="fr-FR" sz="3600" dirty="0" smtClean="0"/>
              <a:t>Prise en compte du temps : </a:t>
            </a:r>
            <a:br>
              <a:rPr lang="fr-FR" altLang="fr-FR" sz="3600" dirty="0" smtClean="0"/>
            </a:br>
            <a:r>
              <a:rPr lang="fr-FR" altLang="fr-FR" sz="3600" dirty="0" smtClean="0"/>
              <a:t>les délais</a:t>
            </a:r>
          </a:p>
        </p:txBody>
      </p:sp>
      <p:sp>
        <p:nvSpPr>
          <p:cNvPr id="112655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33813" y="1477963"/>
            <a:ext cx="32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1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89076" y="4077072"/>
            <a:ext cx="1330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Recrutement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junior</a:t>
            </a:r>
          </a:p>
        </p:txBody>
      </p:sp>
      <p:sp>
        <p:nvSpPr>
          <p:cNvPr id="20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89301" y="4077072"/>
            <a:ext cx="108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Formation</a:t>
            </a:r>
          </a:p>
        </p:txBody>
      </p:sp>
      <p:sp>
        <p:nvSpPr>
          <p:cNvPr id="21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37113" y="4077072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Senior</a:t>
            </a: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803526" y="4227884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316413" y="4219947"/>
            <a:ext cx="5937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4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726" y="4077072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Décision</a:t>
            </a:r>
          </a:p>
        </p:txBody>
      </p:sp>
      <p:sp>
        <p:nvSpPr>
          <p:cNvPr id="25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49326" y="4219947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9176" y="4077072"/>
            <a:ext cx="1550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Apprentissage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organisationnel</a:t>
            </a:r>
          </a:p>
        </p:txBody>
      </p:sp>
      <p:sp>
        <p:nvSpPr>
          <p:cNvPr id="27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557838" y="4219947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78788" y="4077072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Manager</a:t>
            </a:r>
          </a:p>
        </p:txBody>
      </p:sp>
      <p:sp>
        <p:nvSpPr>
          <p:cNvPr id="29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502526" y="421994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0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20763" y="4219947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31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29276" y="4219947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5401" y="4219947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33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5313" y="4219947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2" name="ZoneTexte 1"/>
          <p:cNvSpPr txBox="1"/>
          <p:nvPr>
            <p:custDataLst>
              <p:tags r:id="rId20"/>
            </p:custDataLst>
          </p:nvPr>
        </p:nvSpPr>
        <p:spPr>
          <a:xfrm>
            <a:off x="3653776" y="494116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D</a:t>
            </a:r>
            <a:r>
              <a:rPr lang="fr-FR" dirty="0" smtClean="0"/>
              <a:t> = délai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3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75463" y="6542626"/>
            <a:ext cx="2133600" cy="301752"/>
          </a:xfrm>
        </p:spPr>
        <p:txBody>
          <a:bodyPr/>
          <a:lstStyle/>
          <a:p>
            <a:pPr algn="ctr">
              <a:defRPr/>
            </a:pPr>
            <a:fld id="{C929C713-45D7-4E04-9A85-A671866A4328}" type="slidenum">
              <a:rPr lang="fr-FR" altLang="fr-FR"/>
              <a:pPr algn="ctr">
                <a:defRPr/>
              </a:pPr>
              <a:t>58</a:t>
            </a:fld>
            <a:endParaRPr lang="fr-FR" altLang="fr-FR"/>
          </a:p>
        </p:txBody>
      </p:sp>
      <p:sp>
        <p:nvSpPr>
          <p:cNvPr id="113667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4963" y="1557338"/>
            <a:ext cx="1330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Recrutement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junior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05188" y="1557338"/>
            <a:ext cx="108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Formation</a:t>
            </a:r>
          </a:p>
        </p:txBody>
      </p:sp>
      <p:sp>
        <p:nvSpPr>
          <p:cNvPr id="113669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1557338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Senior</a:t>
            </a:r>
          </a:p>
        </p:txBody>
      </p:sp>
      <p:sp>
        <p:nvSpPr>
          <p:cNvPr id="11367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19413" y="17081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7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432300" y="1700213"/>
            <a:ext cx="5937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72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1613" y="1557338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Décision</a:t>
            </a:r>
          </a:p>
        </p:txBody>
      </p:sp>
      <p:sp>
        <p:nvSpPr>
          <p:cNvPr id="113673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065213" y="170021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74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15063" y="1557338"/>
            <a:ext cx="1550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Apprentissage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organisationnel</a:t>
            </a:r>
          </a:p>
        </p:txBody>
      </p:sp>
      <p:sp>
        <p:nvSpPr>
          <p:cNvPr id="11367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673725" y="170021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76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194675" y="155733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Manager</a:t>
            </a:r>
          </a:p>
        </p:txBody>
      </p:sp>
      <p:sp>
        <p:nvSpPr>
          <p:cNvPr id="11367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8413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7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36650" y="1700213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13679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45163" y="1700213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13680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61288" y="1700213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13681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21200" y="1700213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13682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77493" y="2074863"/>
            <a:ext cx="70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>
                <a:solidFill>
                  <a:srgbClr val="FF0000"/>
                </a:solidFill>
                <a:latin typeface="Verdana" pitchFamily="34" charset="0"/>
              </a:rPr>
              <a:t>D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)</a:t>
            </a:r>
            <a:r>
              <a:rPr lang="fr-FR" altLang="fr-FR" sz="1400" b="0" dirty="0" err="1">
                <a:solidFill>
                  <a:schemeClr val="tx1"/>
                </a:solidFill>
                <a:latin typeface="Verdana" pitchFamily="34" charset="0"/>
              </a:rPr>
              <a:t>élai</a:t>
            </a: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3683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3132138" y="2584451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84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132138" y="43132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85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24525" y="4024313"/>
            <a:ext cx="773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113686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3092450" y="2724151"/>
            <a:ext cx="2776538" cy="1589087"/>
          </a:xfrm>
          <a:custGeom>
            <a:avLst/>
            <a:gdLst>
              <a:gd name="T0" fmla="*/ 0 w 1679"/>
              <a:gd name="T1" fmla="*/ 2147483647 h 877"/>
              <a:gd name="T2" fmla="*/ 2147483647 w 1679"/>
              <a:gd name="T3" fmla="*/ 2147483647 h 877"/>
              <a:gd name="T4" fmla="*/ 2147483647 w 1679"/>
              <a:gd name="T5" fmla="*/ 2147483647 h 877"/>
              <a:gd name="T6" fmla="*/ 2147483647 w 1679"/>
              <a:gd name="T7" fmla="*/ 2147483647 h 877"/>
              <a:gd name="T8" fmla="*/ 2147483647 w 1679"/>
              <a:gd name="T9" fmla="*/ 2147483647 h 8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79" h="877">
                <a:moveTo>
                  <a:pt x="0" y="877"/>
                </a:moveTo>
                <a:cubicBezTo>
                  <a:pt x="163" y="873"/>
                  <a:pt x="326" y="869"/>
                  <a:pt x="454" y="786"/>
                </a:cubicBezTo>
                <a:cubicBezTo>
                  <a:pt x="582" y="703"/>
                  <a:pt x="659" y="499"/>
                  <a:pt x="772" y="378"/>
                </a:cubicBezTo>
                <a:cubicBezTo>
                  <a:pt x="885" y="257"/>
                  <a:pt x="983" y="120"/>
                  <a:pt x="1134" y="60"/>
                </a:cubicBezTo>
                <a:cubicBezTo>
                  <a:pt x="1285" y="0"/>
                  <a:pt x="1482" y="7"/>
                  <a:pt x="1679" y="1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87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86113" y="2506663"/>
            <a:ext cx="1290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Compétence</a:t>
            </a:r>
          </a:p>
        </p:txBody>
      </p:sp>
      <p:sp>
        <p:nvSpPr>
          <p:cNvPr id="113689" name="Text Box 4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95538" y="2578101"/>
            <a:ext cx="7112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100%</a:t>
            </a:r>
          </a:p>
          <a:p>
            <a:pPr algn="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 algn="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 algn="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 algn="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 algn="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 algn="r"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 algn="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113690" name="Text Box 5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4482" y="4509120"/>
            <a:ext cx="8642350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Verdana" pitchFamily="34" charset="0"/>
              </a:rPr>
              <a:t>Délai</a:t>
            </a:r>
            <a:r>
              <a:rPr lang="fr-FR" altLang="fr-FR" sz="1800" b="0" dirty="0">
                <a:solidFill>
                  <a:schemeClr val="tx1"/>
                </a:solidFill>
                <a:latin typeface="Verdana" pitchFamily="34" charset="0"/>
              </a:rPr>
              <a:t> : la compétence commence à s’élever dès l’action de formation. Ce délai traduit un retard. Toutefois la compétence évolue dès les premières actions de formation. Pensez à un envoi ou un mailing de lettres : 30% </a:t>
            </a:r>
            <a:r>
              <a:rPr lang="fr-FR" altLang="fr-FR" sz="1800" b="0" dirty="0" smtClean="0">
                <a:solidFill>
                  <a:schemeClr val="tx1"/>
                </a:solidFill>
                <a:latin typeface="Verdana" pitchFamily="34" charset="0"/>
              </a:rPr>
              <a:t>arrivent par </a:t>
            </a:r>
            <a:r>
              <a:rPr lang="fr-FR" altLang="fr-FR" sz="1800" b="0" dirty="0">
                <a:solidFill>
                  <a:schemeClr val="tx1"/>
                </a:solidFill>
                <a:latin typeface="Verdana" pitchFamily="34" charset="0"/>
              </a:rPr>
              <a:t>exemple le 1</a:t>
            </a:r>
            <a:r>
              <a:rPr lang="fr-FR" altLang="fr-FR" sz="1800" b="0" baseline="30000" dirty="0">
                <a:solidFill>
                  <a:schemeClr val="tx1"/>
                </a:solidFill>
                <a:latin typeface="Verdana" pitchFamily="34" charset="0"/>
              </a:rPr>
              <a:t>er</a:t>
            </a:r>
            <a:r>
              <a:rPr lang="fr-FR" altLang="fr-FR" sz="1800" b="0" dirty="0">
                <a:solidFill>
                  <a:schemeClr val="tx1"/>
                </a:solidFill>
                <a:latin typeface="Verdana" pitchFamily="34" charset="0"/>
              </a:rPr>
              <a:t> jour, 30% ou 60% en cumul la deuxième journée et 100% en cumul la </a:t>
            </a:r>
            <a:r>
              <a:rPr lang="fr-FR" altLang="fr-FR" sz="1800" b="0" dirty="0" smtClean="0">
                <a:solidFill>
                  <a:schemeClr val="tx1"/>
                </a:solidFill>
                <a:latin typeface="Verdana" pitchFamily="34" charset="0"/>
              </a:rPr>
              <a:t>3</a:t>
            </a:r>
            <a:r>
              <a:rPr lang="fr-FR" altLang="fr-FR" sz="1800" b="0" baseline="30000" dirty="0" smtClean="0">
                <a:solidFill>
                  <a:schemeClr val="tx1"/>
                </a:solidFill>
                <a:latin typeface="Verdana" pitchFamily="34" charset="0"/>
              </a:rPr>
              <a:t>e</a:t>
            </a:r>
            <a:r>
              <a:rPr lang="fr-FR" altLang="fr-FR" sz="1800" b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fr-FR" altLang="fr-FR" sz="1800" b="0" dirty="0">
                <a:solidFill>
                  <a:schemeClr val="tx1"/>
                </a:solidFill>
                <a:latin typeface="Verdana" pitchFamily="34" charset="0"/>
              </a:rPr>
              <a:t>journée. Ce délai est du 1</a:t>
            </a:r>
            <a:r>
              <a:rPr lang="fr-FR" altLang="fr-FR" sz="1800" b="0" baseline="30000" dirty="0">
                <a:solidFill>
                  <a:schemeClr val="tx1"/>
                </a:solidFill>
                <a:latin typeface="Verdana" pitchFamily="34" charset="0"/>
              </a:rPr>
              <a:t>er</a:t>
            </a:r>
            <a:r>
              <a:rPr lang="fr-FR" altLang="fr-FR" sz="1800" b="0" dirty="0">
                <a:solidFill>
                  <a:schemeClr val="tx1"/>
                </a:solidFill>
                <a:latin typeface="Verdana" pitchFamily="34" charset="0"/>
              </a:rPr>
              <a:t> ordre (réaction immédiate</a:t>
            </a:r>
            <a:r>
              <a:rPr lang="fr-FR" altLang="fr-FR" sz="1800" b="0" dirty="0" smtClean="0">
                <a:solidFill>
                  <a:schemeClr val="tx1"/>
                </a:solidFill>
                <a:latin typeface="Verdana" pitchFamily="34" charset="0"/>
              </a:rPr>
              <a:t>). Le délai du 3</a:t>
            </a:r>
            <a:r>
              <a:rPr lang="fr-FR" altLang="fr-FR" sz="1800" b="0" baseline="30000" dirty="0" smtClean="0">
                <a:solidFill>
                  <a:schemeClr val="tx1"/>
                </a:solidFill>
                <a:latin typeface="Verdana" pitchFamily="34" charset="0"/>
              </a:rPr>
              <a:t>e</a:t>
            </a:r>
            <a:r>
              <a:rPr lang="fr-FR" altLang="fr-FR" sz="1800" b="0" dirty="0" smtClean="0">
                <a:solidFill>
                  <a:schemeClr val="tx1"/>
                </a:solidFill>
                <a:latin typeface="Verdana" pitchFamily="34" charset="0"/>
              </a:rPr>
              <a:t> ordre marque un délai de latence plus important</a:t>
            </a:r>
            <a:endParaRPr lang="fr-FR" altLang="fr-FR" sz="18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3691" name="Line 5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132138" y="4313238"/>
            <a:ext cx="194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92" name="Freeform 54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987925" y="2873376"/>
            <a:ext cx="1763713" cy="1439862"/>
          </a:xfrm>
          <a:custGeom>
            <a:avLst/>
            <a:gdLst>
              <a:gd name="T0" fmla="*/ 2147483647 w 1111"/>
              <a:gd name="T1" fmla="*/ 2147483647 h 907"/>
              <a:gd name="T2" fmla="*/ 2147483647 w 1111"/>
              <a:gd name="T3" fmla="*/ 2147483647 h 907"/>
              <a:gd name="T4" fmla="*/ 2147483647 w 1111"/>
              <a:gd name="T5" fmla="*/ 2147483647 h 907"/>
              <a:gd name="T6" fmla="*/ 2147483647 w 1111"/>
              <a:gd name="T7" fmla="*/ 0 h 9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11" h="907">
                <a:moveTo>
                  <a:pt x="23" y="907"/>
                </a:moveTo>
                <a:cubicBezTo>
                  <a:pt x="11" y="824"/>
                  <a:pt x="0" y="741"/>
                  <a:pt x="68" y="635"/>
                </a:cubicBezTo>
                <a:cubicBezTo>
                  <a:pt x="136" y="529"/>
                  <a:pt x="257" y="378"/>
                  <a:pt x="431" y="272"/>
                </a:cubicBezTo>
                <a:cubicBezTo>
                  <a:pt x="605" y="166"/>
                  <a:pt x="858" y="83"/>
                  <a:pt x="1111" y="0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3693" name="ZoneTexte 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16388" y="3706813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z="1200"/>
              <a:t>Délai de</a:t>
            </a:r>
          </a:p>
          <a:p>
            <a:r>
              <a:rPr lang="fr-FR" altLang="fr-FR" sz="1200"/>
              <a:t>réaction</a:t>
            </a:r>
          </a:p>
        </p:txBody>
      </p:sp>
      <p:sp>
        <p:nvSpPr>
          <p:cNvPr id="2" name="ZoneTexte 1"/>
          <p:cNvSpPr txBox="1"/>
          <p:nvPr>
            <p:custDataLst>
              <p:tags r:id="rId28"/>
            </p:custDataLst>
          </p:nvPr>
        </p:nvSpPr>
        <p:spPr>
          <a:xfrm>
            <a:off x="5653087" y="3213428"/>
            <a:ext cx="21210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Délai du</a:t>
            </a:r>
          </a:p>
          <a:p>
            <a:r>
              <a:rPr lang="fr-FR" sz="1400" dirty="0" smtClean="0"/>
              <a:t>3</a:t>
            </a:r>
            <a:r>
              <a:rPr lang="fr-FR" sz="1400" baseline="30000" dirty="0" smtClean="0"/>
              <a:t>e</a:t>
            </a:r>
            <a:r>
              <a:rPr lang="fr-FR" sz="1400" dirty="0" smtClean="0"/>
              <a:t> ordre (cascade de </a:t>
            </a:r>
          </a:p>
          <a:p>
            <a:r>
              <a:rPr lang="fr-FR" sz="1400" dirty="0" smtClean="0"/>
              <a:t>3 délais du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ordre</a:t>
            </a:r>
            <a:endParaRPr lang="fr-FR" sz="1400" dirty="0"/>
          </a:p>
        </p:txBody>
      </p:sp>
      <p:sp>
        <p:nvSpPr>
          <p:cNvPr id="31" name="ZoneTexte 30"/>
          <p:cNvSpPr txBox="1"/>
          <p:nvPr>
            <p:custDataLst>
              <p:tags r:id="rId29"/>
            </p:custDataLst>
          </p:nvPr>
        </p:nvSpPr>
        <p:spPr>
          <a:xfrm>
            <a:off x="3333305" y="3174788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Délai du </a:t>
            </a:r>
          </a:p>
          <a:p>
            <a:r>
              <a:rPr lang="fr-FR" sz="1400" dirty="0" smtClean="0"/>
              <a:t>1er ordre</a:t>
            </a:r>
            <a:endParaRPr lang="fr-FR" sz="1400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  <p:custDataLst>
              <p:tags r:id="rId30"/>
            </p:custDataLst>
          </p:nvPr>
        </p:nvSpPr>
        <p:spPr>
          <a:xfrm>
            <a:off x="46038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fr-FR" altLang="fr-FR" sz="3600" dirty="0" smtClean="0"/>
              <a:t>Prise en compte du temps : </a:t>
            </a:r>
            <a:br>
              <a:rPr lang="fr-FR" altLang="fr-FR" sz="3600" dirty="0" smtClean="0"/>
            </a:br>
            <a:r>
              <a:rPr lang="fr-FR" altLang="fr-FR" sz="3600" dirty="0" smtClean="0"/>
              <a:t>les délais</a:t>
            </a:r>
          </a:p>
        </p:txBody>
      </p:sp>
    </p:spTree>
    <p:extLst>
      <p:ext uri="{BB962C8B-B14F-4D97-AF65-F5344CB8AC3E}">
        <p14:creationId xmlns:p14="http://schemas.microsoft.com/office/powerpoint/2010/main" val="546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18456" y="6556248"/>
            <a:ext cx="2133600" cy="301752"/>
          </a:xfrm>
        </p:spPr>
        <p:txBody>
          <a:bodyPr/>
          <a:lstStyle/>
          <a:p>
            <a:pPr algn="ctr">
              <a:defRPr/>
            </a:pPr>
            <a:fld id="{DA1F120D-D5E2-4F68-9DAD-37CB8DB763AE}" type="slidenum">
              <a:rPr lang="fr-FR" altLang="fr-FR"/>
              <a:pPr algn="ctr">
                <a:defRPr/>
              </a:pPr>
              <a:t>59</a:t>
            </a:fld>
            <a:endParaRPr lang="fr-FR" altLang="fr-FR"/>
          </a:p>
        </p:txBody>
      </p:sp>
      <p:sp>
        <p:nvSpPr>
          <p:cNvPr id="114691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8428" y="1129844"/>
            <a:ext cx="11668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Rumeur en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bourse</a:t>
            </a:r>
          </a:p>
        </p:txBody>
      </p:sp>
      <p:sp>
        <p:nvSpPr>
          <p:cNvPr id="11469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573" y="1129844"/>
            <a:ext cx="1095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Bouches à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oreilles</a:t>
            </a:r>
          </a:p>
        </p:txBody>
      </p:sp>
      <p:sp>
        <p:nvSpPr>
          <p:cNvPr id="11469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75339" y="1090612"/>
            <a:ext cx="979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Vente en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masse</a:t>
            </a:r>
          </a:p>
        </p:txBody>
      </p:sp>
      <p:sp>
        <p:nvSpPr>
          <p:cNvPr id="114694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195614" y="137795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4695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75239" y="1377950"/>
            <a:ext cx="871537" cy="10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469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3077" y="1384300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D+D+D</a:t>
            </a:r>
          </a:p>
        </p:txBody>
      </p:sp>
      <p:sp>
        <p:nvSpPr>
          <p:cNvPr id="114697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7639" y="1377950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14698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54302" y="1887537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4699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81277" y="3687762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470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02227" y="3327400"/>
            <a:ext cx="773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</a:t>
            </a:r>
          </a:p>
        </p:txBody>
      </p:sp>
      <p:sp>
        <p:nvSpPr>
          <p:cNvPr id="114701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08277" y="1809750"/>
            <a:ext cx="1187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Vente en</a:t>
            </a:r>
          </a:p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Masse (K€)</a:t>
            </a:r>
          </a:p>
        </p:txBody>
      </p:sp>
      <p:sp>
        <p:nvSpPr>
          <p:cNvPr id="114702" name="Freeform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33664" y="2032000"/>
            <a:ext cx="2901950" cy="1582737"/>
          </a:xfrm>
          <a:custGeom>
            <a:avLst/>
            <a:gdLst>
              <a:gd name="T0" fmla="*/ 0 w 1814"/>
              <a:gd name="T1" fmla="*/ 2147483647 h 998"/>
              <a:gd name="T2" fmla="*/ 2147483647 w 1814"/>
              <a:gd name="T3" fmla="*/ 2147483647 h 998"/>
              <a:gd name="T4" fmla="*/ 2147483647 w 1814"/>
              <a:gd name="T5" fmla="*/ 2147483647 h 998"/>
              <a:gd name="T6" fmla="*/ 2147483647 w 1814"/>
              <a:gd name="T7" fmla="*/ 2147483647 h 998"/>
              <a:gd name="T8" fmla="*/ 2147483647 w 1814"/>
              <a:gd name="T9" fmla="*/ 2147483647 h 998"/>
              <a:gd name="T10" fmla="*/ 2147483647 w 1814"/>
              <a:gd name="T11" fmla="*/ 0 h 9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14" h="998">
                <a:moveTo>
                  <a:pt x="0" y="998"/>
                </a:moveTo>
                <a:cubicBezTo>
                  <a:pt x="283" y="994"/>
                  <a:pt x="567" y="991"/>
                  <a:pt x="726" y="953"/>
                </a:cubicBezTo>
                <a:cubicBezTo>
                  <a:pt x="885" y="915"/>
                  <a:pt x="899" y="884"/>
                  <a:pt x="952" y="771"/>
                </a:cubicBezTo>
                <a:cubicBezTo>
                  <a:pt x="1005" y="658"/>
                  <a:pt x="967" y="393"/>
                  <a:pt x="1043" y="272"/>
                </a:cubicBezTo>
                <a:cubicBezTo>
                  <a:pt x="1119" y="151"/>
                  <a:pt x="1278" y="91"/>
                  <a:pt x="1406" y="46"/>
                </a:cubicBezTo>
                <a:cubicBezTo>
                  <a:pt x="1534" y="1"/>
                  <a:pt x="1674" y="0"/>
                  <a:pt x="1814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4703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905102" y="3398837"/>
            <a:ext cx="1317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4704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49564" y="2897187"/>
            <a:ext cx="10525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Temps de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réaction</a:t>
            </a:r>
          </a:p>
        </p:txBody>
      </p:sp>
      <p:sp>
        <p:nvSpPr>
          <p:cNvPr id="114706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2625" y="4076700"/>
            <a:ext cx="20510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Résultat prévisionnel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de la société</a:t>
            </a:r>
          </a:p>
        </p:txBody>
      </p:sp>
      <p:sp>
        <p:nvSpPr>
          <p:cNvPr id="114707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89250" y="51562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Rumeur</a:t>
            </a:r>
          </a:p>
        </p:txBody>
      </p:sp>
      <p:sp>
        <p:nvSpPr>
          <p:cNvPr id="114708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98525" y="6092825"/>
            <a:ext cx="1624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Anticipation :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ventes d’actions</a:t>
            </a:r>
          </a:p>
        </p:txBody>
      </p:sp>
      <p:sp>
        <p:nvSpPr>
          <p:cNvPr id="114709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46777" y="4391026"/>
            <a:ext cx="1095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Bouches à</a:t>
            </a:r>
          </a:p>
          <a:p>
            <a:pPr algn="ctr"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oreilles</a:t>
            </a:r>
          </a:p>
        </p:txBody>
      </p:sp>
      <p:cxnSp>
        <p:nvCxnSpPr>
          <p:cNvPr id="114710" name="AutoShape 23"/>
          <p:cNvCxnSpPr>
            <a:cxnSpLocks noChangeShapeType="1"/>
            <a:stCxn id="114706" idx="3"/>
            <a:endCxn id="114707" idx="0"/>
          </p:cNvCxnSpPr>
          <p:nvPr>
            <p:custDataLst>
              <p:tags r:id="rId20"/>
            </p:custDataLst>
          </p:nvPr>
        </p:nvCxnSpPr>
        <p:spPr bwMode="auto">
          <a:xfrm>
            <a:off x="2733675" y="4335463"/>
            <a:ext cx="598488" cy="820737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4711" name="AutoShape 24"/>
          <p:cNvCxnSpPr>
            <a:cxnSpLocks noChangeShapeType="1"/>
            <a:stCxn id="114707" idx="2"/>
            <a:endCxn id="114708" idx="3"/>
          </p:cNvCxnSpPr>
          <p:nvPr>
            <p:custDataLst>
              <p:tags r:id="rId21"/>
            </p:custDataLst>
          </p:nvPr>
        </p:nvCxnSpPr>
        <p:spPr bwMode="auto">
          <a:xfrm rot="5400000">
            <a:off x="2482057" y="5501481"/>
            <a:ext cx="890588" cy="809625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4712" name="AutoShape 25"/>
          <p:cNvCxnSpPr>
            <a:cxnSpLocks noChangeShapeType="1"/>
            <a:stCxn id="114708" idx="1"/>
            <a:endCxn id="114706" idx="1"/>
          </p:cNvCxnSpPr>
          <p:nvPr>
            <p:custDataLst>
              <p:tags r:id="rId22"/>
            </p:custDataLst>
          </p:nvPr>
        </p:nvCxnSpPr>
        <p:spPr bwMode="auto">
          <a:xfrm rot="10800000">
            <a:off x="682625" y="4335463"/>
            <a:ext cx="215900" cy="2016125"/>
          </a:xfrm>
          <a:prstGeom prst="curvedConnector3">
            <a:avLst>
              <a:gd name="adj1" fmla="val 356616"/>
            </a:avLst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13" name="AutoShape 27"/>
          <p:cNvCxnSpPr>
            <a:cxnSpLocks noChangeShapeType="1"/>
            <a:stCxn id="114707" idx="0"/>
            <a:endCxn id="114709" idx="0"/>
          </p:cNvCxnSpPr>
          <p:nvPr>
            <p:custDataLst>
              <p:tags r:id="rId23"/>
            </p:custDataLst>
          </p:nvPr>
        </p:nvCxnSpPr>
        <p:spPr bwMode="auto">
          <a:xfrm rot="5400000" flipH="1" flipV="1">
            <a:off x="3630727" y="4092462"/>
            <a:ext cx="765174" cy="1362302"/>
          </a:xfrm>
          <a:prstGeom prst="curvedConnector3">
            <a:avLst>
              <a:gd name="adj1" fmla="val 129876"/>
            </a:avLst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4714" name="AutoShape 28"/>
          <p:cNvCxnSpPr>
            <a:cxnSpLocks noChangeShapeType="1"/>
            <a:stCxn id="114709" idx="2"/>
            <a:endCxn id="114707" idx="3"/>
          </p:cNvCxnSpPr>
          <p:nvPr>
            <p:custDataLst>
              <p:tags r:id="rId24"/>
            </p:custDataLst>
          </p:nvPr>
        </p:nvCxnSpPr>
        <p:spPr bwMode="auto">
          <a:xfrm rot="5400000">
            <a:off x="4034746" y="4648880"/>
            <a:ext cx="400049" cy="919390"/>
          </a:xfrm>
          <a:prstGeom prst="curvedConnector2">
            <a:avLst/>
          </a:prstGeom>
          <a:ln>
            <a:headEnd type="none" w="sm" len="sm"/>
            <a:tailEnd type="triangle" w="lg" len="lg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4715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36937" y="3924300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i="1" dirty="0">
                <a:solidFill>
                  <a:schemeClr val="tx1"/>
                </a:solidFill>
                <a:latin typeface="Verdana" pitchFamily="34" charset="0"/>
              </a:rPr>
              <a:t>Délai</a:t>
            </a:r>
          </a:p>
        </p:txBody>
      </p:sp>
      <p:sp>
        <p:nvSpPr>
          <p:cNvPr id="114716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3938587" y="4068762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4717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011612" y="4068762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471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48262" y="1184502"/>
            <a:ext cx="3958626" cy="289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Les ventes d’actions sont déterminées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par la rumeur, elle-même accumule le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bouches à oreilles. Au bout d’un certain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temps, un effet de seuil se produit et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La rumeur se répand alors rapidement.</a:t>
            </a:r>
          </a:p>
          <a:p>
            <a:pPr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Il y a un temps de latence ou de réaction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entre les premières rumeurs et la vente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en masse des actions.</a:t>
            </a:r>
          </a:p>
          <a:p>
            <a:pPr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Ce type de délai est appelé un délai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inertiel ou délai de </a:t>
            </a: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3</a:t>
            </a:r>
            <a:r>
              <a:rPr lang="fr-FR" altLang="fr-FR" sz="1400" b="0" baseline="30000" dirty="0" smtClean="0">
                <a:solidFill>
                  <a:schemeClr val="tx1"/>
                </a:solidFill>
                <a:latin typeface="Verdana" pitchFamily="34" charset="0"/>
              </a:rPr>
              <a:t>e</a:t>
            </a: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ordre (réaction</a:t>
            </a:r>
          </a:p>
          <a:p>
            <a:pPr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avec une forte inertie dans un  1</a:t>
            </a:r>
            <a:r>
              <a:rPr lang="fr-FR" altLang="fr-FR" sz="1400" b="0" baseline="30000" dirty="0">
                <a:solidFill>
                  <a:schemeClr val="tx1"/>
                </a:solidFill>
                <a:latin typeface="Verdana" pitchFamily="34" charset="0"/>
              </a:rPr>
              <a:t>er</a:t>
            </a:r>
            <a:r>
              <a:rPr lang="fr-FR" altLang="fr-FR" sz="1400" b="0" dirty="0">
                <a:solidFill>
                  <a:schemeClr val="tx1"/>
                </a:solidFill>
                <a:latin typeface="Verdana" pitchFamily="34" charset="0"/>
              </a:rPr>
              <a:t> temps)</a:t>
            </a:r>
          </a:p>
        </p:txBody>
      </p:sp>
      <p:sp>
        <p:nvSpPr>
          <p:cNvPr id="32" name="Rectangle 4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20184" y="-6243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fr-FR" altLang="fr-FR" sz="3600" dirty="0" smtClean="0"/>
              <a:t>Prise en compte du temps : </a:t>
            </a:r>
            <a:br>
              <a:rPr lang="fr-FR" altLang="fr-FR" sz="3600" dirty="0" smtClean="0"/>
            </a:br>
            <a:r>
              <a:rPr lang="fr-FR" altLang="fr-FR" sz="3600" dirty="0" smtClean="0"/>
              <a:t>les délais</a:t>
            </a:r>
          </a:p>
        </p:txBody>
      </p:sp>
      <p:cxnSp>
        <p:nvCxnSpPr>
          <p:cNvPr id="3" name="Connecteur droit 2"/>
          <p:cNvCxnSpPr/>
          <p:nvPr>
            <p:custDataLst>
              <p:tags r:id="rId30"/>
            </p:custDataLst>
          </p:nvPr>
        </p:nvCxnSpPr>
        <p:spPr>
          <a:xfrm>
            <a:off x="2927351" y="5906293"/>
            <a:ext cx="105568" cy="331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>
            <p:custDataLst>
              <p:tags r:id="rId31"/>
            </p:custDataLst>
          </p:nvPr>
        </p:nvCxnSpPr>
        <p:spPr>
          <a:xfrm>
            <a:off x="3009241" y="5888604"/>
            <a:ext cx="98921" cy="331019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146425" y="5932512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i="1" dirty="0">
                <a:solidFill>
                  <a:schemeClr val="tx1"/>
                </a:solidFill>
                <a:latin typeface="Verdana" pitchFamily="34" charset="0"/>
              </a:rPr>
              <a:t>Délai</a:t>
            </a:r>
          </a:p>
        </p:txBody>
      </p:sp>
      <p:sp>
        <p:nvSpPr>
          <p:cNvPr id="2" name="ZoneTexte 1"/>
          <p:cNvSpPr txBox="1"/>
          <p:nvPr>
            <p:custDataLst>
              <p:tags r:id="rId33"/>
            </p:custDataLst>
          </p:nvPr>
        </p:nvSpPr>
        <p:spPr>
          <a:xfrm>
            <a:off x="2404076" y="3017449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Délai d’ordre 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78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388424" y="6465973"/>
            <a:ext cx="502920" cy="301752"/>
          </a:xfrm>
        </p:spPr>
        <p:txBody>
          <a:bodyPr/>
          <a:lstStyle/>
          <a:p>
            <a:fld id="{C9F930D6-310B-4F4F-8CB8-6E7CDFDFA73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6228184" y="184633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En Europe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536" y="0"/>
            <a:ext cx="8748464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    </a:t>
            </a:r>
            <a:r>
              <a:rPr lang="fr-FR" sz="3100" dirty="0" smtClean="0"/>
              <a:t>Où enseigne-t-on la modélisation et la simulation par la dynamique des systèmes à des fins de décision ?</a:t>
            </a:r>
            <a:endParaRPr lang="fr-FR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1360984"/>
            <a:ext cx="6555105" cy="516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6284570" y="147700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En Europe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2204864"/>
            <a:ext cx="8640960" cy="1944216"/>
          </a:xfrm>
        </p:spPr>
        <p:txBody>
          <a:bodyPr>
            <a:normAutofit fontScale="90000"/>
          </a:bodyPr>
          <a:lstStyle/>
          <a:p>
            <a: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Utilisation d’un logiciel de simulation : Stella de </a:t>
            </a:r>
            <a:r>
              <a:rPr lang="fr-FR" sz="2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Isee</a:t>
            </a:r>
            <a: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System</a:t>
            </a:r>
            <a:b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fr-FR" sz="20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fr-FR" sz="20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fr-FR" sz="1800" dirty="0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>http://www.iseesystems.com/softwares/Education/StellaSoftware.aspx</a:t>
            </a:r>
            <a:r>
              <a:rPr lang="fr-FR" sz="1800" dirty="0" smtClean="0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/>
            </a:r>
            <a:br>
              <a:rPr lang="fr-FR" sz="1800" dirty="0" smtClean="0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</a:br>
            <a:r>
              <a:rPr lang="fr-FR" sz="2000" dirty="0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/>
            </a:r>
            <a:br>
              <a:rPr lang="fr-FR" sz="2000" dirty="0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</a:br>
            <a: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Simulation numérique : principes</a:t>
            </a:r>
            <a:b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fr-FR" sz="20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fr-FR" sz="20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Cas </a:t>
            </a:r>
            <a:r>
              <a:rPr lang="fr-FR" sz="2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Low</a:t>
            </a:r>
            <a: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chemeClr val="tx1"/>
                </a:solidFill>
                <a:effectLst/>
              </a:rPr>
              <a:t>c</a:t>
            </a:r>
            <a:r>
              <a:rPr lang="fr-FR" sz="2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ost</a:t>
            </a:r>
            <a:r>
              <a:rPr 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: </a:t>
            </a:r>
            <a:r>
              <a:rPr lang="fr-FR" sz="2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EasyJet</a:t>
            </a:r>
            <a:endParaRPr lang="fr-FR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43608" y="188640"/>
            <a:ext cx="7881256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Le logiciel « Stella » (Isee System)</a:t>
            </a:r>
            <a:r>
              <a:rPr lang="fr-FR" sz="440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fr-FR" sz="440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5" name="Image 4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683811" cy="556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62744" y="0"/>
            <a:ext cx="788125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Le logiciel « Stella » (</a:t>
            </a:r>
            <a:r>
              <a:rPr lang="fr-FR" sz="400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Isee</a:t>
            </a:r>
            <a:r>
              <a:rPr lang="fr-FR" sz="400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System)</a:t>
            </a:r>
            <a:r>
              <a:rPr lang="fr-FR" sz="44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fr-FR" sz="44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550236" y="1628800"/>
            <a:ext cx="101502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Variable</a:t>
            </a:r>
          </a:p>
          <a:p>
            <a:r>
              <a:rPr lang="fr-FR" sz="1400" dirty="0" smtClean="0"/>
              <a:t>d’état</a:t>
            </a:r>
          </a:p>
          <a:p>
            <a:endParaRPr lang="fr-FR" sz="1400" dirty="0"/>
          </a:p>
          <a:p>
            <a:r>
              <a:rPr lang="fr-FR" sz="1400" dirty="0" smtClean="0"/>
              <a:t>Variable</a:t>
            </a:r>
          </a:p>
          <a:p>
            <a:r>
              <a:rPr lang="fr-FR" sz="1400" dirty="0"/>
              <a:t>d</a:t>
            </a:r>
            <a:r>
              <a:rPr lang="fr-FR" sz="1400" dirty="0" smtClean="0"/>
              <a:t>e flux</a:t>
            </a:r>
          </a:p>
          <a:p>
            <a:endParaRPr lang="fr-FR" sz="1400" dirty="0"/>
          </a:p>
          <a:p>
            <a:r>
              <a:rPr lang="fr-FR" sz="1400" dirty="0" smtClean="0"/>
              <a:t>Info entre</a:t>
            </a:r>
          </a:p>
          <a:p>
            <a:r>
              <a:rPr lang="fr-FR" sz="1400" dirty="0" smtClean="0"/>
              <a:t>état/flux</a:t>
            </a:r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Var </a:t>
            </a:r>
            <a:r>
              <a:rPr lang="fr-FR" sz="1400" dirty="0" err="1" smtClean="0"/>
              <a:t>Auxi</a:t>
            </a:r>
            <a:r>
              <a:rPr lang="fr-FR" sz="1400" dirty="0" smtClean="0"/>
              <a:t>-</a:t>
            </a:r>
          </a:p>
          <a:p>
            <a:r>
              <a:rPr lang="fr-FR" sz="1400" dirty="0" smtClean="0"/>
              <a:t>-</a:t>
            </a:r>
            <a:r>
              <a:rPr lang="fr-FR" sz="1400" dirty="0" err="1" smtClean="0"/>
              <a:t>liaire</a:t>
            </a:r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err="1" smtClean="0"/>
              <a:t>Boutton</a:t>
            </a:r>
            <a:endParaRPr lang="fr-FR" sz="1400" dirty="0"/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112277" y="1710390"/>
            <a:ext cx="437959" cy="360040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7" y="2292477"/>
            <a:ext cx="437959" cy="41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0" y="4578980"/>
            <a:ext cx="4200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2" y="3771921"/>
            <a:ext cx="374618" cy="41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6" y="302534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614599" y="6556248"/>
            <a:ext cx="502920" cy="301752"/>
          </a:xfrm>
        </p:spPr>
        <p:txBody>
          <a:bodyPr/>
          <a:lstStyle/>
          <a:p>
            <a:fld id="{C9F930D6-310B-4F4F-8CB8-6E7CDFDFA73E}" type="slidenum">
              <a:rPr lang="fr-FR" smtClean="0"/>
              <a:pPr/>
              <a:t>62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41" y="692695"/>
            <a:ext cx="7198286" cy="603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62744" y="0"/>
            <a:ext cx="788125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Le logiciel « Stella » (</a:t>
            </a:r>
            <a:r>
              <a:rPr lang="fr-FR" sz="400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Isee</a:t>
            </a:r>
            <a:r>
              <a:rPr lang="fr-FR" sz="400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System)</a:t>
            </a:r>
            <a:r>
              <a:rPr lang="fr-FR" sz="44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fr-FR" sz="44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du numéro de diapositive 4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0071FCEA-F625-47B1-B60B-D6668BDA385D}" type="slidenum">
              <a:rPr lang="fr-FR" altLang="fr-FR"/>
              <a:pPr>
                <a:defRPr/>
              </a:pPr>
              <a:t>63</a:t>
            </a:fld>
            <a:endParaRPr lang="fr-FR" altLang="fr-FR"/>
          </a:p>
        </p:txBody>
      </p:sp>
      <p:sp>
        <p:nvSpPr>
          <p:cNvPr id="120835" name="Rectangle 8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altLang="fr-FR" dirty="0" smtClean="0"/>
              <a:t>Simulation numérique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/>
        <p:txBody>
          <a:bodyPr/>
          <a:lstStyle/>
          <a:p>
            <a:endParaRPr lang="fr-FR" altLang="fr-FR" sz="1400" smtClean="0"/>
          </a:p>
          <a:p>
            <a:endParaRPr lang="fr-FR" altLang="fr-FR" sz="1400" smtClean="0"/>
          </a:p>
        </p:txBody>
      </p:sp>
      <p:sp>
        <p:nvSpPr>
          <p:cNvPr id="12083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8400" y="1196975"/>
            <a:ext cx="1116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Population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120838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1275" y="2276475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naissance</a:t>
            </a:r>
          </a:p>
        </p:txBody>
      </p:sp>
      <p:sp>
        <p:nvSpPr>
          <p:cNvPr id="120839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03350" y="1844675"/>
            <a:ext cx="1546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Taux naissance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0,0194</a:t>
            </a:r>
          </a:p>
        </p:txBody>
      </p:sp>
      <p:cxnSp>
        <p:nvCxnSpPr>
          <p:cNvPr id="120840" name="AutoShape 7"/>
          <p:cNvCxnSpPr>
            <a:cxnSpLocks noChangeShapeType="1"/>
            <a:stCxn id="120837" idx="3"/>
            <a:endCxn id="120838" idx="3"/>
          </p:cNvCxnSpPr>
          <p:nvPr>
            <p:custDataLst>
              <p:tags r:id="rId7"/>
            </p:custDataLst>
          </p:nvPr>
        </p:nvCxnSpPr>
        <p:spPr bwMode="auto">
          <a:xfrm>
            <a:off x="4824413" y="1455738"/>
            <a:ext cx="77787" cy="973137"/>
          </a:xfrm>
          <a:prstGeom prst="curvedConnector3">
            <a:avLst>
              <a:gd name="adj1" fmla="val 393880"/>
            </a:avLst>
          </a:prstGeom>
          <a:noFill/>
          <a:ln w="9525">
            <a:solidFill>
              <a:schemeClr val="accent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1" name="AutoShape 8"/>
          <p:cNvCxnSpPr>
            <a:cxnSpLocks noChangeShapeType="1"/>
            <a:stCxn id="120838" idx="1"/>
            <a:endCxn id="120837" idx="1"/>
          </p:cNvCxnSpPr>
          <p:nvPr>
            <p:custDataLst>
              <p:tags r:id="rId8"/>
            </p:custDataLst>
          </p:nvPr>
        </p:nvCxnSpPr>
        <p:spPr bwMode="auto">
          <a:xfrm rot="10800000">
            <a:off x="3708400" y="1455738"/>
            <a:ext cx="142875" cy="973137"/>
          </a:xfrm>
          <a:prstGeom prst="curvedConnector3">
            <a:avLst>
              <a:gd name="adj1" fmla="val 260000"/>
            </a:avLst>
          </a:prstGeom>
          <a:noFill/>
          <a:ln w="9525">
            <a:solidFill>
              <a:schemeClr val="accent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2" name="AutoShape 9"/>
          <p:cNvCxnSpPr>
            <a:cxnSpLocks noChangeShapeType="1"/>
            <a:stCxn id="120839" idx="0"/>
            <a:endCxn id="120837" idx="1"/>
          </p:cNvCxnSpPr>
          <p:nvPr>
            <p:custDataLst>
              <p:tags r:id="rId9"/>
            </p:custDataLst>
          </p:nvPr>
        </p:nvCxnSpPr>
        <p:spPr bwMode="auto">
          <a:xfrm flipV="1">
            <a:off x="2176463" y="1455738"/>
            <a:ext cx="1531937" cy="38893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81372" name="Group 92"/>
          <p:cNvGraphicFramePr>
            <a:graphicFrameLocks noGrp="1"/>
          </p:cNvGraphicFramePr>
          <p:nvPr>
            <p:ph sz="half" idx="2"/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67591594"/>
              </p:ext>
            </p:extLst>
          </p:nvPr>
        </p:nvGraphicFramePr>
        <p:xfrm>
          <a:off x="2916238" y="2997200"/>
          <a:ext cx="3019425" cy="324009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6475"/>
                <a:gridCol w="1004887"/>
                <a:gridCol w="1008063"/>
              </a:tblGrid>
              <a:tr h="330200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Temps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Population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Naissance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100,00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1,94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101,94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1,98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103,92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2,02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105,93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2,06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107,99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2,09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112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114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117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118,88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2,31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0"/>
          <a:stretch>
            <a:fillRect/>
          </a:stretch>
        </p:blipFill>
        <p:spPr bwMode="auto">
          <a:xfrm>
            <a:off x="3471423" y="1583682"/>
            <a:ext cx="1773237" cy="10311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7544" y="1752600"/>
            <a:ext cx="3003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b="1" dirty="0" smtClean="0">
                <a:latin typeface="Helvetica" pitchFamily="34" charset="0"/>
              </a:rPr>
              <a:t>1) </a:t>
            </a:r>
            <a:r>
              <a:rPr lang="en-US" altLang="en-US" sz="1800" b="1" dirty="0" err="1" smtClean="0">
                <a:latin typeface="Helvetica" pitchFamily="34" charset="0"/>
              </a:rPr>
              <a:t>Métaphore</a:t>
            </a:r>
            <a:r>
              <a:rPr lang="en-US" altLang="en-US" sz="1800" b="1" dirty="0" smtClean="0">
                <a:latin typeface="Helvetica" pitchFamily="34" charset="0"/>
              </a:rPr>
              <a:t> </a:t>
            </a:r>
            <a:r>
              <a:rPr lang="en-US" altLang="en-US" sz="1800" b="1" dirty="0" err="1" smtClean="0">
                <a:latin typeface="Helvetica" pitchFamily="34" charset="0"/>
              </a:rPr>
              <a:t>hydraulique</a:t>
            </a:r>
            <a:endParaRPr lang="en-US" altLang="en-US" sz="1800" b="1" dirty="0">
              <a:latin typeface="Times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1488" y="2634583"/>
            <a:ext cx="426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b="1" dirty="0" smtClean="0">
                <a:latin typeface="Helvetica" pitchFamily="34" charset="0"/>
              </a:rPr>
              <a:t>2) Stock </a:t>
            </a:r>
            <a:r>
              <a:rPr lang="en-US" altLang="en-US" sz="1800" b="1" dirty="0">
                <a:latin typeface="Helvetica" pitchFamily="34" charset="0"/>
              </a:rPr>
              <a:t>and Flow Diagram:</a:t>
            </a:r>
            <a:endParaRPr lang="en-US" altLang="en-US" sz="1800" b="1" dirty="0">
              <a:latin typeface="Times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1488" y="4313428"/>
            <a:ext cx="426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latin typeface="Helvetica" pitchFamily="34" charset="0"/>
              </a:rPr>
              <a:t>3) Integral </a:t>
            </a:r>
            <a:r>
              <a:rPr lang="en-US" altLang="en-US" sz="1800" b="1" dirty="0">
                <a:latin typeface="Helvetica" pitchFamily="34" charset="0"/>
              </a:rPr>
              <a:t>Equation:</a:t>
            </a:r>
            <a:endParaRPr lang="en-US" altLang="en-US" sz="1800" b="1" dirty="0">
              <a:latin typeface="Times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596" y="5434498"/>
            <a:ext cx="426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latin typeface="Helvetica" pitchFamily="34" charset="0"/>
              </a:rPr>
              <a:t>4) Differential </a:t>
            </a:r>
            <a:r>
              <a:rPr lang="en-US" altLang="en-US" sz="1800" b="1" dirty="0">
                <a:latin typeface="Helvetica" pitchFamily="34" charset="0"/>
              </a:rPr>
              <a:t>Equation:</a:t>
            </a:r>
            <a:endParaRPr lang="en-US" altLang="en-US" sz="1800" b="1" dirty="0">
              <a:latin typeface="Times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331370" y="4609949"/>
            <a:ext cx="5497513" cy="981075"/>
            <a:chOff x="624" y="1531"/>
            <a:chExt cx="3463" cy="618"/>
          </a:xfrm>
        </p:grpSpPr>
        <p:sp>
          <p:nvSpPr>
            <p:cNvPr id="155662" name="Text Box 9"/>
            <p:cNvSpPr txBox="1">
              <a:spLocks noChangeArrowheads="1"/>
            </p:cNvSpPr>
            <p:nvPr/>
          </p:nvSpPr>
          <p:spPr bwMode="auto">
            <a:xfrm>
              <a:off x="624" y="1658"/>
              <a:ext cx="34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 b="1" dirty="0">
                  <a:latin typeface="Times New Roman" pitchFamily="18" charset="0"/>
                </a:rPr>
                <a:t>Stock (t) = Stock (t</a:t>
              </a:r>
              <a:r>
                <a:rPr lang="en-US" altLang="fr-FR" sz="1800" b="1" baseline="-25000" dirty="0">
                  <a:latin typeface="Times New Roman" pitchFamily="18" charset="0"/>
                </a:rPr>
                <a:t>o</a:t>
              </a:r>
              <a:r>
                <a:rPr lang="en-US" altLang="fr-FR" sz="1800" b="1" dirty="0">
                  <a:latin typeface="Times New Roman" pitchFamily="18" charset="0"/>
                </a:rPr>
                <a:t>) +</a:t>
              </a:r>
              <a:r>
                <a:rPr lang="en-US" altLang="fr-FR" sz="2400" b="1" dirty="0">
                  <a:latin typeface="Times New Roman" pitchFamily="18" charset="0"/>
                </a:rPr>
                <a:t> </a:t>
              </a:r>
              <a:r>
                <a:rPr lang="en-US" altLang="fr-FR" sz="2400" b="1" dirty="0" smtClean="0">
                  <a:latin typeface="Times New Roman" pitchFamily="18" charset="0"/>
                </a:rPr>
                <a:t>    </a:t>
              </a:r>
              <a:r>
                <a:rPr lang="en-US" altLang="fr-FR" sz="1800" b="1" dirty="0" smtClean="0">
                  <a:latin typeface="Times New Roman" pitchFamily="18" charset="0"/>
                </a:rPr>
                <a:t>[ Entrée(s</a:t>
              </a:r>
              <a:r>
                <a:rPr lang="en-US" altLang="fr-FR" sz="1800" b="1" dirty="0">
                  <a:latin typeface="Times New Roman" pitchFamily="18" charset="0"/>
                </a:rPr>
                <a:t>) – </a:t>
              </a:r>
              <a:r>
                <a:rPr lang="en-US" altLang="fr-FR" sz="1800" b="1" dirty="0" smtClean="0">
                  <a:latin typeface="Times New Roman" pitchFamily="18" charset="0"/>
                </a:rPr>
                <a:t>Sorties(s</a:t>
              </a:r>
              <a:r>
                <a:rPr lang="en-US" altLang="fr-FR" sz="1800" b="1" dirty="0">
                  <a:latin typeface="Times New Roman" pitchFamily="18" charset="0"/>
                </a:rPr>
                <a:t>) ] </a:t>
              </a:r>
              <a:r>
                <a:rPr lang="en-US" altLang="fr-FR" sz="1800" b="1" dirty="0" err="1">
                  <a:latin typeface="Times New Roman" pitchFamily="18" charset="0"/>
                </a:rPr>
                <a:t>dt</a:t>
              </a:r>
              <a:r>
                <a:rPr lang="en-US" altLang="fr-FR" sz="1800" b="1" dirty="0">
                  <a:latin typeface="MS Shell Dlg" pitchFamily="34" charset="0"/>
                </a:rPr>
                <a:t> </a:t>
              </a:r>
              <a:endParaRPr lang="en-US" altLang="fr-FR" sz="1800" b="1" dirty="0">
                <a:latin typeface="Times New Roman" pitchFamily="18" charset="0"/>
              </a:endParaRPr>
            </a:p>
          </p:txBody>
        </p:sp>
        <p:grpSp>
          <p:nvGrpSpPr>
            <p:cNvPr id="155663" name="Group 10"/>
            <p:cNvGrpSpPr>
              <a:grpSpLocks/>
            </p:cNvGrpSpPr>
            <p:nvPr/>
          </p:nvGrpSpPr>
          <p:grpSpPr bwMode="auto">
            <a:xfrm>
              <a:off x="2123" y="1531"/>
              <a:ext cx="643" cy="618"/>
              <a:chOff x="2176" y="2600"/>
              <a:chExt cx="558" cy="481"/>
            </a:xfrm>
          </p:grpSpPr>
          <p:sp>
            <p:nvSpPr>
              <p:cNvPr id="155664" name="Text Box 11"/>
              <p:cNvSpPr txBox="1">
                <a:spLocks noChangeArrowheads="1"/>
              </p:cNvSpPr>
              <p:nvPr/>
            </p:nvSpPr>
            <p:spPr bwMode="auto">
              <a:xfrm>
                <a:off x="2176" y="2701"/>
                <a:ext cx="169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3600" b="1" dirty="0">
                    <a:latin typeface="Symbol" pitchFamily="18" charset="2"/>
                  </a:rPr>
                  <a:t>ò</a:t>
                </a:r>
                <a:endParaRPr lang="en-US" altLang="fr-FR" sz="3600" b="1" dirty="0">
                  <a:latin typeface="Times New Roman" pitchFamily="18" charset="0"/>
                </a:endParaRPr>
              </a:p>
            </p:txBody>
          </p:sp>
          <p:sp>
            <p:nvSpPr>
              <p:cNvPr id="155665" name="Text Box 12"/>
              <p:cNvSpPr txBox="1">
                <a:spLocks noChangeArrowheads="1"/>
              </p:cNvSpPr>
              <p:nvPr/>
            </p:nvSpPr>
            <p:spPr bwMode="auto">
              <a:xfrm>
                <a:off x="2254" y="2900"/>
                <a:ext cx="48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800" b="1" dirty="0">
                    <a:latin typeface="Times New Roman" pitchFamily="18" charset="0"/>
                  </a:rPr>
                  <a:t>t</a:t>
                </a:r>
                <a:r>
                  <a:rPr lang="en-US" altLang="fr-FR" sz="1800" b="1" baseline="-25000" dirty="0">
                    <a:latin typeface="Times New Roman" pitchFamily="18" charset="0"/>
                  </a:rPr>
                  <a:t>0</a:t>
                </a:r>
                <a:endParaRPr lang="en-US" altLang="fr-FR" sz="1800" b="1" dirty="0">
                  <a:latin typeface="Times New Roman" pitchFamily="18" charset="0"/>
                </a:endParaRPr>
              </a:p>
            </p:txBody>
          </p:sp>
          <p:sp>
            <p:nvSpPr>
              <p:cNvPr id="155666" name="Text Box 13"/>
              <p:cNvSpPr txBox="1">
                <a:spLocks noChangeArrowheads="1"/>
              </p:cNvSpPr>
              <p:nvPr/>
            </p:nvSpPr>
            <p:spPr bwMode="auto">
              <a:xfrm>
                <a:off x="2267" y="2600"/>
                <a:ext cx="14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800" b="1" dirty="0">
                    <a:latin typeface="Times New Roman" pitchFamily="18" charset="0"/>
                  </a:rPr>
                  <a:t>t</a:t>
                </a:r>
              </a:p>
            </p:txBody>
          </p:sp>
        </p:grpSp>
      </p:grpSp>
      <p:sp>
        <p:nvSpPr>
          <p:cNvPr id="32783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27030" y="5987383"/>
            <a:ext cx="646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1" dirty="0">
                <a:latin typeface="Times New Roman" pitchFamily="18" charset="0"/>
              </a:rPr>
              <a:t>d(Stock)/</a:t>
            </a:r>
            <a:r>
              <a:rPr lang="en-US" altLang="fr-FR" sz="1800" b="1" dirty="0" err="1">
                <a:latin typeface="Times New Roman" pitchFamily="18" charset="0"/>
              </a:rPr>
              <a:t>dt</a:t>
            </a:r>
            <a:r>
              <a:rPr lang="en-US" altLang="fr-FR" sz="1800" b="1" dirty="0">
                <a:latin typeface="Times New Roman" pitchFamily="18" charset="0"/>
              </a:rPr>
              <a:t> (t) = </a:t>
            </a:r>
            <a:r>
              <a:rPr lang="en-US" altLang="fr-FR" sz="1800" b="1" dirty="0" smtClean="0">
                <a:latin typeface="Times New Roman" pitchFamily="18" charset="0"/>
              </a:rPr>
              <a:t>variation </a:t>
            </a:r>
            <a:r>
              <a:rPr lang="en-US" altLang="fr-FR" sz="1800" b="1" dirty="0" err="1" smtClean="0">
                <a:latin typeface="Times New Roman" pitchFamily="18" charset="0"/>
              </a:rPr>
              <a:t>nette</a:t>
            </a:r>
            <a:r>
              <a:rPr lang="en-US" altLang="fr-FR" sz="1800" b="1" dirty="0" smtClean="0">
                <a:latin typeface="Times New Roman" pitchFamily="18" charset="0"/>
              </a:rPr>
              <a:t> du stock </a:t>
            </a:r>
            <a:r>
              <a:rPr lang="en-US" altLang="fr-FR" sz="1800" b="1" dirty="0">
                <a:latin typeface="Times New Roman" pitchFamily="18" charset="0"/>
              </a:rPr>
              <a:t>= E</a:t>
            </a:r>
            <a:r>
              <a:rPr lang="en-US" altLang="fr-FR" sz="1800" b="1" dirty="0" smtClean="0">
                <a:latin typeface="Times New Roman" pitchFamily="18" charset="0"/>
              </a:rPr>
              <a:t>ntrée </a:t>
            </a:r>
            <a:r>
              <a:rPr lang="en-US" altLang="fr-FR" sz="1800" b="1" dirty="0">
                <a:latin typeface="Times New Roman" pitchFamily="18" charset="0"/>
              </a:rPr>
              <a:t>(t) – </a:t>
            </a:r>
            <a:r>
              <a:rPr lang="en-US" altLang="fr-FR" sz="1800" b="1" dirty="0" smtClean="0">
                <a:latin typeface="Times New Roman" pitchFamily="18" charset="0"/>
              </a:rPr>
              <a:t>Sortie </a:t>
            </a:r>
            <a:r>
              <a:rPr lang="en-US" altLang="fr-FR" sz="1800" b="1" dirty="0">
                <a:latin typeface="Times New Roman" pitchFamily="18" charset="0"/>
              </a:rPr>
              <a:t>(t)</a:t>
            </a:r>
          </a:p>
        </p:txBody>
      </p:sp>
      <p:sp>
        <p:nvSpPr>
          <p:cNvPr id="155659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599237"/>
            <a:ext cx="1627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 dirty="0">
                <a:latin typeface="Times New Roman" pitchFamily="18" charset="0"/>
              </a:rPr>
              <a:t>[</a:t>
            </a:r>
            <a:r>
              <a:rPr lang="en-US" altLang="fr-FR" sz="1000" dirty="0" err="1">
                <a:latin typeface="Times New Roman" pitchFamily="18" charset="0"/>
              </a:rPr>
              <a:t>Sterman</a:t>
            </a:r>
            <a:r>
              <a:rPr lang="en-US" altLang="fr-FR" sz="1000" dirty="0">
                <a:latin typeface="Times New Roman" pitchFamily="18" charset="0"/>
              </a:rPr>
              <a:t> (2000), Chapter 6]</a:t>
            </a:r>
          </a:p>
        </p:txBody>
      </p:sp>
      <p:sp>
        <p:nvSpPr>
          <p:cNvPr id="155660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25450" y="620713"/>
            <a:ext cx="2065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latin typeface="Times New Roman" pitchFamily="18" charset="0"/>
              </a:rPr>
              <a:t>4 </a:t>
            </a:r>
            <a:r>
              <a:rPr lang="en-US" altLang="fr-FR" sz="2000" b="1" dirty="0" err="1" smtClean="0">
                <a:latin typeface="Times New Roman" pitchFamily="18" charset="0"/>
              </a:rPr>
              <a:t>représentations</a:t>
            </a:r>
            <a:endParaRPr lang="en-US" altLang="fr-FR" sz="2000" b="1" dirty="0">
              <a:latin typeface="Times New Roman" pitchFamily="18" charset="0"/>
            </a:endParaRPr>
          </a:p>
        </p:txBody>
      </p:sp>
      <p:sp>
        <p:nvSpPr>
          <p:cNvPr id="155661" name="Slide Number Placeholder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0012B-B685-43EA-B53F-FC2F58703D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34" y="3085817"/>
            <a:ext cx="4655628" cy="12251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4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609600" y="0"/>
            <a:ext cx="7058025" cy="62071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mtClean="0"/>
              <a:t>Simulation numérique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93714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3" grpId="0" autoUpdateAnimBg="0"/>
      <p:bldP spid="32774" grpId="0" autoUpdateAnimBg="0"/>
      <p:bldP spid="32775" grpId="0" autoUpdateAnimBg="0"/>
      <p:bldP spid="3278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2F2CFD5D-BFF7-4DAD-B242-A5C2A5970027}" type="slidenum">
              <a:rPr lang="fr-FR" altLang="fr-FR"/>
              <a:pPr>
                <a:defRPr/>
              </a:pPr>
              <a:t>65</a:t>
            </a:fld>
            <a:endParaRPr lang="fr-FR" altLang="fr-FR"/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809774" y="454787"/>
            <a:ext cx="7650658" cy="3467472"/>
          </a:xfrm>
        </p:spPr>
        <p:txBody>
          <a:bodyPr/>
          <a:lstStyle/>
          <a:p>
            <a:pPr>
              <a:buFontTx/>
              <a:buNone/>
            </a:pPr>
            <a:endParaRPr lang="fr-FR" altLang="fr-FR" sz="1400" dirty="0" smtClean="0"/>
          </a:p>
          <a:p>
            <a:pPr marL="64008" indent="0" algn="ctr">
              <a:buNone/>
            </a:pPr>
            <a:r>
              <a:rPr lang="fr-FR" altLang="fr-FR" sz="1800" b="1" dirty="0" smtClean="0"/>
              <a:t>Équations aux différences finies :</a:t>
            </a:r>
          </a:p>
          <a:p>
            <a:pPr>
              <a:buFontTx/>
              <a:buNone/>
            </a:pPr>
            <a:endParaRPr lang="fr-FR" altLang="fr-FR" sz="1400" dirty="0" smtClean="0"/>
          </a:p>
          <a:p>
            <a:r>
              <a:rPr lang="fr-FR" altLang="fr-FR" sz="1800" b="0" dirty="0" smtClean="0"/>
              <a:t>Population(t)=population(t-1)+naissance (t, t-1)*DT</a:t>
            </a:r>
          </a:p>
          <a:p>
            <a:r>
              <a:rPr lang="fr-FR" altLang="fr-FR" sz="1800" b="0" dirty="0" smtClean="0"/>
              <a:t>Naissance(t,t-1)=population(t)*taux naissance</a:t>
            </a:r>
          </a:p>
          <a:p>
            <a:r>
              <a:rPr lang="fr-FR" altLang="fr-FR" sz="1800" b="0" dirty="0" smtClean="0"/>
              <a:t>Population = 100</a:t>
            </a:r>
          </a:p>
          <a:p>
            <a:r>
              <a:rPr lang="fr-FR" altLang="fr-FR" sz="1800" b="0" dirty="0" smtClean="0"/>
              <a:t>Taux naissance=0,0194</a:t>
            </a:r>
          </a:p>
          <a:p>
            <a:r>
              <a:rPr lang="fr-FR" altLang="fr-FR" sz="1800" b="0" dirty="0" smtClean="0"/>
              <a:t>DT=1</a:t>
            </a:r>
          </a:p>
          <a:p>
            <a:r>
              <a:rPr lang="fr-FR" altLang="fr-FR" sz="1800" dirty="0" smtClean="0"/>
              <a:t>Intégrale :	</a:t>
            </a:r>
          </a:p>
          <a:p>
            <a:r>
              <a:rPr lang="fr-FR" altLang="fr-FR" sz="1800" b="0" i="1" dirty="0" smtClean="0"/>
              <a:t>Population=		              </a:t>
            </a:r>
            <a:r>
              <a:rPr lang="fr-FR" altLang="fr-FR" sz="1800" i="1" dirty="0"/>
              <a:t>	</a:t>
            </a:r>
            <a:r>
              <a:rPr lang="fr-FR" altLang="fr-FR" sz="1800" i="1" dirty="0" smtClean="0"/>
              <a:t> </a:t>
            </a:r>
            <a:r>
              <a:rPr lang="fr-FR" altLang="fr-FR" sz="1800" b="0" i="1" dirty="0" smtClean="0"/>
              <a:t>(Somme des flux de naissances)</a:t>
            </a:r>
          </a:p>
          <a:p>
            <a:endParaRPr lang="fr-FR" altLang="fr-FR" sz="1400" b="0" dirty="0" smtClean="0"/>
          </a:p>
          <a:p>
            <a:endParaRPr lang="fr-FR" altLang="fr-FR" sz="1400" dirty="0" smtClean="0"/>
          </a:p>
        </p:txBody>
      </p:sp>
      <p:graphicFrame>
        <p:nvGraphicFramePr>
          <p:cNvPr id="121861" name="Object 4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76276962"/>
              </p:ext>
            </p:extLst>
          </p:nvPr>
        </p:nvGraphicFramePr>
        <p:xfrm>
          <a:off x="2865193" y="3144717"/>
          <a:ext cx="1632566" cy="62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Équation" r:id="rId31" imgW="888840" imgH="330120" progId="Equation.3">
                  <p:embed/>
                </p:oleObj>
              </mc:Choice>
              <mc:Fallback>
                <p:oleObj name="Équation" r:id="rId31" imgW="888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193" y="3144717"/>
                        <a:ext cx="1632566" cy="62514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05151" y="3914321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6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05151" y="6435271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6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181414" y="6001884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6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830701" y="585900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66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30701" y="5859009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6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79989" y="5716134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6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478401" y="5714546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69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127689" y="5571671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70" name="Freeform 1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678176" y="4058784"/>
            <a:ext cx="4032250" cy="2016125"/>
          </a:xfrm>
          <a:custGeom>
            <a:avLst/>
            <a:gdLst>
              <a:gd name="T0" fmla="*/ 0 w 2540"/>
              <a:gd name="T1" fmla="*/ 2147483647 h 1270"/>
              <a:gd name="T2" fmla="*/ 2147483647 w 2540"/>
              <a:gd name="T3" fmla="*/ 2147483647 h 1270"/>
              <a:gd name="T4" fmla="*/ 2147483647 w 2540"/>
              <a:gd name="T5" fmla="*/ 2147483647 h 1270"/>
              <a:gd name="T6" fmla="*/ 2147483647 w 2540"/>
              <a:gd name="T7" fmla="*/ 1600300013 h 1270"/>
              <a:gd name="T8" fmla="*/ 2147483647 w 2540"/>
              <a:gd name="T9" fmla="*/ 456149075 h 1270"/>
              <a:gd name="T10" fmla="*/ 2147483647 w 2540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0" h="1270">
                <a:moveTo>
                  <a:pt x="0" y="1270"/>
                </a:moveTo>
                <a:cubicBezTo>
                  <a:pt x="453" y="1186"/>
                  <a:pt x="907" y="1103"/>
                  <a:pt x="1179" y="1043"/>
                </a:cubicBezTo>
                <a:cubicBezTo>
                  <a:pt x="1451" y="983"/>
                  <a:pt x="1482" y="975"/>
                  <a:pt x="1633" y="907"/>
                </a:cubicBezTo>
                <a:cubicBezTo>
                  <a:pt x="1784" y="839"/>
                  <a:pt x="1950" y="756"/>
                  <a:pt x="2086" y="635"/>
                </a:cubicBezTo>
                <a:cubicBezTo>
                  <a:pt x="2222" y="514"/>
                  <a:pt x="2373" y="287"/>
                  <a:pt x="2449" y="181"/>
                </a:cubicBezTo>
                <a:cubicBezTo>
                  <a:pt x="2525" y="75"/>
                  <a:pt x="2532" y="37"/>
                  <a:pt x="254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71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54439" y="6146346"/>
            <a:ext cx="427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DT</a:t>
            </a:r>
          </a:p>
        </p:txBody>
      </p:sp>
      <p:sp>
        <p:nvSpPr>
          <p:cNvPr id="121872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73576" y="6146346"/>
            <a:ext cx="427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DT</a:t>
            </a:r>
          </a:p>
        </p:txBody>
      </p:sp>
      <p:sp>
        <p:nvSpPr>
          <p:cNvPr id="121873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1276" y="6146346"/>
            <a:ext cx="427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DT</a:t>
            </a:r>
          </a:p>
        </p:txBody>
      </p:sp>
      <p:sp>
        <p:nvSpPr>
          <p:cNvPr id="121874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26101" y="5354184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75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830701" y="5643109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76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478401" y="5570084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77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97314" y="5859009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78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01914" y="5930446"/>
            <a:ext cx="519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12187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678176" y="6146346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8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83001" y="6003471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1881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9614" y="5643109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101,94</a:t>
            </a:r>
          </a:p>
        </p:txBody>
      </p:sp>
      <p:sp>
        <p:nvSpPr>
          <p:cNvPr id="121882" name="Text Box 3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97314" y="5498646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103,92</a:t>
            </a:r>
          </a:p>
        </p:txBody>
      </p:sp>
      <p:sp>
        <p:nvSpPr>
          <p:cNvPr id="121883" name="Text Box 3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46601" y="5282746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105,93</a:t>
            </a:r>
          </a:p>
        </p:txBody>
      </p:sp>
      <p:sp>
        <p:nvSpPr>
          <p:cNvPr id="121884" name="Text Box 3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62276" y="6435271"/>
            <a:ext cx="471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0       1         2	3         4……………. 22    Temps</a:t>
            </a:r>
          </a:p>
        </p:txBody>
      </p:sp>
      <p:sp>
        <p:nvSpPr>
          <p:cNvPr id="121885" name="Text Box 3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030476" y="3769859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Nbre</a:t>
            </a:r>
          </a:p>
        </p:txBody>
      </p:sp>
      <p:sp>
        <p:nvSpPr>
          <p:cNvPr id="31" name="Rectangle 84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609600" y="0"/>
            <a:ext cx="7058025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dirty="0" smtClean="0"/>
              <a:t>Simulation numérique</a:t>
            </a:r>
          </a:p>
        </p:txBody>
      </p:sp>
    </p:spTree>
    <p:extLst>
      <p:ext uri="{BB962C8B-B14F-4D97-AF65-F5344CB8AC3E}">
        <p14:creationId xmlns:p14="http://schemas.microsoft.com/office/powerpoint/2010/main" val="17087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7020407" y="6453336"/>
            <a:ext cx="2133600" cy="301752"/>
          </a:xfrm>
        </p:spPr>
        <p:txBody>
          <a:bodyPr/>
          <a:lstStyle/>
          <a:p>
            <a:pPr algn="ctr">
              <a:defRPr/>
            </a:pPr>
            <a:fld id="{84708E02-476A-4D50-9BE1-3F7B28B28AB1}" type="slidenum">
              <a:rPr lang="fr-FR" altLang="fr-FR"/>
              <a:pPr algn="ctr">
                <a:defRPr/>
              </a:pPr>
              <a:t>66</a:t>
            </a:fld>
            <a:endParaRPr lang="fr-FR" altLang="fr-FR" dirty="0"/>
          </a:p>
        </p:txBody>
      </p:sp>
      <p:pic>
        <p:nvPicPr>
          <p:cNvPr id="122883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052736"/>
            <a:ext cx="8264525" cy="52752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8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0"/>
            <a:ext cx="7058025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dirty="0" smtClean="0"/>
              <a:t>Simulation numérique</a:t>
            </a: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4040809" y="61790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Sous Excel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1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76256" y="6550727"/>
            <a:ext cx="2133600" cy="301752"/>
          </a:xfrm>
        </p:spPr>
        <p:txBody>
          <a:bodyPr/>
          <a:lstStyle/>
          <a:p>
            <a:pPr algn="ctr">
              <a:defRPr/>
            </a:pPr>
            <a:fld id="{B1A38E1E-2509-4CC2-9DEC-9C8D02ECC83C}" type="slidenum">
              <a:rPr lang="fr-FR" altLang="fr-FR"/>
              <a:pPr algn="ctr">
                <a:defRPr/>
              </a:pPr>
              <a:t>67</a:t>
            </a:fld>
            <a:endParaRPr lang="fr-FR" altLang="fr-FR" dirty="0"/>
          </a:p>
        </p:txBody>
      </p:sp>
      <p:pic>
        <p:nvPicPr>
          <p:cNvPr id="123907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164" y="1268760"/>
            <a:ext cx="8264525" cy="46275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8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0"/>
            <a:ext cx="7058025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dirty="0" smtClean="0"/>
              <a:t>Simulation numérique</a:t>
            </a: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4139951" y="79606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Sous Excel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0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9BCA5A82-C440-4F1A-863C-6133E57814CA}" type="slidenum">
              <a:rPr lang="fr-FR" altLang="fr-FR"/>
              <a:pPr>
                <a:defRPr/>
              </a:pPr>
              <a:t>68</a:t>
            </a:fld>
            <a:endParaRPr lang="fr-FR" altLang="fr-FR"/>
          </a:p>
        </p:txBody>
      </p:sp>
      <p:sp>
        <p:nvSpPr>
          <p:cNvPr id="124931" name="Rectangle 4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21531" y="-196071"/>
            <a:ext cx="7793037" cy="11430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Simulation numérique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70350" y="722313"/>
            <a:ext cx="1077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Stock réel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40 unités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94313" y="2522538"/>
            <a:ext cx="12811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Stock désiré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100 unités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8050" y="2017713"/>
            <a:ext cx="64342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 dirty="0" smtClean="0">
                <a:solidFill>
                  <a:schemeClr val="tx1"/>
                </a:solidFill>
                <a:latin typeface="Verdana" pitchFamily="34" charset="0"/>
              </a:rPr>
              <a:t>Écart</a:t>
            </a:r>
            <a:endParaRPr lang="fr-FR" altLang="fr-FR" sz="14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62288" y="1514475"/>
            <a:ext cx="814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Approv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49400" y="2090738"/>
            <a:ext cx="1308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har char="•"/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buChar char="–"/>
              <a:defRPr sz="1600">
                <a:solidFill>
                  <a:srgbClr val="23238D"/>
                </a:solidFill>
                <a:latin typeface="Arial" charset="0"/>
              </a:defRPr>
            </a:lvl2pPr>
            <a:lvl3pPr marL="1143000" indent="-228600">
              <a:buFont typeface="Wingdings" pitchFamily="2" charset="2"/>
              <a:buChar char="Ø"/>
              <a:defRPr sz="1400">
                <a:solidFill>
                  <a:srgbClr val="E65200"/>
                </a:solidFill>
                <a:latin typeface="Arial" charset="0"/>
              </a:defRPr>
            </a:lvl3pPr>
            <a:lvl4pPr marL="1600200" indent="-228600">
              <a:buFont typeface="Wingdings" pitchFamily="2" charset="2"/>
              <a:buChar char="q"/>
              <a:defRPr sz="1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400" i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Délai approv</a:t>
            </a:r>
          </a:p>
          <a:p>
            <a:pPr algn="ctr">
              <a:buFontTx/>
              <a:buNone/>
            </a:pPr>
            <a:r>
              <a:rPr lang="fr-FR" altLang="fr-FR" sz="1400" b="0">
                <a:solidFill>
                  <a:schemeClr val="tx1"/>
                </a:solidFill>
                <a:latin typeface="Verdana" pitchFamily="34" charset="0"/>
              </a:rPr>
              <a:t>8 semaines</a:t>
            </a:r>
          </a:p>
        </p:txBody>
      </p:sp>
      <p:cxnSp>
        <p:nvCxnSpPr>
          <p:cNvPr id="124937" name="AutoShape 9"/>
          <p:cNvCxnSpPr>
            <a:cxnSpLocks noChangeShapeType="1"/>
            <a:stCxn id="124932" idx="3"/>
            <a:endCxn id="124934" idx="3"/>
          </p:cNvCxnSpPr>
          <p:nvPr>
            <p:custDataLst>
              <p:tags r:id="rId8"/>
            </p:custDataLst>
          </p:nvPr>
        </p:nvCxnSpPr>
        <p:spPr bwMode="auto">
          <a:xfrm>
            <a:off x="5148263" y="981076"/>
            <a:ext cx="213210" cy="1191616"/>
          </a:xfrm>
          <a:prstGeom prst="curvedConnector3">
            <a:avLst>
              <a:gd name="adj1" fmla="val 207218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938" name="AutoShape 10"/>
          <p:cNvCxnSpPr>
            <a:cxnSpLocks noChangeShapeType="1"/>
            <a:stCxn id="124933" idx="0"/>
            <a:endCxn id="124934" idx="2"/>
          </p:cNvCxnSpPr>
          <p:nvPr>
            <p:custDataLst>
              <p:tags r:id="rId9"/>
            </p:custDataLst>
          </p:nvPr>
        </p:nvCxnSpPr>
        <p:spPr bwMode="auto">
          <a:xfrm flipH="1" flipV="1">
            <a:off x="5039762" y="2327671"/>
            <a:ext cx="895107" cy="194867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4939" name="AutoShape 11"/>
          <p:cNvCxnSpPr>
            <a:cxnSpLocks noChangeShapeType="1"/>
            <a:stCxn id="124934" idx="2"/>
            <a:endCxn id="124935" idx="2"/>
          </p:cNvCxnSpPr>
          <p:nvPr>
            <p:custDataLst>
              <p:tags r:id="rId10"/>
            </p:custDataLst>
          </p:nvPr>
        </p:nvCxnSpPr>
        <p:spPr bwMode="auto">
          <a:xfrm rot="5400000" flipH="1">
            <a:off x="4000424" y="1288333"/>
            <a:ext cx="508396" cy="1570280"/>
          </a:xfrm>
          <a:prstGeom prst="curvedConnector3">
            <a:avLst>
              <a:gd name="adj1" fmla="val -44965"/>
            </a:avLst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4940" name="AutoShape 12"/>
          <p:cNvCxnSpPr>
            <a:cxnSpLocks noChangeShapeType="1"/>
            <a:stCxn id="124935" idx="0"/>
            <a:endCxn id="124932" idx="1"/>
          </p:cNvCxnSpPr>
          <p:nvPr>
            <p:custDataLst>
              <p:tags r:id="rId11"/>
            </p:custDataLst>
          </p:nvPr>
        </p:nvCxnSpPr>
        <p:spPr bwMode="auto">
          <a:xfrm rot="-5400000">
            <a:off x="3503613" y="947737"/>
            <a:ext cx="533400" cy="600075"/>
          </a:xfrm>
          <a:prstGeom prst="curvedConnector2">
            <a:avLst/>
          </a:prstGeom>
          <a:ln>
            <a:headEnd type="none" w="sm" len="sm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4941" name="AutoShape 13"/>
          <p:cNvCxnSpPr>
            <a:cxnSpLocks noChangeShapeType="1"/>
            <a:stCxn id="124936" idx="0"/>
            <a:endCxn id="124935" idx="1"/>
          </p:cNvCxnSpPr>
          <p:nvPr>
            <p:custDataLst>
              <p:tags r:id="rId12"/>
            </p:custDataLst>
          </p:nvPr>
        </p:nvCxnSpPr>
        <p:spPr bwMode="auto">
          <a:xfrm flipV="1">
            <a:off x="2203450" y="1666875"/>
            <a:ext cx="858838" cy="423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79364" name="Group 132"/>
          <p:cNvGraphicFramePr>
            <a:graphicFrameLocks noGrp="1"/>
          </p:cNvGraphicFramePr>
          <p:nvPr>
            <p:ph idx="1"/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97246442"/>
              </p:ext>
            </p:extLst>
          </p:nvPr>
        </p:nvGraphicFramePr>
        <p:xfrm>
          <a:off x="1692275" y="3357563"/>
          <a:ext cx="5719763" cy="316389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1109663"/>
                <a:gridCol w="1109662"/>
                <a:gridCol w="1112838"/>
                <a:gridCol w="1109662"/>
                <a:gridCol w="1277938"/>
              </a:tblGrid>
              <a:tr h="288925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Temps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Stock désiré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Stock réel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écart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Approv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8925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47,5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52,50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6,56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54,06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45,94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5,74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59,80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40,20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5,02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64,83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……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…...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  <a:tr h="287338"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81,96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18,04</a:t>
                      </a: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defRPr sz="1400" b="1">
                          <a:solidFill>
                            <a:srgbClr val="000066"/>
                          </a:solidFill>
                          <a:latin typeface="Arial" charset="0"/>
                        </a:defRPr>
                      </a:lvl1pPr>
                      <a:lvl2pPr>
                        <a:defRPr sz="1400">
                          <a:solidFill>
                            <a:srgbClr val="23238D"/>
                          </a:solidFill>
                          <a:latin typeface="Arial" charset="0"/>
                        </a:defRPr>
                      </a:lvl2pPr>
                      <a:lvl3pPr>
                        <a:buFont typeface="Wingdings" pitchFamily="2" charset="2"/>
                        <a:defRPr sz="1200">
                          <a:solidFill>
                            <a:srgbClr val="E65200"/>
                          </a:solidFill>
                          <a:latin typeface="Arial" charset="0"/>
                        </a:defRPr>
                      </a:lvl3pPr>
                      <a:lvl4pPr marL="1333500">
                        <a:buFont typeface="Wingdings" pitchFamily="2" charset="2"/>
                        <a:defRPr sz="1200"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752600"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5pPr>
                      <a:lvl6pPr marL="2209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6pPr>
                      <a:lvl7pPr marL="26670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7pPr>
                      <a:lvl8pPr marL="3124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8pPr>
                      <a:lvl9pPr marL="3581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i="1">
                          <a:solidFill>
                            <a:srgbClr val="0000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2,25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</a:tr>
            </a:tbl>
          </a:graphicData>
        </a:graphic>
      </p:graphicFrame>
      <p:sp>
        <p:nvSpPr>
          <p:cNvPr id="2" name="ZoneTexte 1"/>
          <p:cNvSpPr txBox="1"/>
          <p:nvPr>
            <p:custDataLst>
              <p:tags r:id="rId14"/>
            </p:custDataLst>
          </p:nvPr>
        </p:nvSpPr>
        <p:spPr>
          <a:xfrm>
            <a:off x="1691680" y="303143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 crayon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54085" y="6539026"/>
            <a:ext cx="2133600" cy="301752"/>
          </a:xfrm>
        </p:spPr>
        <p:txBody>
          <a:bodyPr/>
          <a:lstStyle/>
          <a:p>
            <a:pPr algn="ctr">
              <a:defRPr/>
            </a:pPr>
            <a:fld id="{6BA9BBE2-52BC-45E2-A70E-93EF2661F6B2}" type="slidenum">
              <a:rPr lang="fr-FR" altLang="fr-FR"/>
              <a:pPr algn="ctr">
                <a:defRPr/>
              </a:pPr>
              <a:t>69</a:t>
            </a:fld>
            <a:endParaRPr lang="fr-FR" altLang="fr-FR"/>
          </a:p>
        </p:txBody>
      </p:sp>
      <p:pic>
        <p:nvPicPr>
          <p:cNvPr id="125955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09600"/>
            <a:ext cx="8623300" cy="598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5957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124075" y="1412875"/>
            <a:ext cx="15113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5958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124075" y="1557338"/>
            <a:ext cx="15113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971600" y="-315416"/>
            <a:ext cx="7793037" cy="11430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Simulation numérique</a:t>
            </a:r>
          </a:p>
        </p:txBody>
      </p:sp>
      <p:sp>
        <p:nvSpPr>
          <p:cNvPr id="3" name="ZoneTexte 2"/>
          <p:cNvSpPr txBox="1"/>
          <p:nvPr>
            <p:custDataLst>
              <p:tags r:id="rId6"/>
            </p:custDataLst>
          </p:nvPr>
        </p:nvSpPr>
        <p:spPr>
          <a:xfrm>
            <a:off x="5220072" y="1412875"/>
            <a:ext cx="137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Sous Excel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5576" y="1628800"/>
            <a:ext cx="7701047" cy="864096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Enseignement : </a:t>
            </a:r>
            <a:r>
              <a:rPr lang="fr-FR" sz="2400" dirty="0">
                <a:ln>
                  <a:noFill/>
                </a:ln>
                <a:solidFill>
                  <a:schemeClr val="tx1"/>
                </a:solidFill>
                <a:effectLst/>
              </a:rPr>
              <a:t>Distance </a:t>
            </a:r>
            <a:r>
              <a:rPr lang="fr-FR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Learning</a:t>
            </a:r>
            <a:endParaRPr lang="fr-FR" sz="2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4100" name="Picture 4" descr="MIT OpenCourseWare, Massachusetts Institute of Technology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7" y="3265984"/>
            <a:ext cx="35623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853770" y="3115727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10"/>
              </a:rPr>
              <a:t>http://ocw.mit.edu/courses/sloan-school-of-management/15-988-system-dynamics-self-study-fall-1998-spring-1999</a:t>
            </a:r>
            <a:r>
              <a:rPr lang="fr-FR" sz="1400" dirty="0" smtClean="0">
                <a:hlinkClick r:id="rId10"/>
              </a:rPr>
              <a:t>/</a:t>
            </a:r>
            <a:endParaRPr lang="fr-FR" sz="1400" dirty="0" smtClean="0"/>
          </a:p>
          <a:p>
            <a:endParaRPr lang="fr-FR" sz="14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" y="4400020"/>
            <a:ext cx="5441787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5504497" y="4400020"/>
            <a:ext cx="357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12"/>
              </a:rPr>
              <a:t>http://</a:t>
            </a:r>
            <a:r>
              <a:rPr lang="fr-FR" sz="1400" dirty="0" smtClean="0">
                <a:hlinkClick r:id="rId12"/>
              </a:rPr>
              <a:t>cpe.wpi.edu/online/sys-dyn.html</a:t>
            </a:r>
            <a:endParaRPr lang="fr-FR" sz="1400" dirty="0" smtClean="0"/>
          </a:p>
          <a:p>
            <a:endParaRPr lang="fr-FR" sz="1400" dirty="0" smtClean="0"/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5536" y="0"/>
            <a:ext cx="8748464" cy="126876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smtClean="0"/>
              <a:t>    </a:t>
            </a:r>
            <a:r>
              <a:rPr lang="fr-FR" sz="3100" smtClean="0"/>
              <a:t>Où enseigne-t-on la modélisation et la simulation par la dynamique des systèmes à des fins de décision ?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119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25056" y="6509998"/>
            <a:ext cx="2133600" cy="301752"/>
          </a:xfrm>
        </p:spPr>
        <p:txBody>
          <a:bodyPr/>
          <a:lstStyle/>
          <a:p>
            <a:pPr algn="ctr">
              <a:defRPr/>
            </a:pPr>
            <a:fld id="{AC530668-409E-4B06-A257-D536953FBC24}" type="slidenum">
              <a:rPr lang="fr-FR" altLang="fr-FR"/>
              <a:pPr algn="ctr">
                <a:defRPr/>
              </a:pPr>
              <a:t>70</a:t>
            </a:fld>
            <a:endParaRPr lang="fr-FR" altLang="fr-FR"/>
          </a:p>
        </p:txBody>
      </p:sp>
      <p:pic>
        <p:nvPicPr>
          <p:cNvPr id="12697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09600"/>
            <a:ext cx="8928100" cy="591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4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043608" y="-243408"/>
            <a:ext cx="7793037" cy="11430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 smtClean="0"/>
              <a:t>Simulation numérique</a:t>
            </a:r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300192" y="908720"/>
            <a:ext cx="137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Sous Excel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4250" y="764704"/>
            <a:ext cx="90122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Cette </a:t>
            </a:r>
            <a:r>
              <a:rPr lang="fr-FR" dirty="0" smtClean="0"/>
              <a:t>étude de cas analyse la </a:t>
            </a:r>
            <a:r>
              <a:rPr lang="fr-FR" dirty="0"/>
              <a:t>croissance rapide de </a:t>
            </a:r>
            <a:r>
              <a:rPr lang="fr-FR" dirty="0" smtClean="0"/>
              <a:t>la Cie </a:t>
            </a:r>
            <a:r>
              <a:rPr lang="fr-FR" dirty="0" err="1" smtClean="0"/>
              <a:t>easyJet</a:t>
            </a:r>
            <a:r>
              <a:rPr lang="fr-FR" dirty="0" smtClean="0"/>
              <a:t> qui </a:t>
            </a:r>
            <a:r>
              <a:rPr lang="fr-FR" dirty="0"/>
              <a:t>a débuté ses activités en </a:t>
            </a:r>
            <a:r>
              <a:rPr lang="fr-FR" dirty="0" smtClean="0"/>
              <a:t>novembre </a:t>
            </a:r>
            <a:r>
              <a:rPr lang="fr-FR" dirty="0"/>
              <a:t>1995 </a:t>
            </a:r>
            <a:r>
              <a:rPr lang="fr-FR" dirty="0" smtClean="0"/>
              <a:t>à L'aéroport </a:t>
            </a:r>
            <a:r>
              <a:rPr lang="fr-FR" dirty="0"/>
              <a:t>Luton de Londres. En deux ans, </a:t>
            </a:r>
            <a:r>
              <a:rPr lang="fr-FR" dirty="0" smtClean="0"/>
              <a:t>cette Cie a démontré sa capacité à devenir  le </a:t>
            </a:r>
            <a:r>
              <a:rPr lang="fr-FR" dirty="0"/>
              <a:t>modèle </a:t>
            </a:r>
            <a:r>
              <a:rPr lang="fr-FR" dirty="0" err="1"/>
              <a:t>low-cost</a:t>
            </a:r>
            <a:r>
              <a:rPr lang="fr-FR" dirty="0"/>
              <a:t> </a:t>
            </a:r>
            <a:r>
              <a:rPr lang="fr-FR" dirty="0" smtClean="0"/>
              <a:t>européen. </a:t>
            </a:r>
            <a:r>
              <a:rPr lang="fr-FR" dirty="0" err="1" smtClean="0"/>
              <a:t>EasyJet</a:t>
            </a:r>
            <a:r>
              <a:rPr lang="fr-FR" dirty="0" smtClean="0"/>
              <a:t> est </a:t>
            </a:r>
            <a:r>
              <a:rPr lang="fr-FR" dirty="0"/>
              <a:t>un concurrent sérieux pour les compagnies </a:t>
            </a:r>
            <a:r>
              <a:rPr lang="fr-FR" dirty="0" smtClean="0"/>
              <a:t>nationales. La société a </a:t>
            </a:r>
            <a:r>
              <a:rPr lang="fr-FR" dirty="0"/>
              <a:t>clairement </a:t>
            </a:r>
            <a:r>
              <a:rPr lang="fr-FR" dirty="0" smtClean="0"/>
              <a:t>bâti un modèle d’affaires opérationnel sur des </a:t>
            </a:r>
            <a:r>
              <a:rPr lang="fr-FR" dirty="0"/>
              <a:t>segments de clientèle </a:t>
            </a:r>
            <a:r>
              <a:rPr lang="fr-FR" dirty="0" smtClean="0"/>
              <a:t>soucieuse </a:t>
            </a:r>
            <a:r>
              <a:rPr lang="fr-FR" dirty="0"/>
              <a:t>des </a:t>
            </a:r>
            <a:r>
              <a:rPr lang="fr-FR" dirty="0" smtClean="0"/>
              <a:t>prix de transport compétitifs. Le « business model » a défini </a:t>
            </a:r>
            <a:r>
              <a:rPr lang="fr-FR" dirty="0"/>
              <a:t>un type </a:t>
            </a:r>
            <a:r>
              <a:rPr lang="fr-FR" dirty="0" smtClean="0"/>
              <a:t>d'avion économique (B737, A320), des lignes court-courriers directes sur des villes bien ciblées, l’absence de </a:t>
            </a:r>
            <a:r>
              <a:rPr lang="fr-FR" dirty="0"/>
              <a:t>repas en </a:t>
            </a:r>
            <a:r>
              <a:rPr lang="fr-FR" dirty="0" smtClean="0"/>
              <a:t>vol, des temps </a:t>
            </a:r>
            <a:r>
              <a:rPr lang="fr-FR" dirty="0"/>
              <a:t>de réponse </a:t>
            </a:r>
            <a:r>
              <a:rPr lang="fr-FR" dirty="0" smtClean="0"/>
              <a:t>rapide à l’enregistrement, des ventes directes à bord, une sous-traitance importance, un statut du personnel de bord plus précaire.</a:t>
            </a:r>
          </a:p>
          <a:p>
            <a:endParaRPr lang="fr-FR" dirty="0">
              <a:effectLst/>
            </a:endParaRPr>
          </a:p>
          <a:p>
            <a:endParaRPr lang="fr-FR" dirty="0" smtClean="0"/>
          </a:p>
          <a:p>
            <a:endParaRPr lang="fr-FR" dirty="0">
              <a:effectLst/>
            </a:endParaRPr>
          </a:p>
          <a:p>
            <a:endParaRPr lang="fr-FR" dirty="0" smtClean="0"/>
          </a:p>
          <a:p>
            <a:endParaRPr lang="fr-FR" dirty="0">
              <a:effectLst/>
            </a:endParaRPr>
          </a:p>
          <a:p>
            <a:endParaRPr lang="fr-FR" dirty="0" smtClean="0"/>
          </a:p>
          <a:p>
            <a:endParaRPr lang="fr-FR" dirty="0">
              <a:effectLst/>
            </a:endParaRPr>
          </a:p>
          <a:p>
            <a:endParaRPr lang="fr-FR" dirty="0" smtClean="0"/>
          </a:p>
          <a:p>
            <a:r>
              <a:rPr lang="fr-FR" dirty="0" smtClean="0"/>
              <a:t>En 2012, </a:t>
            </a:r>
            <a:r>
              <a:rPr lang="fr-FR" dirty="0" err="1" smtClean="0"/>
              <a:t>EasyJet</a:t>
            </a:r>
            <a:r>
              <a:rPr lang="fr-FR" dirty="0" smtClean="0"/>
              <a:t> a dégagé un bénéfice </a:t>
            </a:r>
            <a:r>
              <a:rPr lang="fr-FR" dirty="0"/>
              <a:t>imposable de </a:t>
            </a:r>
            <a:r>
              <a:rPr lang="fr-FR" dirty="0" smtClean="0"/>
              <a:t>396 </a:t>
            </a:r>
            <a:r>
              <a:rPr lang="fr-FR" dirty="0"/>
              <a:t>millions </a:t>
            </a:r>
            <a:r>
              <a:rPr lang="fr-FR" dirty="0" smtClean="0"/>
              <a:t>d'euros </a:t>
            </a:r>
            <a:r>
              <a:rPr lang="fr-FR" dirty="0"/>
              <a:t>(CA : 4,7 milliards </a:t>
            </a:r>
            <a:r>
              <a:rPr lang="fr-FR" dirty="0" smtClean="0"/>
              <a:t>d’euros) et a doublé son dividende annuel. Mais l</a:t>
            </a:r>
            <a:r>
              <a:rPr lang="fr-FR" dirty="0" smtClean="0">
                <a:effectLst/>
              </a:rPr>
              <a:t>e modèle </a:t>
            </a:r>
            <a:r>
              <a:rPr lang="fr-FR" dirty="0" err="1" smtClean="0">
                <a:effectLst/>
              </a:rPr>
              <a:t>low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cost</a:t>
            </a:r>
            <a:r>
              <a:rPr lang="fr-FR" dirty="0" smtClean="0">
                <a:effectLst/>
              </a:rPr>
              <a:t>  a-t-il malgré tout une pérennité  ?</a:t>
            </a:r>
            <a:endParaRPr lang="fr-FR" dirty="0">
              <a:effectLst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4477911"/>
              </p:ext>
            </p:extLst>
          </p:nvPr>
        </p:nvGraphicFramePr>
        <p:xfrm>
          <a:off x="120136" y="3575882"/>
          <a:ext cx="8820472" cy="2106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2500"/>
                <a:gridCol w="6077972"/>
              </a:tblGrid>
              <a:tr h="21062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Quelques</a:t>
                      </a:r>
                      <a:r>
                        <a:rPr lang="fr-FR" baseline="0" dirty="0" smtClean="0"/>
                        <a:t> turbulences sont apparues ces derniers temps  mettant en doute la qualité de service, la ponctualité, la sécurité, et les  règles du droit du travail vis-à-vis du personnel de bord et d’escale. Par ailleurs la concurrence entre autre de </a:t>
                      </a:r>
                      <a:r>
                        <a:rPr lang="fr-FR" baseline="0" dirty="0" err="1" smtClean="0"/>
                        <a:t>Ryanair</a:t>
                      </a:r>
                      <a:r>
                        <a:rPr lang="fr-FR" baseline="0" dirty="0" smtClean="0"/>
                        <a:t> et des </a:t>
                      </a:r>
                      <a:r>
                        <a:rPr lang="fr-FR" baseline="0" dirty="0" err="1" smtClean="0"/>
                        <a:t>Gdes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Cies</a:t>
                      </a:r>
                      <a:r>
                        <a:rPr lang="fr-FR" baseline="0" dirty="0" smtClean="0"/>
                        <a:t> comme Air France qui se lance depuis 2013 dans le </a:t>
                      </a:r>
                      <a:r>
                        <a:rPr lang="fr-FR" baseline="0" dirty="0" err="1" smtClean="0"/>
                        <a:t>low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cost</a:t>
                      </a:r>
                      <a:r>
                        <a:rPr lang="fr-FR" baseline="0" dirty="0" smtClean="0"/>
                        <a:t> devient plus prégnante.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55576" y="-225896"/>
            <a:ext cx="864095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Un exemple : le cas </a:t>
            </a:r>
            <a:r>
              <a:rPr lang="fr-FR" sz="3600" dirty="0" err="1" smtClean="0"/>
              <a:t>Low</a:t>
            </a:r>
            <a:r>
              <a:rPr lang="fr-FR" sz="3600" dirty="0" smtClean="0"/>
              <a:t> </a:t>
            </a:r>
            <a:r>
              <a:rPr lang="fr-FR" sz="3600" dirty="0" err="1" smtClean="0"/>
              <a:t>Cost</a:t>
            </a:r>
            <a:r>
              <a:rPr lang="fr-FR" sz="3600" dirty="0" smtClean="0"/>
              <a:t> </a:t>
            </a:r>
            <a:r>
              <a:rPr lang="fr-FR" sz="3600" dirty="0" err="1" smtClean="0"/>
              <a:t>EasyJet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71</a:t>
            </a:fld>
            <a:endParaRPr lang="fr-FR"/>
          </a:p>
        </p:txBody>
      </p:sp>
      <p:pic>
        <p:nvPicPr>
          <p:cNvPr id="4098" name="Picture 2" descr="https://encrypted-tbn3.gstatic.com/images?q=tbn:ANd9GcRiKq1H67kFXBjt9knNuHSLQE47Ub6shGNxI1Ix6L63sNhWXATGoA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9359"/>
            <a:ext cx="2514600" cy="181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" y="620688"/>
            <a:ext cx="8987047" cy="525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83095" y="-171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0"/>
              </a:spcBef>
              <a:buClr>
                <a:schemeClr val="bg1"/>
              </a:buClr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Le cas </a:t>
            </a:r>
            <a:r>
              <a:rPr lang="fr-FR" sz="360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Low</a:t>
            </a:r>
            <a:r>
              <a:rPr lang="fr-FR" sz="360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fr-FR" sz="360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Cost</a:t>
            </a:r>
            <a:r>
              <a:rPr lang="fr-FR" sz="360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: </a:t>
            </a:r>
            <a:r>
              <a:rPr lang="fr-FR" sz="360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EasyJet</a:t>
            </a:r>
            <a:endParaRPr lang="fr-FR" sz="360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8720" y="6021288"/>
            <a:ext cx="830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600" b="1" dirty="0" smtClean="0"/>
              <a:t>Ressources tangibles : </a:t>
            </a:r>
            <a:r>
              <a:rPr lang="en-US" altLang="fr-FR" sz="1600" dirty="0" err="1" smtClean="0"/>
              <a:t>flotte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d’avions</a:t>
            </a:r>
            <a:r>
              <a:rPr lang="en-US" altLang="fr-FR" sz="1600" dirty="0" smtClean="0"/>
              <a:t>, personnel, </a:t>
            </a:r>
            <a:r>
              <a:rPr lang="en-US" altLang="fr-FR" sz="1600" dirty="0" err="1" smtClean="0"/>
              <a:t>passagers</a:t>
            </a:r>
            <a:endParaRPr lang="en-US" altLang="fr-FR" sz="1600" dirty="0"/>
          </a:p>
          <a:p>
            <a:r>
              <a:rPr lang="en-US" altLang="fr-FR" sz="1600" b="1" dirty="0" smtClean="0"/>
              <a:t>Ressources intangibles : </a:t>
            </a:r>
            <a:r>
              <a:rPr lang="en-US" altLang="fr-FR" sz="1600" dirty="0" err="1"/>
              <a:t>q</a:t>
            </a:r>
            <a:r>
              <a:rPr lang="en-US" altLang="fr-FR" sz="1600" dirty="0" err="1" smtClean="0"/>
              <a:t>ualité</a:t>
            </a:r>
            <a:r>
              <a:rPr lang="en-US" altLang="fr-FR" sz="1600" b="1" dirty="0" smtClean="0"/>
              <a:t> s</a:t>
            </a:r>
            <a:r>
              <a:rPr lang="en-US" altLang="fr-FR" sz="1600" dirty="0" smtClean="0"/>
              <a:t>ervice </a:t>
            </a:r>
            <a:r>
              <a:rPr lang="en-US" altLang="fr-FR" sz="1600" dirty="0" err="1"/>
              <a:t>r</a:t>
            </a:r>
            <a:r>
              <a:rPr lang="en-US" altLang="fr-FR" sz="1600" dirty="0" err="1" smtClean="0"/>
              <a:t>éputation</a:t>
            </a:r>
            <a:r>
              <a:rPr lang="en-US" altLang="fr-FR" sz="1600" dirty="0" smtClean="0"/>
              <a:t>, </a:t>
            </a:r>
            <a:r>
              <a:rPr lang="en-US" altLang="fr-FR" sz="1600" dirty="0" err="1"/>
              <a:t>c</a:t>
            </a:r>
            <a:r>
              <a:rPr lang="en-US" altLang="fr-FR" sz="1600" dirty="0" err="1" smtClean="0"/>
              <a:t>ompétence</a:t>
            </a:r>
            <a:r>
              <a:rPr lang="en-US" altLang="fr-FR" sz="1600" dirty="0" smtClean="0"/>
              <a:t>, motivation</a:t>
            </a:r>
            <a:endParaRPr lang="en-US" alt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C3750CD-529A-4C24-A9F1-AC40781C7A85}" type="slidenum">
              <a:rPr lang="fr-FR" smtClean="0">
                <a:solidFill>
                  <a:srgbClr val="FFFFFF"/>
                </a:solidFill>
              </a:rPr>
              <a:pPr/>
              <a:t>72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25747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Secteur Personnel 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73</a:t>
            </a:fld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97053" cy="387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-7325" y="6048075"/>
            <a:ext cx="7060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/>
              <a:t>D’après Paul Newton (Boeing) et  </a:t>
            </a:r>
            <a:r>
              <a:rPr lang="en-US" sz="1000" dirty="0"/>
              <a:t>Dr. Dexter Chapin (Seattle Academy of Arts and Sciences</a:t>
            </a:r>
            <a:r>
              <a:rPr lang="en-US" sz="1000" dirty="0" smtClean="0"/>
              <a:t>)</a:t>
            </a:r>
            <a:endParaRPr lang="en-US" sz="1000" dirty="0"/>
          </a:p>
          <a:p>
            <a:pPr>
              <a:defRPr/>
            </a:pPr>
            <a:r>
              <a:rPr lang="en-US" sz="1000" dirty="0" smtClean="0"/>
              <a:t> in “ </a:t>
            </a:r>
            <a:r>
              <a:rPr lang="en-US" altLang="fr-FR" sz="1000" dirty="0"/>
              <a:t>Systems Thinking and </a:t>
            </a:r>
            <a:r>
              <a:rPr lang="en-US" altLang="fr-FR" sz="1000" dirty="0" smtClean="0"/>
              <a:t> Dynamic </a:t>
            </a:r>
            <a:r>
              <a:rPr lang="en-US" altLang="fr-FR" sz="1000" dirty="0"/>
              <a:t>Modeling (ST&amp;DM</a:t>
            </a:r>
            <a:r>
              <a:rPr lang="en-US" altLang="fr-FR" sz="1000" dirty="0" smtClean="0"/>
              <a:t>)”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793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7710" y="-2511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Secteur Personnel </a:t>
            </a:r>
            <a:endParaRPr lang="fr-FR" sz="3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81052"/>
            <a:ext cx="4915281" cy="513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5" y="3717031"/>
            <a:ext cx="4509135" cy="258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-3482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Secteur Flotte avions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75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" y="764704"/>
            <a:ext cx="5005864" cy="545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27" y="3492188"/>
            <a:ext cx="473392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71219"/>
            <a:ext cx="3962400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" y="836712"/>
            <a:ext cx="53911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Secteur qualité &amp; réputation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29113" y="6556248"/>
            <a:ext cx="502920" cy="301752"/>
          </a:xfrm>
        </p:spPr>
        <p:txBody>
          <a:bodyPr/>
          <a:lstStyle/>
          <a:p>
            <a:fld id="{C9F930D6-310B-4F4F-8CB8-6E7CDFDFA73E}" type="slidenum">
              <a:rPr lang="fr-FR" smtClean="0"/>
              <a:pPr/>
              <a:t>76</a:t>
            </a:fld>
            <a:endParaRPr lang="fr-FR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4585513" y="6304002"/>
            <a:ext cx="4555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/>
              <a:t>D’après Paul Newton (Boeing) et  </a:t>
            </a:r>
            <a:r>
              <a:rPr lang="en-US" sz="1000" dirty="0"/>
              <a:t>Dr. Dexter Chapin (Seattle Academy of Arts and </a:t>
            </a:r>
            <a:r>
              <a:rPr lang="en-US" sz="1000" dirty="0" smtClean="0"/>
              <a:t>Sciences  in “ </a:t>
            </a:r>
            <a:r>
              <a:rPr lang="en-US" altLang="fr-FR" sz="1000" dirty="0"/>
              <a:t>Systems Thinking and </a:t>
            </a:r>
            <a:r>
              <a:rPr lang="en-US" altLang="fr-FR" sz="1000" dirty="0" smtClean="0"/>
              <a:t> Dynamic </a:t>
            </a:r>
            <a:r>
              <a:rPr lang="en-US" altLang="fr-FR" sz="1000" dirty="0"/>
              <a:t>Modeling (ST&amp;DM</a:t>
            </a:r>
            <a:r>
              <a:rPr lang="en-US" altLang="fr-FR" sz="1000" dirty="0" smtClean="0"/>
              <a:t>)”</a:t>
            </a:r>
            <a:endParaRPr lang="en-U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3815720"/>
            <a:ext cx="4582668" cy="265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77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99110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29000"/>
            <a:ext cx="4733925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Secteur qualité &amp; réputation</a:t>
            </a:r>
            <a:endParaRPr lang="fr-FR" sz="3600" dirty="0"/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971600" y="5589924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« bouche-à-oreille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7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Secteur Motivation du personnel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78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7369"/>
            <a:ext cx="6667500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-7325" y="6319394"/>
            <a:ext cx="7060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/>
              <a:t>D’après Paul Newton (Boeing) et  </a:t>
            </a:r>
            <a:r>
              <a:rPr lang="en-US" sz="1000" dirty="0"/>
              <a:t>Dr. Dexter Chapin (Seattle Academy of Arts and Sciences</a:t>
            </a:r>
            <a:r>
              <a:rPr lang="en-US" sz="1000" dirty="0" smtClean="0"/>
              <a:t>)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 smtClean="0"/>
              <a:t> in “ </a:t>
            </a:r>
            <a:r>
              <a:rPr lang="en-US" altLang="fr-FR" sz="1000" dirty="0"/>
              <a:t>Systems Thinking and </a:t>
            </a:r>
            <a:r>
              <a:rPr lang="en-US" altLang="fr-FR" sz="1000" dirty="0" smtClean="0"/>
              <a:t> Dynamic </a:t>
            </a:r>
            <a:r>
              <a:rPr lang="en-US" altLang="fr-FR" sz="1000" dirty="0"/>
              <a:t>Modeling (ST&amp;DM</a:t>
            </a:r>
            <a:r>
              <a:rPr lang="en-US" altLang="fr-FR" sz="1000" dirty="0" smtClean="0"/>
              <a:t>)”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39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4691" y="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 Secteur Passagers de la Cie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79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307455" cy="389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-7325" y="6319394"/>
            <a:ext cx="7060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/>
              <a:t>D’après Paul Newton (Boeing) et  </a:t>
            </a:r>
            <a:r>
              <a:rPr lang="en-US" sz="1000" dirty="0"/>
              <a:t>Dr. Dexter Chapin (Seattle Academy of Arts and Sciences</a:t>
            </a:r>
            <a:r>
              <a:rPr lang="en-US" sz="1000" dirty="0" smtClean="0"/>
              <a:t>)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 smtClean="0"/>
              <a:t> in “ </a:t>
            </a:r>
            <a:r>
              <a:rPr lang="en-US" altLang="fr-FR" sz="1000" dirty="0"/>
              <a:t>Systems Thinking and </a:t>
            </a:r>
            <a:r>
              <a:rPr lang="en-US" altLang="fr-FR" sz="1000" dirty="0" smtClean="0"/>
              <a:t> Dynamic </a:t>
            </a:r>
            <a:r>
              <a:rPr lang="en-US" altLang="fr-FR" sz="1000" dirty="0"/>
              <a:t>Modeling (ST&amp;DM</a:t>
            </a:r>
            <a:r>
              <a:rPr lang="en-US" altLang="fr-FR" sz="1000" dirty="0" smtClean="0"/>
              <a:t>)”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17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966858" y="6538446"/>
            <a:ext cx="2133600" cy="301752"/>
          </a:xfrm>
        </p:spPr>
        <p:txBody>
          <a:bodyPr/>
          <a:lstStyle/>
          <a:p>
            <a:pPr algn="ctr"/>
            <a:fld id="{843D7FCF-5F37-432C-AAD5-EEFA41A2A8B4}" type="slidenum">
              <a:rPr lang="fr-FR" altLang="fr-FR"/>
              <a:pPr algn="ctr"/>
              <a:t>8</a:t>
            </a:fld>
            <a:endParaRPr lang="fr-FR" altLang="fr-FR" dirty="0"/>
          </a:p>
        </p:txBody>
      </p:sp>
      <p:sp>
        <p:nvSpPr>
          <p:cNvPr id="163844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060" y="2755647"/>
            <a:ext cx="576262" cy="649288"/>
          </a:xfrm>
          <a:prstGeom prst="can">
            <a:avLst>
              <a:gd name="adj" fmla="val 28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845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4960" y="2971547"/>
            <a:ext cx="576262" cy="649288"/>
          </a:xfrm>
          <a:prstGeom prst="can">
            <a:avLst>
              <a:gd name="adj" fmla="val 28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846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0860" y="3187447"/>
            <a:ext cx="576262" cy="649288"/>
          </a:xfrm>
          <a:prstGeom prst="can">
            <a:avLst>
              <a:gd name="adj" fmla="val 28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84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73917" y="2250822"/>
            <a:ext cx="1111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400"/>
              <a:t>Interrogation</a:t>
            </a:r>
          </a:p>
          <a:p>
            <a:pPr algn="ctr"/>
            <a:r>
              <a:rPr lang="fr-FR" altLang="fr-FR" sz="1400"/>
              <a:t>visualisation</a:t>
            </a:r>
          </a:p>
        </p:txBody>
      </p:sp>
      <p:sp>
        <p:nvSpPr>
          <p:cNvPr id="1638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780860" y="2682622"/>
            <a:ext cx="719137" cy="1444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8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042117" y="2682622"/>
            <a:ext cx="935037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8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184992" y="2682622"/>
            <a:ext cx="792162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85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52003" y="3258885"/>
            <a:ext cx="1490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400" b="1" dirty="0"/>
              <a:t>Bases de données</a:t>
            </a:r>
          </a:p>
          <a:p>
            <a:pPr algn="ctr"/>
            <a:r>
              <a:rPr lang="fr-FR" altLang="fr-FR" sz="1400" b="1" dirty="0"/>
              <a:t>opérationnelles</a:t>
            </a:r>
          </a:p>
        </p:txBody>
      </p:sp>
      <p:sp>
        <p:nvSpPr>
          <p:cNvPr id="163852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53642" y="2971547"/>
            <a:ext cx="1081087" cy="863600"/>
          </a:xfrm>
          <a:prstGeom prst="can">
            <a:avLst>
              <a:gd name="adj" fmla="val 25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85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10767" y="3835147"/>
            <a:ext cx="1366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/>
              <a:t>Data Warehouse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26667" y="2395285"/>
            <a:ext cx="101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/>
              <a:t>OLAP/EIS</a:t>
            </a:r>
          </a:p>
        </p:txBody>
      </p:sp>
      <p:sp>
        <p:nvSpPr>
          <p:cNvPr id="16385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58467" y="261118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85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015379" y="3547810"/>
            <a:ext cx="16271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85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15379" y="2611185"/>
            <a:ext cx="1482725" cy="90090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858" name="AutoShap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4954" y="3187447"/>
            <a:ext cx="576263" cy="649288"/>
          </a:xfrm>
          <a:prstGeom prst="can">
            <a:avLst>
              <a:gd name="adj" fmla="val 2816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85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34729" y="354781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860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30129" y="3835147"/>
            <a:ext cx="1693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/>
              <a:t>Fichier </a:t>
            </a:r>
            <a:r>
              <a:rPr lang="fr-FR" altLang="fr-FR" sz="1400" b="1"/>
              <a:t>Data Mining</a:t>
            </a:r>
          </a:p>
        </p:txBody>
      </p:sp>
      <p:sp>
        <p:nvSpPr>
          <p:cNvPr id="163861" name="AutoShap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34729" y="2323847"/>
            <a:ext cx="431800" cy="3603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862" name="AutoShap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98554" y="2682622"/>
            <a:ext cx="576263" cy="576263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863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7738192" y="2971547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864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50319" y="2192941"/>
            <a:ext cx="1072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 smtClean="0"/>
              <a:t>Modèles</a:t>
            </a:r>
          </a:p>
          <a:p>
            <a:pPr algn="ctr"/>
            <a:r>
              <a:rPr lang="fr-FR" altLang="fr-FR" sz="1400" dirty="0" smtClean="0"/>
              <a:t>DS/Stat/IA</a:t>
            </a:r>
            <a:endParaRPr lang="fr-FR" altLang="fr-FR" sz="1400" dirty="0"/>
          </a:p>
        </p:txBody>
      </p:sp>
      <p:cxnSp>
        <p:nvCxnSpPr>
          <p:cNvPr id="163865" name="AutoShape 25"/>
          <p:cNvCxnSpPr>
            <a:cxnSpLocks noChangeShapeType="1"/>
            <a:stCxn id="163846" idx="3"/>
            <a:endCxn id="163860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171420" y="734306"/>
            <a:ext cx="303212" cy="6508070"/>
          </a:xfrm>
          <a:prstGeom prst="bentConnector3">
            <a:avLst>
              <a:gd name="adj1" fmla="val 1753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66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-58021" y="4482847"/>
            <a:ext cx="91358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dirty="0"/>
              <a:t>Interrogation visualisation		    Analyse ad-hoc	</a:t>
            </a:r>
            <a:r>
              <a:rPr lang="fr-FR" altLang="fr-FR" sz="1600" dirty="0" smtClean="0"/>
              <a:t>	Connaissance </a:t>
            </a:r>
            <a:r>
              <a:rPr lang="fr-FR" altLang="fr-FR" sz="1600" dirty="0"/>
              <a:t>prédictive</a:t>
            </a:r>
          </a:p>
        </p:txBody>
      </p:sp>
      <p:sp>
        <p:nvSpPr>
          <p:cNvPr id="163867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-29070" y="4950388"/>
            <a:ext cx="33319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400" dirty="0"/>
              <a:t>Combien de mouvements chaque </a:t>
            </a:r>
            <a:r>
              <a:rPr lang="fr-FR" altLang="fr-FR" sz="1400" dirty="0" smtClean="0"/>
              <a:t>client a-t-il effectués au </a:t>
            </a:r>
            <a:r>
              <a:rPr lang="fr-FR" altLang="fr-FR" sz="1400" dirty="0"/>
              <a:t>cours du dernier mois ?</a:t>
            </a:r>
          </a:p>
        </p:txBody>
      </p:sp>
      <p:sp>
        <p:nvSpPr>
          <p:cNvPr id="163868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18993" y="4951976"/>
            <a:ext cx="2844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400" dirty="0"/>
              <a:t>Quelle est l évolution sur 5 ans </a:t>
            </a:r>
            <a:r>
              <a:rPr lang="fr-FR" altLang="fr-FR" sz="1400" dirty="0" smtClean="0"/>
              <a:t>du nombre </a:t>
            </a:r>
            <a:r>
              <a:rPr lang="fr-FR" altLang="fr-FR" sz="1400" dirty="0"/>
              <a:t>mensuel </a:t>
            </a:r>
            <a:r>
              <a:rPr lang="fr-FR" altLang="fr-FR" sz="1400" dirty="0" smtClean="0"/>
              <a:t>de mouvements pour </a:t>
            </a:r>
            <a:r>
              <a:rPr lang="fr-FR" altLang="fr-FR" sz="1400" dirty="0"/>
              <a:t>chaque catégorie de clients ?</a:t>
            </a:r>
          </a:p>
        </p:txBody>
      </p:sp>
      <p:sp>
        <p:nvSpPr>
          <p:cNvPr id="163869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71743" y="4951976"/>
            <a:ext cx="26292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/>
              <a:t>Quels clients clôtureront leur</a:t>
            </a:r>
          </a:p>
          <a:p>
            <a:r>
              <a:rPr lang="fr-FR" altLang="fr-FR" sz="1400" dirty="0"/>
              <a:t>Compte au cours des 6 </a:t>
            </a:r>
            <a:endParaRPr lang="fr-FR" altLang="fr-FR" sz="1400" dirty="0" smtClean="0"/>
          </a:p>
          <a:p>
            <a:r>
              <a:rPr lang="fr-FR" altLang="fr-FR" sz="1400" dirty="0"/>
              <a:t>p</a:t>
            </a:r>
            <a:r>
              <a:rPr lang="fr-FR" altLang="fr-FR" sz="1400" dirty="0" smtClean="0"/>
              <a:t>rochains mois </a:t>
            </a:r>
            <a:r>
              <a:rPr lang="fr-FR" altLang="fr-FR" sz="1400" dirty="0"/>
              <a:t>? </a:t>
            </a:r>
          </a:p>
        </p:txBody>
      </p:sp>
      <p:sp>
        <p:nvSpPr>
          <p:cNvPr id="163870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6901" y="5949950"/>
            <a:ext cx="8836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/>
              <a:t>Structuration des données	         Détection des </a:t>
            </a:r>
            <a:r>
              <a:rPr lang="fr-FR" altLang="fr-FR" sz="1400" dirty="0" err="1"/>
              <a:t>Pbs</a:t>
            </a:r>
            <a:r>
              <a:rPr lang="fr-FR" altLang="fr-FR" sz="1400" dirty="0"/>
              <a:t>, opportunités	    Connaissance </a:t>
            </a:r>
            <a:r>
              <a:rPr lang="fr-FR" altLang="fr-FR" sz="1400" dirty="0" smtClean="0"/>
              <a:t>cachée</a:t>
            </a:r>
          </a:p>
          <a:p>
            <a:r>
              <a:rPr lang="fr-FR" altLang="fr-FR" sz="1400" dirty="0"/>
              <a:t>	</a:t>
            </a:r>
            <a:r>
              <a:rPr lang="fr-FR" altLang="fr-FR" sz="1400" dirty="0" smtClean="0"/>
              <a:t>			         Analyse		               Prédiction</a:t>
            </a:r>
            <a:endParaRPr lang="fr-FR" altLang="fr-FR" sz="1400" dirty="0"/>
          </a:p>
        </p:txBody>
      </p:sp>
      <p:sp>
        <p:nvSpPr>
          <p:cNvPr id="3" name="ZoneTexte 2"/>
          <p:cNvSpPr txBox="1"/>
          <p:nvPr>
            <p:custDataLst>
              <p:tags r:id="rId29"/>
            </p:custDataLst>
          </p:nvPr>
        </p:nvSpPr>
        <p:spPr>
          <a:xfrm>
            <a:off x="3490042" y="3259678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ETL</a:t>
            </a:r>
            <a:endParaRPr lang="fr-FR" sz="1400" dirty="0"/>
          </a:p>
        </p:txBody>
      </p:sp>
      <p:sp>
        <p:nvSpPr>
          <p:cNvPr id="4" name="ZoneTexte 3"/>
          <p:cNvSpPr txBox="1"/>
          <p:nvPr>
            <p:custDataLst>
              <p:tags r:id="rId30"/>
            </p:custDataLst>
          </p:nvPr>
        </p:nvSpPr>
        <p:spPr>
          <a:xfrm>
            <a:off x="3753251" y="1800627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online </a:t>
            </a:r>
            <a:r>
              <a:rPr lang="fr-FR" sz="1400" dirty="0" err="1"/>
              <a:t>analytical</a:t>
            </a:r>
            <a:r>
              <a:rPr lang="fr-FR" sz="1400" dirty="0"/>
              <a:t> </a:t>
            </a:r>
            <a:r>
              <a:rPr lang="fr-FR" sz="1400" dirty="0" err="1" smtClean="0"/>
              <a:t>processing</a:t>
            </a:r>
            <a:endParaRPr lang="fr-FR" sz="1400" dirty="0" smtClean="0"/>
          </a:p>
          <a:p>
            <a:pPr algn="ctr"/>
            <a:r>
              <a:rPr lang="fr-FR" sz="1400" dirty="0" smtClean="0"/>
              <a:t>Traitement analytique</a:t>
            </a:r>
            <a:endParaRPr lang="fr-FR" sz="1400" dirty="0"/>
          </a:p>
        </p:txBody>
      </p:sp>
      <p:sp>
        <p:nvSpPr>
          <p:cNvPr id="34" name="Titre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780860" y="0"/>
            <a:ext cx="8615676" cy="990600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 cycle informatique du </a:t>
            </a:r>
            <a:br>
              <a:rPr lang="fr-FR" sz="3600" dirty="0" smtClean="0"/>
            </a:br>
            <a:r>
              <a:rPr lang="fr-FR" sz="3600" dirty="0" smtClean="0"/>
              <a:t>processus décisionnel</a:t>
            </a:r>
            <a:endParaRPr lang="fr-FR" sz="3600" dirty="0"/>
          </a:p>
        </p:txBody>
      </p:sp>
      <p:sp>
        <p:nvSpPr>
          <p:cNvPr id="5" name="ZoneTexte 4"/>
          <p:cNvSpPr txBox="1"/>
          <p:nvPr>
            <p:custDataLst>
              <p:tags r:id="rId32"/>
            </p:custDataLst>
          </p:nvPr>
        </p:nvSpPr>
        <p:spPr>
          <a:xfrm>
            <a:off x="2761793" y="1196752"/>
            <a:ext cx="457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Mais où est donc le cycle stratégique ?</a:t>
            </a:r>
            <a:endParaRPr lang="fr-FR" b="1" dirty="0"/>
          </a:p>
        </p:txBody>
      </p:sp>
      <p:sp>
        <p:nvSpPr>
          <p:cNvPr id="6" name="ZoneTexte 5"/>
          <p:cNvSpPr txBox="1"/>
          <p:nvPr>
            <p:custDataLst>
              <p:tags r:id="rId33"/>
            </p:custDataLst>
          </p:nvPr>
        </p:nvSpPr>
        <p:spPr>
          <a:xfrm>
            <a:off x="6873299" y="1835799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Predictive</a:t>
            </a:r>
            <a:r>
              <a:rPr lang="fr-FR" sz="1400" dirty="0" smtClean="0"/>
              <a:t> </a:t>
            </a:r>
            <a:r>
              <a:rPr lang="fr-FR" sz="1400" dirty="0" err="1" smtClean="0"/>
              <a:t>Analytics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19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80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4691" y="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 Secteur Passagers de la Cie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484784"/>
            <a:ext cx="8773750" cy="442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6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6717" y="-8188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Aperçu du modèle global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81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82376" cy="512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27810" y="6039967"/>
            <a:ext cx="7060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/>
              <a:t>D’après Paul Newton (Boeing) et  </a:t>
            </a:r>
            <a:r>
              <a:rPr lang="en-US" sz="1000" dirty="0"/>
              <a:t>Dr. Dexter Chapin (Seattle Academy of Arts and Sciences</a:t>
            </a:r>
            <a:r>
              <a:rPr lang="en-US" sz="1000" dirty="0" smtClean="0"/>
              <a:t>)</a:t>
            </a:r>
          </a:p>
          <a:p>
            <a:pPr>
              <a:defRPr/>
            </a:pPr>
            <a:r>
              <a:rPr lang="en-US" sz="1000" dirty="0" smtClean="0"/>
              <a:t> in “ </a:t>
            </a:r>
            <a:r>
              <a:rPr lang="en-US" altLang="fr-FR" sz="1000" dirty="0"/>
              <a:t>Systems Thinking and </a:t>
            </a:r>
            <a:r>
              <a:rPr lang="en-US" altLang="fr-FR" sz="1000" dirty="0" smtClean="0"/>
              <a:t> Dynamic </a:t>
            </a:r>
            <a:r>
              <a:rPr lang="en-US" altLang="fr-FR" sz="1000" dirty="0"/>
              <a:t>Modeling (ST&amp;DM</a:t>
            </a:r>
            <a:r>
              <a:rPr lang="en-US" altLang="fr-FR" sz="1000" dirty="0" smtClean="0"/>
              <a:t>)”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82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3600" dirty="0" smtClean="0"/>
              <a:t>Démarche de modélisation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Clarifier la problématique, les objectifs du modèle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Découper en domaines/sous-systèmes avec relations en s/système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Établir le tableau des variables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À l’intérieur de chaque domaine, bâtir le diagramme causal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Formaliser le diagramme dynamique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Simuler à l’aide d’un outil informatique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Visualiser les résultats/ tester les scénarios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Tester les hypothèses, faire choisir et valider le scénario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3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865525" y="1125538"/>
            <a:ext cx="8229600" cy="554382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5" tIns="44449" rIns="90485" bIns="44449">
            <a:normAutofit/>
          </a:bodyPr>
          <a:lstStyle/>
          <a:p>
            <a:pPr marL="355600" indent="-355600" defTabSz="792163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  <a:tabLst>
                <a:tab pos="1582738" algn="l"/>
              </a:tabLst>
            </a:pPr>
            <a:r>
              <a:rPr lang="fr-FR" altLang="fr-FR" sz="2000" dirty="0" smtClean="0"/>
              <a:t>Phase 0 :	Problématique, périmètre de l’étude, objectifs de la 	mission</a:t>
            </a:r>
          </a:p>
          <a:p>
            <a:pPr marL="355600" indent="-355600" defTabSz="792163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  <a:tabLst>
                <a:tab pos="1582738" algn="l"/>
              </a:tabLst>
            </a:pPr>
            <a:endParaRPr lang="fr-FR" altLang="fr-FR" sz="2000" dirty="0" smtClean="0"/>
          </a:p>
          <a:p>
            <a:pPr marL="355600" indent="-355600" defTabSz="792163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  <a:tabLst>
                <a:tab pos="1582738" algn="l"/>
              </a:tabLst>
            </a:pPr>
            <a:r>
              <a:rPr lang="fr-FR" altLang="fr-FR" sz="2000" dirty="0" smtClean="0"/>
              <a:t>Phase 1 :	Observer (découper en sous systèmes)</a:t>
            </a:r>
          </a:p>
          <a:p>
            <a:pPr marL="355600" indent="-355600" defTabSz="792163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  <a:tabLst>
                <a:tab pos="1582738" algn="l"/>
              </a:tabLst>
            </a:pPr>
            <a:r>
              <a:rPr lang="fr-FR" altLang="fr-FR" sz="2000" dirty="0" smtClean="0"/>
              <a:t>		Recherche principales variables (Etat, Flux, liaisons)</a:t>
            </a:r>
          </a:p>
          <a:p>
            <a:pPr marL="355600" indent="-355600" defTabSz="792163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  <a:tabLst>
                <a:tab pos="1582738" algn="l"/>
              </a:tabLst>
            </a:pPr>
            <a:endParaRPr lang="fr-FR" altLang="fr-FR" sz="2000" dirty="0" smtClean="0"/>
          </a:p>
          <a:p>
            <a:pPr marL="355600" indent="-355600" defTabSz="792163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  <a:tabLst>
                <a:tab pos="1582738" algn="l"/>
              </a:tabLst>
            </a:pPr>
            <a:r>
              <a:rPr lang="fr-FR" altLang="fr-FR" sz="2000" dirty="0" smtClean="0"/>
              <a:t>Phase 2 :	Diagrammes causaux dans chaque sous-système et 	Diagrammes dynamiques</a:t>
            </a:r>
          </a:p>
          <a:p>
            <a:pPr marL="355600" indent="-355600" defTabSz="792163" eaLnBrk="1" hangingPunct="1">
              <a:spcAft>
                <a:spcPct val="20000"/>
              </a:spcAft>
              <a:buFontTx/>
              <a:buNone/>
              <a:tabLst>
                <a:tab pos="1582738" algn="l"/>
              </a:tabLst>
            </a:pPr>
            <a:r>
              <a:rPr lang="fr-FR" altLang="fr-FR" sz="2000" dirty="0" smtClean="0"/>
              <a:t>Phase 3 :	Simulation et Scenarii/scénarios</a:t>
            </a:r>
          </a:p>
          <a:p>
            <a:pPr marL="355600" indent="-355600" defTabSz="792163" eaLnBrk="1" hangingPunct="1">
              <a:spcAft>
                <a:spcPct val="20000"/>
              </a:spcAft>
              <a:buFontTx/>
              <a:buNone/>
              <a:tabLst>
                <a:tab pos="1582738" algn="l"/>
              </a:tabLst>
            </a:pPr>
            <a:endParaRPr lang="fr-FR" altLang="fr-FR" sz="2000" dirty="0" smtClean="0"/>
          </a:p>
          <a:p>
            <a:pPr marL="355600" indent="-355600" defTabSz="792163" eaLnBrk="1" hangingPunct="1">
              <a:spcAft>
                <a:spcPct val="20000"/>
              </a:spcAft>
              <a:buFontTx/>
              <a:buNone/>
              <a:tabLst>
                <a:tab pos="1582738" algn="l"/>
              </a:tabLst>
            </a:pPr>
            <a:r>
              <a:rPr lang="fr-FR" altLang="fr-FR" sz="2000" dirty="0" smtClean="0"/>
              <a:t>Phase 4 :	Choix du scénario (faire décider)</a:t>
            </a:r>
          </a:p>
          <a:p>
            <a:pPr marL="355600" indent="-355600" defTabSz="792163" eaLnBrk="1" hangingPunct="1">
              <a:spcAft>
                <a:spcPct val="20000"/>
              </a:spcAft>
              <a:buFontTx/>
              <a:buNone/>
              <a:tabLst>
                <a:tab pos="1582738" algn="l"/>
              </a:tabLst>
            </a:pPr>
            <a:r>
              <a:rPr lang="fr-FR" altLang="fr-FR" sz="2000" dirty="0" smtClean="0"/>
              <a:t> </a:t>
            </a:r>
          </a:p>
          <a:p>
            <a:pPr marL="355600" indent="-355600" defTabSz="792163" eaLnBrk="1" hangingPunct="1">
              <a:spcAft>
                <a:spcPct val="20000"/>
              </a:spcAft>
              <a:buFontTx/>
              <a:buNone/>
              <a:tabLst>
                <a:tab pos="1582738" algn="l"/>
              </a:tabLst>
            </a:pPr>
            <a:r>
              <a:rPr lang="fr-FR" altLang="fr-FR" sz="2000" dirty="0" smtClean="0"/>
              <a:t>Phase 5 :	Mise en œuvre (insertion)</a:t>
            </a:r>
          </a:p>
          <a:p>
            <a:pPr marL="355600" indent="-355600" defTabSz="792163" eaLnBrk="1" hangingPunct="1">
              <a:spcAft>
                <a:spcPct val="20000"/>
              </a:spcAft>
              <a:buFontTx/>
              <a:buNone/>
              <a:tabLst>
                <a:tab pos="1582738" algn="l"/>
              </a:tabLst>
            </a:pPr>
            <a:endParaRPr lang="fr-FR" altLang="fr-FR" sz="2000" dirty="0" smtClean="0"/>
          </a:p>
        </p:txBody>
      </p:sp>
      <p:pic>
        <p:nvPicPr>
          <p:cNvPr id="5124" name="Picture 11" descr="alphabet_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" y="964521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alphabet_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44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alphabet_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alphabet_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54576"/>
            <a:ext cx="581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alphabet_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14060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xfrm>
            <a:off x="625475" y="-1"/>
            <a:ext cx="8153400" cy="14017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3600" dirty="0" smtClean="0"/>
              <a:t>Démarche de modélisation</a:t>
            </a:r>
            <a:br>
              <a:rPr lang="fr-FR" altLang="fr-FR" sz="3600" dirty="0" smtClean="0"/>
            </a:br>
            <a:r>
              <a:rPr lang="fr-FR" altLang="fr-FR" sz="2000" dirty="0" smtClean="0"/>
              <a:t>CORDA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  <p:sp>
        <p:nvSpPr>
          <p:cNvPr id="3" name="ZoneTexte 2"/>
          <p:cNvSpPr txBox="1"/>
          <p:nvPr>
            <p:custDataLst>
              <p:tags r:id="rId8"/>
            </p:custDataLst>
          </p:nvPr>
        </p:nvSpPr>
        <p:spPr>
          <a:xfrm>
            <a:off x="8013" y="1516971"/>
            <a:ext cx="115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Comprendre</a:t>
            </a:r>
            <a:endParaRPr lang="fr-FR" sz="1200" dirty="0"/>
          </a:p>
        </p:txBody>
      </p:sp>
      <p:sp>
        <p:nvSpPr>
          <p:cNvPr id="4" name="ZoneTexte 3"/>
          <p:cNvSpPr txBox="1"/>
          <p:nvPr>
            <p:custDataLst>
              <p:tags r:id="rId9"/>
            </p:custDataLst>
          </p:nvPr>
        </p:nvSpPr>
        <p:spPr>
          <a:xfrm>
            <a:off x="7598" y="2733675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Observer</a:t>
            </a:r>
            <a:endParaRPr lang="fr-FR" sz="1200" dirty="0"/>
          </a:p>
        </p:txBody>
      </p:sp>
      <p:sp>
        <p:nvSpPr>
          <p:cNvPr id="5" name="ZoneTexte 4"/>
          <p:cNvSpPr txBox="1"/>
          <p:nvPr>
            <p:custDataLst>
              <p:tags r:id="rId10"/>
            </p:custDataLst>
          </p:nvPr>
        </p:nvSpPr>
        <p:spPr>
          <a:xfrm>
            <a:off x="23628" y="4146550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Réfléchir</a:t>
            </a:r>
            <a:endParaRPr lang="fr-FR" sz="1200" dirty="0"/>
          </a:p>
        </p:txBody>
      </p:sp>
      <p:sp>
        <p:nvSpPr>
          <p:cNvPr id="6" name="ZoneTexte 5"/>
          <p:cNvSpPr txBox="1"/>
          <p:nvPr>
            <p:custDataLst>
              <p:tags r:id="rId11"/>
            </p:custDataLst>
          </p:nvPr>
        </p:nvSpPr>
        <p:spPr>
          <a:xfrm>
            <a:off x="22528" y="5380992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Décider</a:t>
            </a:r>
            <a:endParaRPr lang="fr-FR" sz="1200" dirty="0"/>
          </a:p>
        </p:txBody>
      </p:sp>
      <p:sp>
        <p:nvSpPr>
          <p:cNvPr id="7" name="ZoneTexte 6"/>
          <p:cNvSpPr txBox="1"/>
          <p:nvPr>
            <p:custDataLst>
              <p:tags r:id="rId12"/>
            </p:custDataLst>
          </p:nvPr>
        </p:nvSpPr>
        <p:spPr>
          <a:xfrm>
            <a:off x="703876" y="6285159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Appliquer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83</a:t>
            </a:fld>
            <a:endParaRPr lang="fr-FR"/>
          </a:p>
        </p:txBody>
      </p:sp>
      <p:sp>
        <p:nvSpPr>
          <p:cNvPr id="8" name="Flèche vers le bas 7"/>
          <p:cNvSpPr/>
          <p:nvPr>
            <p:custDataLst>
              <p:tags r:id="rId14"/>
            </p:custDataLst>
          </p:nvPr>
        </p:nvSpPr>
        <p:spPr>
          <a:xfrm>
            <a:off x="1328097" y="1464423"/>
            <a:ext cx="373859" cy="812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>
            <p:custDataLst>
              <p:tags r:id="rId15"/>
            </p:custDataLst>
          </p:nvPr>
        </p:nvSpPr>
        <p:spPr>
          <a:xfrm>
            <a:off x="1340894" y="2604648"/>
            <a:ext cx="373859" cy="89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>
            <p:custDataLst>
              <p:tags r:id="rId16"/>
            </p:custDataLst>
          </p:nvPr>
        </p:nvSpPr>
        <p:spPr>
          <a:xfrm>
            <a:off x="1340893" y="3740524"/>
            <a:ext cx="373859" cy="5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>
            <p:custDataLst>
              <p:tags r:id="rId17"/>
            </p:custDataLst>
          </p:nvPr>
        </p:nvSpPr>
        <p:spPr>
          <a:xfrm>
            <a:off x="1340892" y="4448550"/>
            <a:ext cx="373859" cy="672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>
            <p:custDataLst>
              <p:tags r:id="rId18"/>
            </p:custDataLst>
          </p:nvPr>
        </p:nvSpPr>
        <p:spPr>
          <a:xfrm>
            <a:off x="1344679" y="5306808"/>
            <a:ext cx="373859" cy="642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gauche 14"/>
          <p:cNvSpPr/>
          <p:nvPr>
            <p:custDataLst>
              <p:tags r:id="rId19"/>
            </p:custDataLst>
          </p:nvPr>
        </p:nvSpPr>
        <p:spPr>
          <a:xfrm rot="3067976">
            <a:off x="436639" y="1853330"/>
            <a:ext cx="717016" cy="357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gauche 26"/>
          <p:cNvSpPr/>
          <p:nvPr>
            <p:custDataLst>
              <p:tags r:id="rId20"/>
            </p:custDataLst>
          </p:nvPr>
        </p:nvSpPr>
        <p:spPr>
          <a:xfrm rot="3067976">
            <a:off x="330468" y="3084728"/>
            <a:ext cx="717016" cy="357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615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2400" dirty="0" smtClean="0"/>
              <a:t>Comment définir un problème</a:t>
            </a:r>
          </a:p>
        </p:txBody>
      </p:sp>
      <p:sp>
        <p:nvSpPr>
          <p:cNvPr id="614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200" y="1196752"/>
            <a:ext cx="903605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en-US" altLang="fr-FR" sz="1800" b="1" dirty="0" err="1" smtClean="0">
                <a:latin typeface="Arial" pitchFamily="34" charset="0"/>
              </a:rPr>
              <a:t>Constats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>
                <a:latin typeface="Arial" pitchFamily="34" charset="0"/>
              </a:rPr>
              <a:t>: </a:t>
            </a:r>
            <a:r>
              <a:rPr lang="en-US" altLang="fr-FR" sz="1800" dirty="0" err="1" smtClean="0">
                <a:latin typeface="Arial" pitchFamily="34" charset="0"/>
              </a:rPr>
              <a:t>symptômes</a:t>
            </a:r>
            <a:r>
              <a:rPr lang="en-US" altLang="fr-FR" sz="1800" dirty="0" smtClean="0">
                <a:latin typeface="Arial" pitchFamily="34" charset="0"/>
              </a:rPr>
              <a:t> de </a:t>
            </a:r>
            <a:r>
              <a:rPr lang="en-US" altLang="fr-FR" sz="1800" dirty="0" err="1" smtClean="0">
                <a:latin typeface="Arial" pitchFamily="34" charset="0"/>
              </a:rPr>
              <a:t>dysfonctionnement</a:t>
            </a:r>
            <a:r>
              <a:rPr lang="en-US" altLang="fr-FR" sz="1800" dirty="0" smtClean="0">
                <a:latin typeface="Arial" pitchFamily="34" charset="0"/>
              </a:rPr>
              <a:t> (</a:t>
            </a:r>
            <a:r>
              <a:rPr lang="en-US" altLang="fr-FR" sz="1800" dirty="0" err="1" smtClean="0">
                <a:latin typeface="Arial" pitchFamily="34" charset="0"/>
              </a:rPr>
              <a:t>conséquences</a:t>
            </a:r>
            <a:r>
              <a:rPr lang="en-US" altLang="fr-FR" sz="1800" dirty="0" smtClean="0">
                <a:latin typeface="Arial" pitchFamily="34" charset="0"/>
              </a:rPr>
              <a:t>, </a:t>
            </a:r>
            <a:r>
              <a:rPr lang="en-US" altLang="fr-FR" sz="1800" dirty="0" err="1" smtClean="0">
                <a:latin typeface="Arial" pitchFamily="34" charset="0"/>
              </a:rPr>
              <a:t>résultats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d’une</a:t>
            </a:r>
            <a:r>
              <a:rPr lang="en-US" altLang="fr-FR" sz="1800" dirty="0" smtClean="0">
                <a:latin typeface="Arial" pitchFamily="34" charset="0"/>
              </a:rPr>
              <a:t> structure </a:t>
            </a:r>
            <a:r>
              <a:rPr lang="en-US" altLang="fr-FR" sz="1800" dirty="0" err="1" smtClean="0">
                <a:latin typeface="Arial" pitchFamily="34" charset="0"/>
              </a:rPr>
              <a:t>causale</a:t>
            </a:r>
            <a:r>
              <a:rPr lang="en-US" altLang="fr-FR" sz="1800" dirty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ou</a:t>
            </a:r>
            <a:r>
              <a:rPr lang="en-US" altLang="fr-FR" sz="1800" dirty="0" smtClean="0">
                <a:latin typeface="Arial" pitchFamily="34" charset="0"/>
              </a:rPr>
              <a:t> d’un </a:t>
            </a:r>
            <a:r>
              <a:rPr lang="en-US" altLang="fr-FR" sz="1800" dirty="0" err="1" smtClean="0">
                <a:latin typeface="Arial" pitchFamily="34" charset="0"/>
              </a:rPr>
              <a:t>ou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plusieurs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objets</a:t>
            </a:r>
            <a:r>
              <a:rPr lang="en-US" altLang="fr-FR" sz="1800" dirty="0" smtClean="0">
                <a:latin typeface="Arial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800" dirty="0" smtClean="0">
                <a:latin typeface="Arial" pitchFamily="34" charset="0"/>
              </a:rPr>
              <a:t>Ex : la part de </a:t>
            </a:r>
            <a:r>
              <a:rPr lang="en-US" altLang="fr-FR" sz="1800" dirty="0" err="1" smtClean="0">
                <a:latin typeface="Arial" pitchFamily="34" charset="0"/>
              </a:rPr>
              <a:t>marché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diminue</a:t>
            </a:r>
            <a:r>
              <a:rPr lang="en-US" altLang="fr-FR" sz="1800" dirty="0" smtClean="0">
                <a:latin typeface="Arial" pitchFamily="34" charset="0"/>
              </a:rPr>
              <a:t>, incident </a:t>
            </a:r>
            <a:r>
              <a:rPr lang="en-US" altLang="fr-FR" sz="1800" dirty="0" err="1" smtClean="0">
                <a:latin typeface="Arial" pitchFamily="34" charset="0"/>
              </a:rPr>
              <a:t>qualité</a:t>
            </a:r>
            <a:r>
              <a:rPr lang="en-US" altLang="fr-FR" sz="1800" dirty="0" smtClean="0">
                <a:latin typeface="Arial" pitchFamily="34" charset="0"/>
              </a:rPr>
              <a:t>, </a:t>
            </a:r>
            <a:r>
              <a:rPr lang="en-US" altLang="fr-FR" sz="1800" dirty="0" err="1" smtClean="0">
                <a:latin typeface="Arial" pitchFamily="34" charset="0"/>
              </a:rPr>
              <a:t>nombreuses</a:t>
            </a:r>
            <a:r>
              <a:rPr lang="en-US" altLang="fr-FR" sz="1800" dirty="0" smtClean="0">
                <a:latin typeface="Arial" pitchFamily="34" charset="0"/>
              </a:rPr>
              <a:t> ruptures de stock etc.)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en-US" altLang="fr-FR" sz="1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800" b="1" dirty="0" smtClean="0">
                <a:latin typeface="Arial" pitchFamily="34" charset="0"/>
              </a:rPr>
              <a:t>2)  </a:t>
            </a:r>
            <a:r>
              <a:rPr lang="en-US" altLang="fr-FR" sz="1800" b="1" dirty="0" err="1" smtClean="0">
                <a:latin typeface="Arial" pitchFamily="34" charset="0"/>
              </a:rPr>
              <a:t>Problème</a:t>
            </a:r>
            <a:r>
              <a:rPr lang="en-US" altLang="fr-FR" sz="1800" b="1" dirty="0" smtClean="0">
                <a:latin typeface="Arial" pitchFamily="34" charset="0"/>
              </a:rPr>
              <a:t> </a:t>
            </a:r>
            <a:r>
              <a:rPr lang="en-US" altLang="fr-FR" sz="1800" dirty="0" smtClean="0">
                <a:latin typeface="Arial" pitchFamily="34" charset="0"/>
              </a:rPr>
              <a:t>: un </a:t>
            </a:r>
            <a:r>
              <a:rPr lang="en-US" altLang="fr-FR" sz="1800" dirty="0" err="1" smtClean="0">
                <a:latin typeface="Arial" pitchFamily="34" charset="0"/>
              </a:rPr>
              <a:t>problème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survient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quand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il</a:t>
            </a:r>
            <a:r>
              <a:rPr lang="en-US" altLang="fr-FR" sz="1800" dirty="0" smtClean="0">
                <a:latin typeface="Arial" pitchFamily="34" charset="0"/>
              </a:rPr>
              <a:t> y a un </a:t>
            </a:r>
            <a:r>
              <a:rPr lang="en-US" altLang="fr-FR" sz="1800" dirty="0" err="1" smtClean="0">
                <a:latin typeface="Arial" pitchFamily="34" charset="0"/>
              </a:rPr>
              <a:t>écart</a:t>
            </a:r>
            <a:r>
              <a:rPr lang="en-US" altLang="fr-FR" sz="1800" dirty="0" smtClean="0">
                <a:latin typeface="Arial" pitchFamily="34" charset="0"/>
              </a:rPr>
              <a:t> entre </a:t>
            </a:r>
            <a:r>
              <a:rPr lang="en-US" altLang="fr-FR" sz="1800" dirty="0" err="1" smtClean="0">
                <a:latin typeface="Arial" pitchFamily="34" charset="0"/>
              </a:rPr>
              <a:t>une</a:t>
            </a:r>
            <a:r>
              <a:rPr lang="en-US" altLang="fr-FR" sz="1800" dirty="0" smtClean="0">
                <a:latin typeface="Arial" pitchFamily="34" charset="0"/>
              </a:rPr>
              <a:t> situation </a:t>
            </a:r>
            <a:r>
              <a:rPr lang="en-US" altLang="fr-FR" sz="1800" dirty="0" err="1" smtClean="0">
                <a:latin typeface="Arial" pitchFamily="34" charset="0"/>
              </a:rPr>
              <a:t>idéale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souhaitée</a:t>
            </a:r>
            <a:r>
              <a:rPr lang="en-US" altLang="fr-FR" sz="1800" dirty="0" smtClean="0">
                <a:latin typeface="Arial" pitchFamily="34" charset="0"/>
              </a:rPr>
              <a:t> et </a:t>
            </a:r>
            <a:r>
              <a:rPr lang="en-US" altLang="fr-FR" sz="1800" dirty="0" err="1" smtClean="0">
                <a:latin typeface="Arial" pitchFamily="34" charset="0"/>
              </a:rPr>
              <a:t>une</a:t>
            </a:r>
            <a:r>
              <a:rPr lang="en-US" altLang="fr-FR" sz="1800" dirty="0" smtClean="0">
                <a:latin typeface="Arial" pitchFamily="34" charset="0"/>
              </a:rPr>
              <a:t> situation </a:t>
            </a:r>
            <a:r>
              <a:rPr lang="en-US" altLang="fr-FR" sz="1800" dirty="0" err="1" smtClean="0">
                <a:latin typeface="Arial" pitchFamily="34" charset="0"/>
              </a:rPr>
              <a:t>défavorable</a:t>
            </a:r>
            <a:endParaRPr lang="en-US" altLang="fr-FR" sz="1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800" dirty="0" smtClean="0">
                <a:latin typeface="Arial" pitchFamily="34" charset="0"/>
              </a:rPr>
              <a:t>Ex. : Situation </a:t>
            </a:r>
            <a:r>
              <a:rPr lang="en-US" altLang="fr-FR" sz="1800" dirty="0" err="1" smtClean="0">
                <a:latin typeface="Arial" pitchFamily="34" charset="0"/>
              </a:rPr>
              <a:t>souhaitée</a:t>
            </a:r>
            <a:r>
              <a:rPr lang="en-US" altLang="fr-FR" sz="1800" dirty="0" smtClean="0">
                <a:latin typeface="Arial" pitchFamily="34" charset="0"/>
              </a:rPr>
              <a:t> (stock </a:t>
            </a:r>
            <a:r>
              <a:rPr lang="en-US" altLang="fr-FR" sz="1800" dirty="0" err="1" smtClean="0">
                <a:latin typeface="Arial" pitchFamily="34" charset="0"/>
              </a:rPr>
              <a:t>disponible</a:t>
            </a:r>
            <a:r>
              <a:rPr lang="en-US" altLang="fr-FR" sz="1800" dirty="0" smtClean="0">
                <a:latin typeface="Arial" pitchFamily="34" charset="0"/>
              </a:rPr>
              <a:t>); situation </a:t>
            </a:r>
            <a:r>
              <a:rPr lang="en-US" altLang="fr-FR" sz="1800" dirty="0" err="1" smtClean="0">
                <a:latin typeface="Arial" pitchFamily="34" charset="0"/>
              </a:rPr>
              <a:t>réelle</a:t>
            </a:r>
            <a:r>
              <a:rPr lang="en-US" altLang="fr-FR" sz="1800" dirty="0" smtClean="0">
                <a:latin typeface="Arial" pitchFamily="34" charset="0"/>
              </a:rPr>
              <a:t> (rupture de stock </a:t>
            </a:r>
            <a:r>
              <a:rPr lang="en-US" altLang="fr-FR" sz="1800" dirty="0" err="1" smtClean="0">
                <a:latin typeface="Arial" pitchFamily="34" charset="0"/>
              </a:rPr>
              <a:t>portant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préjudice</a:t>
            </a:r>
            <a:r>
              <a:rPr lang="en-US" altLang="fr-FR" sz="1800" dirty="0" smtClean="0">
                <a:latin typeface="Arial" pitchFamily="34" charset="0"/>
              </a:rPr>
              <a:t> au “CA”)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fr-FR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fr-FR" sz="1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fr-FR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fr-FR" sz="1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fr-FR" sz="1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fr-FR" sz="1800" b="1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800" b="1" dirty="0" smtClean="0">
                <a:latin typeface="Arial" pitchFamily="34" charset="0"/>
              </a:rPr>
              <a:t>3)  </a:t>
            </a:r>
            <a:r>
              <a:rPr lang="en-US" altLang="fr-FR" sz="1800" b="1" dirty="0" err="1" smtClean="0">
                <a:latin typeface="Arial" pitchFamily="34" charset="0"/>
              </a:rPr>
              <a:t>Problématique</a:t>
            </a:r>
            <a:r>
              <a:rPr lang="en-US" altLang="fr-FR" sz="1800" b="1" dirty="0" smtClean="0">
                <a:latin typeface="Arial" pitchFamily="34" charset="0"/>
              </a:rPr>
              <a:t> : </a:t>
            </a:r>
            <a:r>
              <a:rPr lang="en-US" altLang="fr-FR" sz="1800" dirty="0" smtClean="0">
                <a:latin typeface="Arial" pitchFamily="34" charset="0"/>
              </a:rPr>
              <a:t>Question </a:t>
            </a:r>
            <a:r>
              <a:rPr lang="en-US" altLang="fr-FR" sz="1800" dirty="0" err="1" smtClean="0">
                <a:latin typeface="Arial" pitchFamily="34" charset="0"/>
              </a:rPr>
              <a:t>posée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afin</a:t>
            </a:r>
            <a:r>
              <a:rPr lang="en-US" altLang="fr-FR" sz="1800" dirty="0" smtClean="0">
                <a:latin typeface="Arial" pitchFamily="34" charset="0"/>
              </a:rPr>
              <a:t> de </a:t>
            </a:r>
            <a:r>
              <a:rPr lang="en-US" altLang="fr-FR" sz="1800" dirty="0" err="1" smtClean="0">
                <a:latin typeface="Arial" pitchFamily="34" charset="0"/>
              </a:rPr>
              <a:t>résoudre</a:t>
            </a:r>
            <a:r>
              <a:rPr lang="en-US" altLang="fr-FR" sz="1800" dirty="0" smtClean="0">
                <a:latin typeface="Arial" pitchFamily="34" charset="0"/>
              </a:rPr>
              <a:t> le </a:t>
            </a:r>
            <a:r>
              <a:rPr lang="en-US" altLang="fr-FR" sz="1800" dirty="0" err="1" smtClean="0">
                <a:latin typeface="Arial" pitchFamily="34" charset="0"/>
              </a:rPr>
              <a:t>problème</a:t>
            </a:r>
            <a:r>
              <a:rPr lang="en-US" altLang="fr-FR" sz="1800" dirty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formalisé</a:t>
            </a:r>
            <a:endParaRPr lang="en-US" altLang="fr-FR" sz="1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800" dirty="0" smtClean="0">
                <a:latin typeface="Arial" pitchFamily="34" charset="0"/>
              </a:rPr>
              <a:t>Ex. :  Comment </a:t>
            </a:r>
            <a:r>
              <a:rPr lang="en-US" altLang="fr-FR" sz="1800" dirty="0" err="1" smtClean="0">
                <a:latin typeface="Arial" pitchFamily="34" charset="0"/>
              </a:rPr>
              <a:t>éviter</a:t>
            </a:r>
            <a:r>
              <a:rPr lang="en-US" altLang="fr-FR" sz="1800" dirty="0" smtClean="0">
                <a:latin typeface="Arial" pitchFamily="34" charset="0"/>
              </a:rPr>
              <a:t> les ruptures de stock qui </a:t>
            </a:r>
            <a:r>
              <a:rPr lang="en-US" altLang="fr-FR" sz="1800" dirty="0" err="1" smtClean="0">
                <a:latin typeface="Arial" pitchFamily="34" charset="0"/>
              </a:rPr>
              <a:t>pénalisent</a:t>
            </a:r>
            <a:r>
              <a:rPr lang="en-US" altLang="fr-FR" sz="1800" dirty="0" smtClean="0">
                <a:latin typeface="Arial" pitchFamily="34" charset="0"/>
              </a:rPr>
              <a:t> les </a:t>
            </a:r>
            <a:r>
              <a:rPr lang="en-US" altLang="fr-FR" sz="1800" dirty="0" err="1" smtClean="0">
                <a:latin typeface="Arial" pitchFamily="34" charset="0"/>
              </a:rPr>
              <a:t>ventes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faites</a:t>
            </a:r>
            <a:r>
              <a:rPr lang="en-US" altLang="fr-FR" sz="1800" dirty="0" smtClean="0">
                <a:latin typeface="Arial" pitchFamily="34" charset="0"/>
              </a:rPr>
              <a:t> aux clients ?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800" dirty="0" err="1" smtClean="0">
                <a:latin typeface="Arial" pitchFamily="34" charset="0"/>
              </a:rPr>
              <a:t>Ou</a:t>
            </a:r>
            <a:r>
              <a:rPr lang="en-US" altLang="fr-FR" sz="1800" dirty="0" smtClean="0">
                <a:latin typeface="Arial" pitchFamily="34" charset="0"/>
              </a:rPr>
              <a:t> encore : Comment </a:t>
            </a:r>
            <a:r>
              <a:rPr lang="en-US" altLang="fr-FR" sz="1800" dirty="0" err="1" smtClean="0">
                <a:latin typeface="Arial" pitchFamily="34" charset="0"/>
              </a:rPr>
              <a:t>ajuster</a:t>
            </a:r>
            <a:r>
              <a:rPr lang="en-US" altLang="fr-FR" sz="1800" dirty="0" smtClean="0">
                <a:latin typeface="Arial" pitchFamily="34" charset="0"/>
              </a:rPr>
              <a:t> le </a:t>
            </a:r>
            <a:r>
              <a:rPr lang="en-US" altLang="fr-FR" sz="1800" dirty="0" err="1" smtClean="0">
                <a:latin typeface="Arial" pitchFamily="34" charset="0"/>
              </a:rPr>
              <a:t>niveau</a:t>
            </a:r>
            <a:r>
              <a:rPr lang="en-US" altLang="fr-FR" sz="1800" dirty="0" smtClean="0">
                <a:latin typeface="Arial" pitchFamily="34" charset="0"/>
              </a:rPr>
              <a:t> des stocks à la </a:t>
            </a:r>
            <a:r>
              <a:rPr lang="en-US" altLang="fr-FR" sz="1800" dirty="0" err="1" smtClean="0">
                <a:latin typeface="Arial" pitchFamily="34" charset="0"/>
              </a:rPr>
              <a:t>demande</a:t>
            </a:r>
            <a:r>
              <a:rPr lang="en-US" altLang="fr-FR" sz="1800" dirty="0" smtClean="0">
                <a:latin typeface="Arial" pitchFamily="34" charset="0"/>
              </a:rPr>
              <a:t> des clients tout en </a:t>
            </a:r>
            <a:r>
              <a:rPr lang="en-US" altLang="fr-FR" sz="1800" dirty="0" err="1" smtClean="0">
                <a:latin typeface="Arial" pitchFamily="34" charset="0"/>
              </a:rPr>
              <a:t>évitant</a:t>
            </a:r>
            <a:r>
              <a:rPr lang="en-US" altLang="fr-FR" sz="1800" dirty="0" smtClean="0">
                <a:latin typeface="Arial" pitchFamily="34" charset="0"/>
              </a:rPr>
              <a:t> des </a:t>
            </a:r>
            <a:r>
              <a:rPr lang="en-US" altLang="fr-FR" sz="1800" dirty="0" err="1" smtClean="0">
                <a:latin typeface="Arial" pitchFamily="34" charset="0"/>
              </a:rPr>
              <a:t>coûts</a:t>
            </a:r>
            <a:r>
              <a:rPr lang="en-US" altLang="fr-FR" sz="1800" dirty="0" smtClean="0">
                <a:latin typeface="Arial" pitchFamily="34" charset="0"/>
              </a:rPr>
              <a:t> de stocks </a:t>
            </a:r>
            <a:r>
              <a:rPr lang="en-US" altLang="fr-FR" sz="1800" dirty="0" err="1" smtClean="0">
                <a:latin typeface="Arial" pitchFamily="34" charset="0"/>
              </a:rPr>
              <a:t>immobilisés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ou</a:t>
            </a:r>
            <a:r>
              <a:rPr lang="en-US" altLang="fr-FR" sz="1800" dirty="0" smtClean="0">
                <a:latin typeface="Arial" pitchFamily="34" charset="0"/>
              </a:rPr>
              <a:t> </a:t>
            </a:r>
            <a:r>
              <a:rPr lang="en-US" altLang="fr-FR" sz="1800" dirty="0" err="1" smtClean="0">
                <a:latin typeface="Arial" pitchFamily="34" charset="0"/>
              </a:rPr>
              <a:t>dormants</a:t>
            </a:r>
            <a:r>
              <a:rPr lang="en-US" altLang="fr-FR" sz="1800" dirty="0" smtClean="0">
                <a:latin typeface="Arial" pitchFamily="34" charset="0"/>
              </a:rPr>
              <a:t> ?  </a:t>
            </a:r>
            <a:endParaRPr lang="en-US" altLang="fr-FR" sz="1800" dirty="0">
              <a:latin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25475" y="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3600" dirty="0" smtClean="0"/>
              <a:t>Démarche de modélisation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2387392" y="3504832"/>
            <a:ext cx="1398632" cy="5571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Situation défavorable</a:t>
            </a:r>
            <a:endParaRPr lang="fr-FR" sz="1400" dirty="0"/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5644391" y="3504832"/>
            <a:ext cx="1398632" cy="5571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Situation favorable</a:t>
            </a:r>
            <a:endParaRPr lang="fr-FR" sz="1400" dirty="0"/>
          </a:p>
        </p:txBody>
      </p:sp>
      <p:sp>
        <p:nvSpPr>
          <p:cNvPr id="5" name="Ellipse 4"/>
          <p:cNvSpPr/>
          <p:nvPr>
            <p:custDataLst>
              <p:tags r:id="rId6"/>
            </p:custDataLst>
          </p:nvPr>
        </p:nvSpPr>
        <p:spPr>
          <a:xfrm>
            <a:off x="4204231" y="4273272"/>
            <a:ext cx="1080120" cy="50405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Écart</a:t>
            </a:r>
            <a:endParaRPr lang="fr-FR" sz="1400" dirty="0"/>
          </a:p>
        </p:txBody>
      </p:sp>
      <p:sp>
        <p:nvSpPr>
          <p:cNvPr id="6" name="Flèche droite 5"/>
          <p:cNvSpPr/>
          <p:nvPr>
            <p:custDataLst>
              <p:tags r:id="rId7"/>
            </p:custDataLst>
          </p:nvPr>
        </p:nvSpPr>
        <p:spPr>
          <a:xfrm rot="943337">
            <a:off x="3213900" y="4167359"/>
            <a:ext cx="973507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>
            <p:custDataLst>
              <p:tags r:id="rId8"/>
            </p:custDataLst>
          </p:nvPr>
        </p:nvSpPr>
        <p:spPr>
          <a:xfrm rot="9536931">
            <a:off x="5316529" y="4167359"/>
            <a:ext cx="973507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84</a:t>
            </a:fld>
            <a:endParaRPr lang="fr-FR"/>
          </a:p>
        </p:txBody>
      </p:sp>
      <p:sp>
        <p:nvSpPr>
          <p:cNvPr id="4" name="ZoneTexte 3"/>
          <p:cNvSpPr txBox="1"/>
          <p:nvPr>
            <p:custDataLst>
              <p:tags r:id="rId10"/>
            </p:custDataLst>
          </p:nvPr>
        </p:nvSpPr>
        <p:spPr>
          <a:xfrm>
            <a:off x="7043317" y="3531893"/>
            <a:ext cx="142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À déterminer</a:t>
            </a:r>
          </a:p>
          <a:p>
            <a:pPr algn="ctr"/>
            <a:r>
              <a:rPr lang="fr-FR" sz="1400" i="1" dirty="0"/>
              <a:t>d</a:t>
            </a:r>
            <a:r>
              <a:rPr lang="fr-FR" sz="1400" i="1" dirty="0" smtClean="0"/>
              <a:t>’abord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1760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79512" y="1268760"/>
            <a:ext cx="8784976" cy="4495800"/>
          </a:xfrm>
        </p:spPr>
        <p:txBody>
          <a:bodyPr>
            <a:normAutofit/>
          </a:bodyPr>
          <a:lstStyle/>
          <a:p>
            <a:pPr eaLnBrk="1" hangingPunct="1"/>
            <a:endParaRPr lang="fr-FR" altLang="fr-FR" sz="2000" dirty="0" smtClean="0">
              <a:latin typeface="Georgia" pitchFamily="18" charset="0"/>
            </a:endParaRPr>
          </a:p>
          <a:p>
            <a:pPr marL="64008" indent="0" eaLnBrk="1" hangingPunct="1">
              <a:buNone/>
            </a:pPr>
            <a:r>
              <a:rPr lang="fr-FR" altLang="fr-FR" sz="2000" dirty="0" smtClean="0">
                <a:latin typeface="Georgia" pitchFamily="18" charset="0"/>
              </a:rPr>
              <a:t>En reprenant l’exemple précédent  de la rupture de stock :</a:t>
            </a:r>
          </a:p>
          <a:p>
            <a:pPr eaLnBrk="1" hangingPunct="1"/>
            <a:endParaRPr lang="fr-FR" altLang="fr-FR" sz="2000" dirty="0">
              <a:latin typeface="Georgia" pitchFamily="18" charset="0"/>
            </a:endParaRPr>
          </a:p>
          <a:p>
            <a:pPr eaLnBrk="1" hangingPunct="1"/>
            <a:r>
              <a:rPr lang="fr-FR" altLang="fr-FR" sz="2000" b="1" dirty="0" smtClean="0">
                <a:latin typeface="Georgia" pitchFamily="18" charset="0"/>
              </a:rPr>
              <a:t>OBJECTIF</a:t>
            </a:r>
            <a:r>
              <a:rPr lang="fr-FR" altLang="fr-FR" sz="2000" dirty="0" smtClean="0">
                <a:latin typeface="Georgia" pitchFamily="18" charset="0"/>
              </a:rPr>
              <a:t> : Synchroniser les flux entre les processus  commerciaux et de production </a:t>
            </a:r>
            <a:r>
              <a:rPr lang="fr-FR" altLang="fr-FR" sz="1400" i="1" dirty="0" smtClean="0">
                <a:latin typeface="Georgia" pitchFamily="18" charset="0"/>
              </a:rPr>
              <a:t>(périmètre fonctionnel)</a:t>
            </a:r>
            <a:r>
              <a:rPr lang="fr-FR" altLang="fr-FR" sz="1400" dirty="0" smtClean="0">
                <a:latin typeface="Georgia" pitchFamily="18" charset="0"/>
              </a:rPr>
              <a:t> </a:t>
            </a:r>
            <a:r>
              <a:rPr lang="fr-FR" altLang="fr-FR" sz="2000" dirty="0" smtClean="0">
                <a:latin typeface="Georgia" pitchFamily="18" charset="0"/>
              </a:rPr>
              <a:t>afin d’ajuster les stocks à la vente. </a:t>
            </a:r>
          </a:p>
          <a:p>
            <a:pPr eaLnBrk="1" hangingPunct="1"/>
            <a:r>
              <a:rPr lang="fr-FR" altLang="fr-FR" sz="2000" dirty="0" smtClean="0">
                <a:latin typeface="Georgia" pitchFamily="18" charset="0"/>
              </a:rPr>
              <a:t>Cet objectif permettra de  </a:t>
            </a:r>
            <a:r>
              <a:rPr lang="fr-FR" altLang="fr-FR" sz="1400" i="1" dirty="0" smtClean="0">
                <a:latin typeface="Georgia" pitchFamily="18" charset="0"/>
              </a:rPr>
              <a:t>(sous objectifs) </a:t>
            </a:r>
            <a:r>
              <a:rPr lang="fr-FR" altLang="fr-FR" sz="2000" dirty="0" smtClean="0">
                <a:latin typeface="Georgia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fr-FR" altLang="fr-FR" sz="2000" dirty="0" smtClean="0">
              <a:latin typeface="Georgia" pitchFamily="18" charset="0"/>
            </a:endParaRPr>
          </a:p>
          <a:p>
            <a:pPr lvl="1" eaLnBrk="1" hangingPunct="1"/>
            <a:r>
              <a:rPr lang="fr-FR" altLang="fr-FR" sz="1800" dirty="0" smtClean="0">
                <a:latin typeface="Georgia" pitchFamily="18" charset="0"/>
              </a:rPr>
              <a:t>Maintenir le niveau des stocks à X semaines/jours  de ventes moyennes</a:t>
            </a:r>
          </a:p>
          <a:p>
            <a:pPr lvl="1" eaLnBrk="1" hangingPunct="1"/>
            <a:r>
              <a:rPr lang="fr-FR" altLang="fr-FR" sz="1800" dirty="0" smtClean="0">
                <a:latin typeface="Georgia" pitchFamily="18" charset="0"/>
              </a:rPr>
              <a:t>Organiser et mettre en œuvre un système de </a:t>
            </a:r>
            <a:r>
              <a:rPr lang="fr-FR" altLang="fr-FR" sz="1800" dirty="0" err="1" smtClean="0">
                <a:latin typeface="Georgia" pitchFamily="18" charset="0"/>
              </a:rPr>
              <a:t>reporting</a:t>
            </a:r>
            <a:r>
              <a:rPr lang="fr-FR" altLang="fr-FR" sz="1800" dirty="0" smtClean="0">
                <a:latin typeface="Georgia" pitchFamily="18" charset="0"/>
              </a:rPr>
              <a:t> sur les stocks et sur les ventes diffusé au service commercial et de production </a:t>
            </a:r>
          </a:p>
          <a:p>
            <a:pPr lvl="1"/>
            <a:r>
              <a:rPr lang="fr-FR" altLang="fr-FR" sz="1800" dirty="0" smtClean="0">
                <a:latin typeface="Georgia" pitchFamily="18" charset="0"/>
              </a:rPr>
              <a:t>Déclencher </a:t>
            </a:r>
            <a:r>
              <a:rPr lang="fr-FR" altLang="fr-FR" sz="1800" dirty="0">
                <a:latin typeface="Georgia" pitchFamily="18" charset="0"/>
              </a:rPr>
              <a:t>automatiquement </a:t>
            </a:r>
            <a:r>
              <a:rPr lang="fr-FR" altLang="fr-FR" sz="1800" dirty="0" smtClean="0">
                <a:latin typeface="Georgia" pitchFamily="18" charset="0"/>
              </a:rPr>
              <a:t>le réassort afin d’éviter les ruptures de stock</a:t>
            </a:r>
          </a:p>
          <a:p>
            <a:pPr lvl="1"/>
            <a:r>
              <a:rPr lang="fr-FR" altLang="fr-FR" sz="1800" dirty="0" smtClean="0">
                <a:latin typeface="Georgia" pitchFamily="18" charset="0"/>
              </a:rPr>
              <a:t>Détecter les stocks dormants ou immobilisés depuis X … mois/semaines</a:t>
            </a:r>
          </a:p>
          <a:p>
            <a:pPr eaLnBrk="1" hangingPunct="1"/>
            <a:endParaRPr lang="fr-FR" altLang="fr-FR" sz="2000" dirty="0" smtClean="0">
              <a:latin typeface="Georgia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2400" dirty="0" smtClean="0"/>
              <a:t>Définir l’objectif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25475" y="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3600" dirty="0" smtClean="0"/>
              <a:t>Démarche de modélisation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8614" y="4906191"/>
            <a:ext cx="1079500" cy="576263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latin typeface="Arial" pitchFamily="34" charset="0"/>
              </a:rPr>
              <a:t>Passagers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latin typeface="Arial" pitchFamily="34" charset="0"/>
              </a:rPr>
              <a:t>réels</a:t>
            </a:r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0721" y="2475729"/>
            <a:ext cx="1943100" cy="576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400" smtClean="0"/>
              <a:t>Ressources Humaines</a:t>
            </a:r>
          </a:p>
        </p:txBody>
      </p:sp>
      <p:sp>
        <p:nvSpPr>
          <p:cNvPr id="820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39584" y="2320721"/>
            <a:ext cx="1236871" cy="79915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>
                <a:latin typeface="Arial" pitchFamily="34" charset="0"/>
              </a:rPr>
              <a:t>Qualité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>
                <a:latin typeface="Arial" pitchFamily="34" charset="0"/>
              </a:rPr>
              <a:t>Réputation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>
                <a:latin typeface="Arial" pitchFamily="34" charset="0"/>
              </a:rPr>
              <a:t>service</a:t>
            </a:r>
          </a:p>
        </p:txBody>
      </p:sp>
      <p:cxnSp>
        <p:nvCxnSpPr>
          <p:cNvPr id="9228" name="AutoShape 17"/>
          <p:cNvCxnSpPr>
            <a:cxnSpLocks noChangeShapeType="1"/>
            <a:stCxn id="8207" idx="3"/>
            <a:endCxn id="9221" idx="1"/>
          </p:cNvCxnSpPr>
          <p:nvPr>
            <p:custDataLst>
              <p:tags r:id="rId4"/>
            </p:custDataLst>
          </p:nvPr>
        </p:nvCxnSpPr>
        <p:spPr bwMode="auto">
          <a:xfrm>
            <a:off x="2540555" y="2763860"/>
            <a:ext cx="1190166" cy="0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207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87" y="2594583"/>
            <a:ext cx="13596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Recrutement</a:t>
            </a:r>
            <a:endParaRPr lang="fr-FR" altLang="fr-FR" sz="1600" dirty="0">
              <a:latin typeface="Arial" pitchFamily="34" charset="0"/>
            </a:endParaRPr>
          </a:p>
        </p:txBody>
      </p:sp>
      <p:cxnSp>
        <p:nvCxnSpPr>
          <p:cNvPr id="9230" name="AutoShape 19"/>
          <p:cNvCxnSpPr>
            <a:cxnSpLocks noChangeShapeType="1"/>
            <a:endCxn id="8200" idx="1"/>
          </p:cNvCxnSpPr>
          <p:nvPr>
            <p:custDataLst>
              <p:tags r:id="rId6"/>
            </p:custDataLst>
          </p:nvPr>
        </p:nvCxnSpPr>
        <p:spPr bwMode="auto">
          <a:xfrm flipV="1">
            <a:off x="5673821" y="2720299"/>
            <a:ext cx="1765763" cy="21780"/>
          </a:xfrm>
          <a:prstGeom prst="curvedConnector3">
            <a:avLst>
              <a:gd name="adj1" fmla="val 50000"/>
            </a:avLst>
          </a:prstGeom>
          <a:ln>
            <a:headEnd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209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76503" y="2788886"/>
            <a:ext cx="15279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Professionnels</a:t>
            </a:r>
            <a:endParaRPr lang="fr-FR" altLang="fr-FR" sz="1600" dirty="0">
              <a:latin typeface="Arial" pitchFamily="34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499193">
            <a:off x="2452781" y="3122646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Besoin 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personnel</a:t>
            </a:r>
            <a:endParaRPr lang="fr-FR" altLang="fr-FR" sz="1600" dirty="0">
              <a:latin typeface="Arial" pitchFamily="34" charset="0"/>
            </a:endParaRPr>
          </a:p>
        </p:txBody>
      </p:sp>
      <p:cxnSp>
        <p:nvCxnSpPr>
          <p:cNvPr id="9240" name="AutoShape 31"/>
          <p:cNvCxnSpPr>
            <a:cxnSpLocks noChangeShapeType="1"/>
            <a:stCxn id="8200" idx="2"/>
            <a:endCxn id="8196" idx="2"/>
          </p:cNvCxnSpPr>
          <p:nvPr>
            <p:custDataLst>
              <p:tags r:id="rId9"/>
            </p:custDataLst>
          </p:nvPr>
        </p:nvCxnSpPr>
        <p:spPr bwMode="auto">
          <a:xfrm rot="5400000">
            <a:off x="4696903" y="2121337"/>
            <a:ext cx="2362578" cy="4359656"/>
          </a:xfrm>
          <a:prstGeom prst="curvedConnector3">
            <a:avLst>
              <a:gd name="adj1" fmla="val 107833"/>
            </a:avLst>
          </a:prstGeom>
          <a:ln>
            <a:headEnd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219" name="Text Box 3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76891" y="5326585"/>
            <a:ext cx="1244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Satisfaction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2400" dirty="0" smtClean="0"/>
              <a:t>Définir les sous-systèmes</a:t>
            </a:r>
          </a:p>
        </p:txBody>
      </p:sp>
      <p:sp>
        <p:nvSpPr>
          <p:cNvPr id="29" name="Rectangle 2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715962" y="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3600" dirty="0" smtClean="0"/>
              <a:t>Démarche de modélisation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  <p:sp>
        <p:nvSpPr>
          <p:cNvPr id="3" name="ZoneTexte 2"/>
          <p:cNvSpPr txBox="1"/>
          <p:nvPr>
            <p:custDataLst>
              <p:tags r:id="rId13"/>
            </p:custDataLst>
          </p:nvPr>
        </p:nvSpPr>
        <p:spPr>
          <a:xfrm>
            <a:off x="1083357" y="1066868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 exemple </a:t>
            </a:r>
            <a:r>
              <a:rPr lang="fr-FR" dirty="0" smtClean="0"/>
              <a:t>avec les variables de liaison entre </a:t>
            </a:r>
            <a:r>
              <a:rPr lang="fr-FR" dirty="0"/>
              <a:t>5</a:t>
            </a:r>
            <a:r>
              <a:rPr lang="fr-FR" dirty="0" smtClean="0"/>
              <a:t> sous-systèmes</a:t>
            </a:r>
            <a:endParaRPr lang="fr-FR" dirty="0"/>
          </a:p>
        </p:txBody>
      </p:sp>
      <p:sp>
        <p:nvSpPr>
          <p:cNvPr id="4" name="ZoneTexte 3"/>
          <p:cNvSpPr txBox="1"/>
          <p:nvPr>
            <p:custDataLst>
              <p:tags r:id="rId14"/>
            </p:custDataLst>
          </p:nvPr>
        </p:nvSpPr>
        <p:spPr>
          <a:xfrm>
            <a:off x="5434776" y="1622686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Sous-systèmes</a:t>
            </a:r>
            <a:endParaRPr lang="fr-FR" i="1" dirty="0"/>
          </a:p>
        </p:txBody>
      </p:sp>
      <p:cxnSp>
        <p:nvCxnSpPr>
          <p:cNvPr id="6" name="Connecteur droit avec flèche 5"/>
          <p:cNvCxnSpPr>
            <a:stCxn id="4" idx="1"/>
            <a:endCxn id="9221" idx="0"/>
          </p:cNvCxnSpPr>
          <p:nvPr>
            <p:custDataLst>
              <p:tags r:id="rId15"/>
            </p:custDataLst>
          </p:nvPr>
        </p:nvCxnSpPr>
        <p:spPr>
          <a:xfrm flipH="1">
            <a:off x="4702271" y="1807352"/>
            <a:ext cx="732505" cy="66837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4" idx="3"/>
          </p:cNvCxnSpPr>
          <p:nvPr>
            <p:custDataLst>
              <p:tags r:id="rId16"/>
            </p:custDataLst>
          </p:nvPr>
        </p:nvCxnSpPr>
        <p:spPr>
          <a:xfrm>
            <a:off x="7182370" y="1807352"/>
            <a:ext cx="724734" cy="47273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366884" y="6376217"/>
            <a:ext cx="502920" cy="301752"/>
          </a:xfrm>
        </p:spPr>
        <p:txBody>
          <a:bodyPr/>
          <a:lstStyle/>
          <a:p>
            <a:fld id="{C9F930D6-310B-4F4F-8CB8-6E7CDFDFA73E}" type="slidenum">
              <a:rPr lang="fr-FR" smtClean="0"/>
              <a:pPr/>
              <a:t>86</a:t>
            </a:fld>
            <a:endParaRPr lang="fr-FR"/>
          </a:p>
        </p:txBody>
      </p:sp>
      <p:sp>
        <p:nvSpPr>
          <p:cNvPr id="31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54785" y="5682705"/>
            <a:ext cx="1079500" cy="576263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latin typeface="Arial" pitchFamily="34" charset="0"/>
              </a:rPr>
              <a:t>Passagers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latin typeface="Arial" pitchFamily="34" charset="0"/>
              </a:rPr>
              <a:t>potentiels</a:t>
            </a:r>
            <a:endParaRPr lang="fr-FR" altLang="fr-FR" sz="1200" dirty="0">
              <a:latin typeface="Arial" pitchFamily="34" charset="0"/>
            </a:endParaRPr>
          </a:p>
        </p:txBody>
      </p:sp>
      <p:cxnSp>
        <p:nvCxnSpPr>
          <p:cNvPr id="19" name="Connecteur en arc 18"/>
          <p:cNvCxnSpPr/>
          <p:nvPr>
            <p:custDataLst>
              <p:tags r:id="rId19"/>
            </p:custDataLst>
          </p:nvPr>
        </p:nvCxnSpPr>
        <p:spPr>
          <a:xfrm rot="5400000">
            <a:off x="3624112" y="1807485"/>
            <a:ext cx="3139092" cy="5812569"/>
          </a:xfrm>
          <a:prstGeom prst="curvedConnector3">
            <a:avLst>
              <a:gd name="adj1" fmla="val 107282"/>
            </a:avLst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31" idx="3"/>
            <a:endCxn id="8196" idx="2"/>
          </p:cNvCxnSpPr>
          <p:nvPr>
            <p:custDataLst>
              <p:tags r:id="rId20"/>
            </p:custDataLst>
          </p:nvPr>
        </p:nvCxnSpPr>
        <p:spPr>
          <a:xfrm flipV="1">
            <a:off x="2634285" y="5482454"/>
            <a:ext cx="1064079" cy="48838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216" name="ZoneTexte 9215"/>
          <p:cNvSpPr txBox="1"/>
          <p:nvPr>
            <p:custDataLst>
              <p:tags r:id="rId21"/>
            </p:custDataLst>
          </p:nvPr>
        </p:nvSpPr>
        <p:spPr>
          <a:xfrm>
            <a:off x="3730721" y="6144593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Bouches à oreilles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41780" y="3436449"/>
            <a:ext cx="1079500" cy="576263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latin typeface="Arial" pitchFamily="34" charset="0"/>
              </a:rPr>
              <a:t>Flotte avions</a:t>
            </a:r>
          </a:p>
        </p:txBody>
      </p:sp>
      <p:cxnSp>
        <p:nvCxnSpPr>
          <p:cNvPr id="9236" name="Connecteur en arc 9235"/>
          <p:cNvCxnSpPr>
            <a:endCxn id="8196" idx="3"/>
          </p:cNvCxnSpPr>
          <p:nvPr>
            <p:custDataLst>
              <p:tags r:id="rId23"/>
            </p:custDataLst>
          </p:nvPr>
        </p:nvCxnSpPr>
        <p:spPr>
          <a:xfrm rot="5400000">
            <a:off x="4074516" y="4187309"/>
            <a:ext cx="1170612" cy="843416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5" name="Text Box 3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23831" y="4421381"/>
            <a:ext cx="11304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Capacité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passagers</a:t>
            </a:r>
          </a:p>
        </p:txBody>
      </p:sp>
      <p:sp>
        <p:nvSpPr>
          <p:cNvPr id="72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43633" y="3998993"/>
            <a:ext cx="1079500" cy="576263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latin typeface="Arial" pitchFamily="34" charset="0"/>
              </a:rPr>
              <a:t>Ressources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latin typeface="Arial" pitchFamily="34" charset="0"/>
              </a:rPr>
              <a:t>Financières</a:t>
            </a:r>
            <a:endParaRPr lang="fr-FR" altLang="fr-FR" sz="1200" dirty="0">
              <a:latin typeface="Arial" pitchFamily="34" charset="0"/>
            </a:endParaRPr>
          </a:p>
        </p:txBody>
      </p:sp>
      <p:cxnSp>
        <p:nvCxnSpPr>
          <p:cNvPr id="9247" name="Connecteur en arc 9246"/>
          <p:cNvCxnSpPr>
            <a:endCxn id="8207" idx="2"/>
          </p:cNvCxnSpPr>
          <p:nvPr>
            <p:custDataLst>
              <p:tags r:id="rId26"/>
            </p:custDataLst>
          </p:nvPr>
        </p:nvCxnSpPr>
        <p:spPr>
          <a:xfrm rot="10800000">
            <a:off x="1860722" y="2933138"/>
            <a:ext cx="2681061" cy="62216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Connecteur en arc 32"/>
          <p:cNvCxnSpPr>
            <a:stCxn id="72" idx="3"/>
            <a:endCxn id="53" idx="2"/>
          </p:cNvCxnSpPr>
          <p:nvPr>
            <p:custDataLst>
              <p:tags r:id="rId27"/>
            </p:custDataLst>
          </p:nvPr>
        </p:nvCxnSpPr>
        <p:spPr>
          <a:xfrm flipV="1">
            <a:off x="2023133" y="4012712"/>
            <a:ext cx="3058397" cy="274413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en arc 40"/>
          <p:cNvCxnSpPr>
            <a:stCxn id="8196" idx="1"/>
            <a:endCxn id="72" idx="2"/>
          </p:cNvCxnSpPr>
          <p:nvPr>
            <p:custDataLst>
              <p:tags r:id="rId28"/>
            </p:custDataLst>
          </p:nvPr>
        </p:nvCxnSpPr>
        <p:spPr>
          <a:xfrm rot="10800000">
            <a:off x="1483384" y="4575257"/>
            <a:ext cx="1675231" cy="619067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8" name="Text Box 2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21394053">
            <a:off x="3073440" y="4159425"/>
            <a:ext cx="15985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Investissement</a:t>
            </a:r>
            <a:endParaRPr lang="fr-FR" altLang="fr-FR" sz="1600" dirty="0">
              <a:latin typeface="Arial" pitchFamily="34" charset="0"/>
            </a:endParaRPr>
          </a:p>
        </p:txBody>
      </p:sp>
      <p:cxnSp>
        <p:nvCxnSpPr>
          <p:cNvPr id="48" name="Connecteur en arc 47"/>
          <p:cNvCxnSpPr>
            <a:endCxn id="31" idx="1"/>
          </p:cNvCxnSpPr>
          <p:nvPr>
            <p:custDataLst>
              <p:tags r:id="rId30"/>
            </p:custDataLst>
          </p:nvPr>
        </p:nvCxnSpPr>
        <p:spPr>
          <a:xfrm rot="16200000" flipH="1">
            <a:off x="670046" y="5086098"/>
            <a:ext cx="1395580" cy="373898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8" name="Text Box 2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41088" y="4955475"/>
            <a:ext cx="833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Tarifs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ajustés</a:t>
            </a:r>
            <a:endParaRPr lang="fr-FR" altLang="fr-FR" sz="1600" dirty="0">
              <a:latin typeface="Arial" pitchFamily="34" charset="0"/>
            </a:endParaRPr>
          </a:p>
        </p:txBody>
      </p:sp>
      <p:sp>
        <p:nvSpPr>
          <p:cNvPr id="100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982023">
            <a:off x="2205050" y="4787785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CA</a:t>
            </a:r>
          </a:p>
        </p:txBody>
      </p:sp>
      <p:sp>
        <p:nvSpPr>
          <p:cNvPr id="11" name="Ellipse 10"/>
          <p:cNvSpPr/>
          <p:nvPr>
            <p:custDataLst>
              <p:tags r:id="rId33"/>
            </p:custDataLst>
          </p:nvPr>
        </p:nvSpPr>
        <p:spPr>
          <a:xfrm rot="20218933">
            <a:off x="1148487" y="5027433"/>
            <a:ext cx="3364777" cy="1300989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en arc 24"/>
          <p:cNvCxnSpPr>
            <a:stCxn id="53" idx="1"/>
            <a:endCxn id="72" idx="0"/>
          </p:cNvCxnSpPr>
          <p:nvPr>
            <p:custDataLst>
              <p:tags r:id="rId34"/>
            </p:custDataLst>
          </p:nvPr>
        </p:nvCxnSpPr>
        <p:spPr>
          <a:xfrm rot="10800000" flipV="1">
            <a:off x="1483384" y="3724581"/>
            <a:ext cx="3058397" cy="274412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21394053">
            <a:off x="2508886" y="3744199"/>
            <a:ext cx="9829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entretien</a:t>
            </a:r>
            <a:endParaRPr lang="fr-FR" altLang="fr-FR" sz="1600" dirty="0">
              <a:latin typeface="Arial" pitchFamily="34" charset="0"/>
            </a:endParaRPr>
          </a:p>
        </p:txBody>
      </p:sp>
      <p:cxnSp>
        <p:nvCxnSpPr>
          <p:cNvPr id="9218" name="Connecteur en arc 9217"/>
          <p:cNvCxnSpPr>
            <a:stCxn id="9221" idx="1"/>
            <a:endCxn id="72" idx="0"/>
          </p:cNvCxnSpPr>
          <p:nvPr>
            <p:custDataLst>
              <p:tags r:id="rId36"/>
            </p:custDataLst>
          </p:nvPr>
        </p:nvCxnSpPr>
        <p:spPr>
          <a:xfrm rot="10800000" flipV="1">
            <a:off x="1483383" y="2763859"/>
            <a:ext cx="2247338" cy="123513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 Box 2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8843235">
            <a:off x="1089447" y="3203384"/>
            <a:ext cx="923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latin typeface="Arial" pitchFamily="34" charset="0"/>
              </a:rPr>
              <a:t>Salaires</a:t>
            </a:r>
            <a:endParaRPr lang="fr-FR" altLang="fr-FR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64631" y="986867"/>
            <a:ext cx="4414737" cy="56378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r-FR" sz="2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Exemple</a:t>
            </a:r>
            <a:r>
              <a:rPr lang="en-US" altLang="fr-FR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un tableau des variables</a:t>
            </a:r>
          </a:p>
        </p:txBody>
      </p:sp>
      <p:graphicFrame>
        <p:nvGraphicFramePr>
          <p:cNvPr id="18478" name="Group 46"/>
          <p:cNvGraphicFramePr>
            <a:graphicFrameLocks noGrp="1"/>
          </p:cNvGraphicFramePr>
          <p:nvPr>
            <p:ph type="tbl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1016981"/>
              </p:ext>
            </p:extLst>
          </p:nvPr>
        </p:nvGraphicFramePr>
        <p:xfrm>
          <a:off x="107505" y="1700808"/>
          <a:ext cx="8784975" cy="4846975"/>
        </p:xfrm>
        <a:graphic>
          <a:graphicData uri="http://schemas.openxmlformats.org/drawingml/2006/table">
            <a:tbl>
              <a:tblPr/>
              <a:tblGrid>
                <a:gridCol w="2196244"/>
                <a:gridCol w="2119376"/>
                <a:gridCol w="2152289"/>
                <a:gridCol w="2317066"/>
              </a:tblGrid>
              <a:tr h="46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Sous-</a:t>
                      </a: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systèmes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Variables d’état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Variables de flux </a:t>
                      </a: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</a:t>
                      </a: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variables </a:t>
                      </a: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auxiliaires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Variables de liaison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Ressources Humaines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Professionnels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Débutants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Recrutement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Départs naturel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Licenciements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Qualification (nombre de professionnels)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Besoin en 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Réputation</a:t>
                      </a: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Qualité perçue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Multiplicateur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Qualité (capacité de service à bord et aux guichets)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Satisfaction client (notoriété, bouche à oreille)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Flotte</a:t>
                      </a: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d’avions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Nombre d’avions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Nombre de jours de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Capacité en miles parcourus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Achats d’avions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Avions vendus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Avions recyclés (Obsolescence , vétusté)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Capacité d’autofinancement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Financement étranger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Investissement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Ressources</a:t>
                      </a: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Financières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Cash Flow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Capacité d’endettement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Recettes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Charges d’exploitation (salaires du personnel,  maintenance,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Chiffre d’affaires  provenant des passagers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Investissement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Dépenses (entretien de la flotte d’avions)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Passagers</a:t>
                      </a: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réels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clients </a:t>
                      </a:r>
                      <a:r>
                        <a:rPr kumimoji="0" lang="en-US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potentiels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Passagers occasionnels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Passagers fidélisés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Passagers potentiels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Acquisition des clients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Perte de clients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Tarifs ajustés (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Bouches à oreilles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19100"/>
            <a:ext cx="9144000" cy="8496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2400" dirty="0" smtClean="0"/>
              <a:t>Recherche des principales variables</a:t>
            </a:r>
          </a:p>
        </p:txBody>
      </p:sp>
      <p:sp>
        <p:nvSpPr>
          <p:cNvPr id="1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51520" y="-76200"/>
            <a:ext cx="864096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3600" dirty="0" smtClean="0"/>
              <a:t>Démarche de modélisation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698B93DF-F19D-4546-A237-022D97DFDC48}" type="slidenum">
              <a:rPr lang="fr-FR" smtClean="0"/>
              <a:pPr>
                <a:defRPr/>
              </a:pPr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0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698B93DF-F19D-4546-A237-022D97DFDC48}" type="slidenum">
              <a:rPr lang="fr-FR" smtClean="0"/>
              <a:pPr>
                <a:defRPr/>
              </a:pPr>
              <a:t>88</a:t>
            </a:fld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0" y="419100"/>
            <a:ext cx="9144000" cy="8496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2400" dirty="0" smtClean="0"/>
              <a:t>Formalisation du diagramme causal par Sous-Système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51520" y="-76200"/>
            <a:ext cx="864096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3600" dirty="0" smtClean="0"/>
              <a:t>Démarche de modélisation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9601"/>
            <a:ext cx="3200400" cy="312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92" y="2684495"/>
            <a:ext cx="3187065" cy="310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3661153" y="318644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1514187" y="369222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1678082" y="207482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2" name="ZoneTexte 11"/>
          <p:cNvSpPr txBox="1"/>
          <p:nvPr>
            <p:custDataLst>
              <p:tags r:id="rId9"/>
            </p:custDataLst>
          </p:nvPr>
        </p:nvSpPr>
        <p:spPr>
          <a:xfrm>
            <a:off x="7668344" y="426171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ZoneTexte 12"/>
          <p:cNvSpPr txBox="1"/>
          <p:nvPr>
            <p:custDataLst>
              <p:tags r:id="rId10"/>
            </p:custDataLst>
          </p:nvPr>
        </p:nvSpPr>
        <p:spPr>
          <a:xfrm>
            <a:off x="5436096" y="475055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4" name="ZoneTexte 13"/>
          <p:cNvSpPr txBox="1"/>
          <p:nvPr>
            <p:custDataLst>
              <p:tags r:id="rId11"/>
            </p:custDataLst>
          </p:nvPr>
        </p:nvSpPr>
        <p:spPr>
          <a:xfrm>
            <a:off x="5710530" y="318979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8" name="Flèche courbée vers la gauche 7"/>
          <p:cNvSpPr/>
          <p:nvPr>
            <p:custDataLst>
              <p:tags r:id="rId12"/>
            </p:custDataLst>
          </p:nvPr>
        </p:nvSpPr>
        <p:spPr>
          <a:xfrm>
            <a:off x="2573445" y="3041409"/>
            <a:ext cx="272008" cy="449518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courbée vers la gauche 15"/>
          <p:cNvSpPr/>
          <p:nvPr>
            <p:custDataLst>
              <p:tags r:id="rId13"/>
            </p:custDataLst>
          </p:nvPr>
        </p:nvSpPr>
        <p:spPr>
          <a:xfrm>
            <a:off x="6565417" y="4128075"/>
            <a:ext cx="272008" cy="449518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>
            <p:custDataLst>
              <p:tags r:id="rId14"/>
            </p:custDataLst>
          </p:nvPr>
        </p:nvSpPr>
        <p:spPr>
          <a:xfrm>
            <a:off x="1433023" y="4749991"/>
            <a:ext cx="2579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 smtClean="0"/>
          </a:p>
          <a:p>
            <a:pPr algn="ctr"/>
            <a:r>
              <a:rPr lang="fr-FR" sz="1600" dirty="0" smtClean="0"/>
              <a:t>Ex.: </a:t>
            </a:r>
          </a:p>
          <a:p>
            <a:r>
              <a:rPr lang="fr-FR" sz="1600" dirty="0" smtClean="0"/>
              <a:t>Diagramme dynamique</a:t>
            </a:r>
          </a:p>
          <a:p>
            <a:pPr algn="ctr"/>
            <a:r>
              <a:rPr lang="fr-FR" sz="1600" dirty="0"/>
              <a:t>d</a:t>
            </a:r>
            <a:r>
              <a:rPr lang="fr-FR" sz="1600" dirty="0" smtClean="0"/>
              <a:t>u « bouche-à-oreille »</a:t>
            </a:r>
            <a:endParaRPr lang="fr-FR" sz="1600" dirty="0"/>
          </a:p>
        </p:txBody>
      </p:sp>
      <p:sp>
        <p:nvSpPr>
          <p:cNvPr id="9" name="ZoneTexte 8"/>
          <p:cNvSpPr txBox="1"/>
          <p:nvPr>
            <p:custDataLst>
              <p:tags r:id="rId15"/>
            </p:custDataLst>
          </p:nvPr>
        </p:nvSpPr>
        <p:spPr>
          <a:xfrm>
            <a:off x="208990" y="6025622"/>
            <a:ext cx="873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Étape suivante transformer le diagramme causal en diagramme dynamique</a:t>
            </a:r>
            <a:endParaRPr lang="fr-FR" dirty="0"/>
          </a:p>
        </p:txBody>
      </p:sp>
      <p:sp>
        <p:nvSpPr>
          <p:cNvPr id="2" name="ZoneTexte 1"/>
          <p:cNvSpPr txBox="1"/>
          <p:nvPr>
            <p:custDataLst>
              <p:tags r:id="rId16"/>
            </p:custDataLst>
          </p:nvPr>
        </p:nvSpPr>
        <p:spPr>
          <a:xfrm>
            <a:off x="2319680" y="305694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>
            <p:custDataLst>
              <p:tags r:id="rId17"/>
            </p:custDataLst>
          </p:nvPr>
        </p:nvSpPr>
        <p:spPr>
          <a:xfrm>
            <a:off x="6231191" y="412172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89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035040" cy="403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-35722" y="5260558"/>
            <a:ext cx="9345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Variable d’état</a:t>
            </a:r>
            <a:r>
              <a:rPr lang="fr-FR" dirty="0" smtClean="0"/>
              <a:t> : cumul les valeurs et si on arrête le système, conserve les valeurs</a:t>
            </a:r>
          </a:p>
          <a:p>
            <a:r>
              <a:rPr lang="fr-FR" b="1" dirty="0" smtClean="0"/>
              <a:t>variables de flux </a:t>
            </a:r>
            <a:r>
              <a:rPr lang="fr-FR" dirty="0" smtClean="0"/>
              <a:t>: agissent sur les états et si on arrête le système, la variable = à 0</a:t>
            </a:r>
          </a:p>
          <a:p>
            <a:r>
              <a:rPr lang="fr-FR" b="1" dirty="0" smtClean="0"/>
              <a:t>Variable auxiliaire </a:t>
            </a:r>
            <a:r>
              <a:rPr lang="fr-FR" dirty="0" smtClean="0"/>
              <a:t>: variable intermédiaire entre variable d’état et variable de flux</a:t>
            </a:r>
          </a:p>
          <a:p>
            <a:r>
              <a:rPr lang="fr-FR" b="1" dirty="0" smtClean="0"/>
              <a:t>Constante</a:t>
            </a:r>
            <a:r>
              <a:rPr lang="fr-FR" dirty="0" smtClean="0"/>
              <a:t> : conserve leur valeur tout au long de la simulation</a:t>
            </a:r>
            <a:endParaRPr lang="fr-FR" dirty="0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79512" y="1340768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Variable</a:t>
            </a:r>
          </a:p>
          <a:p>
            <a:pPr algn="ctr"/>
            <a:r>
              <a:rPr lang="fr-FR" dirty="0" smtClean="0"/>
              <a:t>état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7" idx="3"/>
          </p:cNvCxnSpPr>
          <p:nvPr>
            <p:custDataLst>
              <p:tags r:id="rId5"/>
            </p:custDataLst>
          </p:nvPr>
        </p:nvCxnSpPr>
        <p:spPr>
          <a:xfrm flipV="1">
            <a:off x="1309950" y="1556792"/>
            <a:ext cx="1101810" cy="10714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179512" y="2204864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Variable</a:t>
            </a:r>
          </a:p>
          <a:p>
            <a:pPr algn="ctr"/>
            <a:r>
              <a:rPr lang="fr-FR" dirty="0" smtClean="0"/>
              <a:t>flux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10" idx="3"/>
          </p:cNvCxnSpPr>
          <p:nvPr>
            <p:custDataLst>
              <p:tags r:id="rId7"/>
            </p:custDataLst>
          </p:nvPr>
        </p:nvCxnSpPr>
        <p:spPr>
          <a:xfrm flipV="1">
            <a:off x="1309950" y="1663934"/>
            <a:ext cx="2397954" cy="86409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7654712" y="2149873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Variable</a:t>
            </a:r>
          </a:p>
          <a:p>
            <a:r>
              <a:rPr lang="fr-FR" dirty="0" smtClean="0"/>
              <a:t>auxiliaire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13" idx="1"/>
          </p:cNvCxnSpPr>
          <p:nvPr>
            <p:custDataLst>
              <p:tags r:id="rId9"/>
            </p:custDataLst>
          </p:nvPr>
        </p:nvCxnSpPr>
        <p:spPr>
          <a:xfrm flipH="1">
            <a:off x="5652120" y="2473039"/>
            <a:ext cx="2002592" cy="6691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>
            <p:custDataLst>
              <p:tags r:id="rId10"/>
            </p:custDataLst>
          </p:nvPr>
        </p:nvSpPr>
        <p:spPr>
          <a:xfrm>
            <a:off x="7661155" y="1607662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Constante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8" idx="2"/>
          </p:cNvCxnSpPr>
          <p:nvPr>
            <p:custDataLst>
              <p:tags r:id="rId11"/>
            </p:custDataLst>
          </p:nvPr>
        </p:nvCxnSpPr>
        <p:spPr>
          <a:xfrm flipH="1">
            <a:off x="6653417" y="1976994"/>
            <a:ext cx="1687572" cy="4960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>
            <p:custDataLst>
              <p:tags r:id="rId12"/>
            </p:custDataLst>
          </p:nvPr>
        </p:nvSpPr>
        <p:spPr>
          <a:xfrm>
            <a:off x="5051067" y="4558289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Diagramme dynamique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</a:t>
            </a:r>
            <a:r>
              <a:rPr lang="fr-FR" sz="1600" dirty="0" smtClean="0">
                <a:solidFill>
                  <a:schemeClr val="bg1"/>
                </a:solidFill>
              </a:rPr>
              <a:t>u « bouche-à-oreille »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0" y="419100"/>
            <a:ext cx="9144000" cy="8496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2400" dirty="0" smtClean="0"/>
              <a:t>Exemple de digramme dynamique</a:t>
            </a:r>
          </a:p>
        </p:txBody>
      </p:sp>
      <p:sp>
        <p:nvSpPr>
          <p:cNvPr id="28" name="Rectangle 2"/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251520" y="-76200"/>
            <a:ext cx="864096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3600" dirty="0" smtClean="0"/>
              <a:t>Démarche de modélisation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5482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560741"/>
              </p:ext>
            </p:extLst>
          </p:nvPr>
        </p:nvGraphicFramePr>
        <p:xfrm>
          <a:off x="978071" y="5700788"/>
          <a:ext cx="7776864" cy="75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sp>
        <p:nvSpPr>
          <p:cNvPr id="25" name="Triangle isocèle 24"/>
          <p:cNvSpPr/>
          <p:nvPr>
            <p:custDataLst>
              <p:tags r:id="rId3"/>
            </p:custDataLst>
          </p:nvPr>
        </p:nvSpPr>
        <p:spPr>
          <a:xfrm>
            <a:off x="3097022" y="4476652"/>
            <a:ext cx="2880320" cy="720080"/>
          </a:xfrm>
          <a:prstGeom prst="triangl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Consolidation</a:t>
            </a:r>
            <a:endParaRPr lang="fr-FR" sz="1400" dirty="0"/>
          </a:p>
        </p:txBody>
      </p:sp>
      <p:sp>
        <p:nvSpPr>
          <p:cNvPr id="27" name="ZoneTexte 26"/>
          <p:cNvSpPr txBox="1"/>
          <p:nvPr>
            <p:custDataLst>
              <p:tags r:id="rId4"/>
            </p:custDataLst>
          </p:nvPr>
        </p:nvSpPr>
        <p:spPr>
          <a:xfrm>
            <a:off x="-3674" y="6001336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Processus</a:t>
            </a:r>
            <a:endParaRPr lang="fr-FR" dirty="0"/>
          </a:p>
        </p:txBody>
      </p:sp>
      <p:cxnSp>
        <p:nvCxnSpPr>
          <p:cNvPr id="29" name="Connecteur droit avec flèche 28"/>
          <p:cNvCxnSpPr/>
          <p:nvPr>
            <p:custDataLst>
              <p:tags r:id="rId5"/>
            </p:custDataLst>
          </p:nvPr>
        </p:nvCxnSpPr>
        <p:spPr>
          <a:xfrm flipV="1">
            <a:off x="2130199" y="5196732"/>
            <a:ext cx="2016224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>
            <p:custDataLst>
              <p:tags r:id="rId6"/>
            </p:custDataLst>
          </p:nvPr>
        </p:nvCxnSpPr>
        <p:spPr>
          <a:xfrm flipH="1" flipV="1">
            <a:off x="5177474" y="5196732"/>
            <a:ext cx="2137301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>
            <p:custDataLst>
              <p:tags r:id="rId7"/>
            </p:custDataLst>
          </p:nvPr>
        </p:nvCxnSpPr>
        <p:spPr>
          <a:xfrm flipV="1">
            <a:off x="4661948" y="5196732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>
            <p:custDataLst>
              <p:tags r:id="rId8"/>
            </p:custDataLst>
          </p:nvPr>
        </p:nvSpPr>
        <p:spPr>
          <a:xfrm>
            <a:off x="181769" y="57219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ERP</a:t>
            </a:r>
            <a:endParaRPr lang="fr-FR" dirty="0"/>
          </a:p>
        </p:txBody>
      </p:sp>
      <p:sp>
        <p:nvSpPr>
          <p:cNvPr id="39" name="ZoneTexte 38"/>
          <p:cNvSpPr txBox="1"/>
          <p:nvPr>
            <p:custDataLst>
              <p:tags r:id="rId9"/>
            </p:custDataLst>
          </p:nvPr>
        </p:nvSpPr>
        <p:spPr>
          <a:xfrm>
            <a:off x="978071" y="3470281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BI</a:t>
            </a:r>
          </a:p>
          <a:p>
            <a:pPr algn="ctr"/>
            <a:r>
              <a:rPr lang="fr-FR" dirty="0" smtClean="0"/>
              <a:t>SIAD</a:t>
            </a:r>
            <a:endParaRPr lang="fr-FR" dirty="0"/>
          </a:p>
        </p:txBody>
      </p:sp>
      <p:sp>
        <p:nvSpPr>
          <p:cNvPr id="40" name="Ellipse 39"/>
          <p:cNvSpPr/>
          <p:nvPr>
            <p:custDataLst>
              <p:tags r:id="rId10"/>
            </p:custDataLst>
          </p:nvPr>
        </p:nvSpPr>
        <p:spPr>
          <a:xfrm>
            <a:off x="3544429" y="2424423"/>
            <a:ext cx="1985506" cy="642821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Mesure</a:t>
            </a:r>
          </a:p>
          <a:p>
            <a:pPr algn="ctr"/>
            <a:r>
              <a:rPr lang="fr-FR" sz="1400" dirty="0" smtClean="0"/>
              <a:t>performance</a:t>
            </a:r>
            <a:endParaRPr lang="fr-FR" sz="1400" dirty="0"/>
          </a:p>
        </p:txBody>
      </p:sp>
      <p:sp>
        <p:nvSpPr>
          <p:cNvPr id="43" name="Rectangle à quatre flèches 42"/>
          <p:cNvSpPr/>
          <p:nvPr>
            <p:custDataLst>
              <p:tags r:id="rId11"/>
            </p:custDataLst>
          </p:nvPr>
        </p:nvSpPr>
        <p:spPr>
          <a:xfrm>
            <a:off x="3585719" y="3067243"/>
            <a:ext cx="1944216" cy="1424777"/>
          </a:xfrm>
          <a:prstGeom prst="quadArrow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Tableau de bord</a:t>
            </a:r>
          </a:p>
          <a:p>
            <a:pPr algn="ctr"/>
            <a:r>
              <a:rPr lang="fr-FR" sz="1400" dirty="0" smtClean="0"/>
              <a:t>Ex. : BSC</a:t>
            </a:r>
            <a:endParaRPr lang="fr-FR" sz="1400" dirty="0"/>
          </a:p>
        </p:txBody>
      </p:sp>
      <p:sp>
        <p:nvSpPr>
          <p:cNvPr id="46" name="Cylindre 45"/>
          <p:cNvSpPr/>
          <p:nvPr>
            <p:custDataLst>
              <p:tags r:id="rId12"/>
            </p:custDataLst>
          </p:nvPr>
        </p:nvSpPr>
        <p:spPr>
          <a:xfrm>
            <a:off x="6036632" y="4677580"/>
            <a:ext cx="576064" cy="536984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>
            <p:custDataLst>
              <p:tags r:id="rId13"/>
            </p:custDataLst>
          </p:nvPr>
        </p:nvSpPr>
        <p:spPr>
          <a:xfrm>
            <a:off x="6666323" y="4792183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Datawarehouse</a:t>
            </a:r>
            <a:endParaRPr lang="fr-FR" sz="1400" dirty="0"/>
          </a:p>
        </p:txBody>
      </p:sp>
      <p:sp>
        <p:nvSpPr>
          <p:cNvPr id="48" name="ZoneTexte 47"/>
          <p:cNvSpPr txBox="1"/>
          <p:nvPr>
            <p:custDataLst>
              <p:tags r:id="rId14"/>
            </p:custDataLst>
          </p:nvPr>
        </p:nvSpPr>
        <p:spPr>
          <a:xfrm>
            <a:off x="1037382" y="4774351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DW</a:t>
            </a:r>
            <a:endParaRPr lang="fr-FR" dirty="0"/>
          </a:p>
        </p:txBody>
      </p:sp>
      <p:sp>
        <p:nvSpPr>
          <p:cNvPr id="49" name="Cube 48"/>
          <p:cNvSpPr/>
          <p:nvPr>
            <p:custDataLst>
              <p:tags r:id="rId15"/>
            </p:custDataLst>
          </p:nvPr>
        </p:nvSpPr>
        <p:spPr>
          <a:xfrm>
            <a:off x="6090259" y="3488113"/>
            <a:ext cx="576064" cy="469387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>
            <p:custDataLst>
              <p:tags r:id="rId16"/>
            </p:custDataLst>
          </p:nvPr>
        </p:nvSpPr>
        <p:spPr>
          <a:xfrm>
            <a:off x="1069442" y="514368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ETL</a:t>
            </a:r>
            <a:endParaRPr lang="fr-FR" dirty="0"/>
          </a:p>
        </p:txBody>
      </p:sp>
      <p:cxnSp>
        <p:nvCxnSpPr>
          <p:cNvPr id="52" name="Connecteur droit avec flèche 51"/>
          <p:cNvCxnSpPr>
            <a:stCxn id="46" idx="1"/>
            <a:endCxn id="49" idx="3"/>
          </p:cNvCxnSpPr>
          <p:nvPr>
            <p:custDataLst>
              <p:tags r:id="rId17"/>
            </p:custDataLst>
          </p:nvPr>
        </p:nvCxnSpPr>
        <p:spPr>
          <a:xfrm flipH="1" flipV="1">
            <a:off x="6319618" y="3957500"/>
            <a:ext cx="504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49" idx="2"/>
            <a:endCxn id="43" idx="3"/>
          </p:cNvCxnSpPr>
          <p:nvPr>
            <p:custDataLst>
              <p:tags r:id="rId18"/>
            </p:custDataLst>
          </p:nvPr>
        </p:nvCxnSpPr>
        <p:spPr>
          <a:xfrm flipH="1" flipV="1">
            <a:off x="5529935" y="3779632"/>
            <a:ext cx="560324" cy="1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25" idx="5"/>
          </p:cNvCxnSpPr>
          <p:nvPr>
            <p:custDataLst>
              <p:tags r:id="rId19"/>
            </p:custDataLst>
          </p:nvPr>
        </p:nvCxnSpPr>
        <p:spPr>
          <a:xfrm>
            <a:off x="5257262" y="48366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>
            <p:custDataLst>
              <p:tags r:id="rId20"/>
            </p:custDataLst>
          </p:nvPr>
        </p:nvSpPr>
        <p:spPr>
          <a:xfrm>
            <a:off x="3772359" y="1242871"/>
            <a:ext cx="1529646" cy="62636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Simulation</a:t>
            </a:r>
            <a:endParaRPr lang="fr-FR" sz="1400" dirty="0"/>
          </a:p>
        </p:txBody>
      </p:sp>
      <p:sp>
        <p:nvSpPr>
          <p:cNvPr id="69" name="Ellipse 68"/>
          <p:cNvSpPr/>
          <p:nvPr>
            <p:custDataLst>
              <p:tags r:id="rId21"/>
            </p:custDataLst>
          </p:nvPr>
        </p:nvSpPr>
        <p:spPr>
          <a:xfrm>
            <a:off x="1326083" y="1689713"/>
            <a:ext cx="1757417" cy="8492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Évaluation scénarios stratégiques</a:t>
            </a:r>
            <a:endParaRPr lang="fr-FR" sz="1400" dirty="0"/>
          </a:p>
        </p:txBody>
      </p:sp>
      <p:cxnSp>
        <p:nvCxnSpPr>
          <p:cNvPr id="94" name="Connecteur en arc 93"/>
          <p:cNvCxnSpPr>
            <a:stCxn id="64" idx="2"/>
            <a:endCxn id="69" idx="0"/>
          </p:cNvCxnSpPr>
          <p:nvPr>
            <p:custDataLst>
              <p:tags r:id="rId22"/>
            </p:custDataLst>
          </p:nvPr>
        </p:nvCxnSpPr>
        <p:spPr>
          <a:xfrm rot="10800000" flipV="1">
            <a:off x="2204793" y="1556055"/>
            <a:ext cx="1567567" cy="1336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en arc 96"/>
          <p:cNvCxnSpPr>
            <a:stCxn id="69" idx="4"/>
            <a:endCxn id="40" idx="2"/>
          </p:cNvCxnSpPr>
          <p:nvPr>
            <p:custDataLst>
              <p:tags r:id="rId23"/>
            </p:custDataLst>
          </p:nvPr>
        </p:nvCxnSpPr>
        <p:spPr>
          <a:xfrm rot="16200000" flipH="1">
            <a:off x="2771174" y="1972578"/>
            <a:ext cx="206873" cy="133963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>
            <p:custDataLst>
              <p:tags r:id="rId24"/>
            </p:custDataLst>
          </p:nvPr>
        </p:nvSpPr>
        <p:spPr>
          <a:xfrm>
            <a:off x="5977342" y="1689713"/>
            <a:ext cx="1964744" cy="8492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Modélisation</a:t>
            </a:r>
          </a:p>
          <a:p>
            <a:pPr algn="ctr"/>
            <a:r>
              <a:rPr lang="fr-FR" sz="1400" dirty="0" smtClean="0"/>
              <a:t>(dynamique des systèmes)</a:t>
            </a:r>
            <a:endParaRPr lang="fr-FR" sz="1400" dirty="0"/>
          </a:p>
        </p:txBody>
      </p:sp>
      <p:cxnSp>
        <p:nvCxnSpPr>
          <p:cNvPr id="102" name="Connecteur en arc 101"/>
          <p:cNvCxnSpPr>
            <a:stCxn id="40" idx="6"/>
            <a:endCxn id="98" idx="4"/>
          </p:cNvCxnSpPr>
          <p:nvPr>
            <p:custDataLst>
              <p:tags r:id="rId25"/>
            </p:custDataLst>
          </p:nvPr>
        </p:nvCxnSpPr>
        <p:spPr>
          <a:xfrm flipV="1">
            <a:off x="5529935" y="2538961"/>
            <a:ext cx="1429779" cy="20687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rc 103"/>
          <p:cNvCxnSpPr>
            <a:stCxn id="98" idx="0"/>
            <a:endCxn id="64" idx="6"/>
          </p:cNvCxnSpPr>
          <p:nvPr>
            <p:custDataLst>
              <p:tags r:id="rId26"/>
            </p:custDataLst>
          </p:nvPr>
        </p:nvCxnSpPr>
        <p:spPr>
          <a:xfrm rot="16200000" flipV="1">
            <a:off x="6064031" y="794029"/>
            <a:ext cx="133658" cy="16577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>
            <p:custDataLst>
              <p:tags r:id="rId27"/>
            </p:custDataLst>
          </p:nvPr>
        </p:nvSpPr>
        <p:spPr>
          <a:xfrm>
            <a:off x="3557392" y="1978959"/>
            <a:ext cx="200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Stratégies / décisions</a:t>
            </a:r>
            <a:endParaRPr lang="fr-FR" sz="1400" dirty="0"/>
          </a:p>
        </p:txBody>
      </p:sp>
      <p:sp>
        <p:nvSpPr>
          <p:cNvPr id="115" name="ZoneTexte 114"/>
          <p:cNvSpPr txBox="1"/>
          <p:nvPr>
            <p:custDataLst>
              <p:tags r:id="rId28"/>
            </p:custDataLst>
          </p:nvPr>
        </p:nvSpPr>
        <p:spPr>
          <a:xfrm>
            <a:off x="2483768" y="5448760"/>
            <a:ext cx="4214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Données opérationnelles, financières, externes</a:t>
            </a:r>
            <a:endParaRPr lang="fr-FR" sz="1400" dirty="0"/>
          </a:p>
        </p:txBody>
      </p:sp>
      <p:cxnSp>
        <p:nvCxnSpPr>
          <p:cNvPr id="117" name="Connecteur en angle 116"/>
          <p:cNvCxnSpPr>
            <a:stCxn id="43" idx="1"/>
          </p:cNvCxnSpPr>
          <p:nvPr>
            <p:custDataLst>
              <p:tags r:id="rId29"/>
            </p:custDataLst>
          </p:nvPr>
        </p:nvCxnSpPr>
        <p:spPr>
          <a:xfrm rot="10800000" flipV="1">
            <a:off x="2339753" y="3779632"/>
            <a:ext cx="1245967" cy="166912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>
            <p:custDataLst>
              <p:tags r:id="rId30"/>
            </p:custDataLst>
          </p:nvPr>
        </p:nvSpPr>
        <p:spPr>
          <a:xfrm>
            <a:off x="2359885" y="3781480"/>
            <a:ext cx="181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Reporting</a:t>
            </a:r>
            <a:r>
              <a:rPr lang="fr-FR" sz="1400" dirty="0" smtClean="0"/>
              <a:t> :</a:t>
            </a:r>
          </a:p>
          <a:p>
            <a:r>
              <a:rPr lang="fr-FR" sz="1400" dirty="0"/>
              <a:t>b</a:t>
            </a:r>
            <a:r>
              <a:rPr lang="fr-FR" sz="1400" dirty="0" smtClean="0"/>
              <a:t>uts, résultats</a:t>
            </a:r>
          </a:p>
          <a:p>
            <a:r>
              <a:rPr lang="fr-FR" sz="1400" dirty="0"/>
              <a:t>a</a:t>
            </a:r>
            <a:r>
              <a:rPr lang="fr-FR" sz="1400" dirty="0" smtClean="0"/>
              <a:t>ctions correctives</a:t>
            </a:r>
            <a:endParaRPr lang="fr-FR" sz="1400" dirty="0"/>
          </a:p>
        </p:txBody>
      </p:sp>
      <p:sp>
        <p:nvSpPr>
          <p:cNvPr id="131" name="ZoneTexte 130"/>
          <p:cNvSpPr txBox="1"/>
          <p:nvPr>
            <p:custDataLst>
              <p:tags r:id="rId31"/>
            </p:custDataLst>
          </p:nvPr>
        </p:nvSpPr>
        <p:spPr>
          <a:xfrm>
            <a:off x="77277" y="171014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Thinking</a:t>
            </a:r>
          </a:p>
          <a:p>
            <a:pPr algn="ctr"/>
            <a:r>
              <a:rPr lang="fr-FR" dirty="0" smtClean="0"/>
              <a:t>System</a:t>
            </a:r>
            <a:endParaRPr lang="fr-FR" dirty="0"/>
          </a:p>
        </p:txBody>
      </p:sp>
      <p:sp>
        <p:nvSpPr>
          <p:cNvPr id="132" name="ZoneTexte 131"/>
          <p:cNvSpPr txBox="1"/>
          <p:nvPr>
            <p:custDataLst>
              <p:tags r:id="rId32"/>
            </p:custDataLst>
          </p:nvPr>
        </p:nvSpPr>
        <p:spPr>
          <a:xfrm>
            <a:off x="6806441" y="3568917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Cube</a:t>
            </a:r>
            <a:endParaRPr lang="fr-FR" sz="1400" dirty="0"/>
          </a:p>
        </p:txBody>
      </p:sp>
      <p:sp>
        <p:nvSpPr>
          <p:cNvPr id="36" name="Titre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780860" y="0"/>
            <a:ext cx="8615676" cy="990600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L</a:t>
            </a:r>
            <a:r>
              <a:rPr lang="fr-FR" sz="3600" dirty="0" smtClean="0"/>
              <a:t>e cycle informatique du </a:t>
            </a:r>
            <a:br>
              <a:rPr lang="fr-FR" sz="3600" dirty="0" smtClean="0"/>
            </a:br>
            <a:r>
              <a:rPr lang="fr-FR" sz="3600" dirty="0" smtClean="0"/>
              <a:t>processus décisionnel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4306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90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2152"/>
            <a:ext cx="54864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332656"/>
            <a:ext cx="9144000" cy="8496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altLang="fr-FR" sz="2400" dirty="0" smtClean="0">
              <a:effectLst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67161" y="-185032"/>
            <a:ext cx="864096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altLang="fr-FR" sz="3600" dirty="0" smtClean="0"/>
              <a:t>Démarche de modélisation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1600" dirty="0" smtClean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1859813" y="572820"/>
            <a:ext cx="550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Construire le « Cockpit » ou tableau de pilotage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55" y="2045286"/>
            <a:ext cx="816935" cy="71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èche droite 9"/>
          <p:cNvSpPr/>
          <p:nvPr>
            <p:custDataLst>
              <p:tags r:id="rId7"/>
            </p:custDataLst>
          </p:nvPr>
        </p:nvSpPr>
        <p:spPr>
          <a:xfrm rot="9002212">
            <a:off x="6053496" y="3313811"/>
            <a:ext cx="1523137" cy="15702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isque magnétique 7"/>
          <p:cNvSpPr/>
          <p:nvPr>
            <p:custDataLst>
              <p:tags r:id="rId8"/>
            </p:custDataLst>
          </p:nvPr>
        </p:nvSpPr>
        <p:spPr>
          <a:xfrm>
            <a:off x="7515858" y="3079984"/>
            <a:ext cx="660332" cy="91227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>
            <p:custDataLst>
              <p:tags r:id="rId9"/>
            </p:custDataLst>
          </p:nvPr>
        </p:nvSpPr>
        <p:spPr>
          <a:xfrm>
            <a:off x="6469129" y="3992261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Importation, exportation</a:t>
            </a:r>
          </a:p>
          <a:p>
            <a:r>
              <a:rPr lang="fr-FR" sz="1600" dirty="0" smtClean="0"/>
              <a:t>s’il y a lieu des données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945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Traiter le cas « Boeing »</a:t>
            </a:r>
            <a:endParaRPr lang="fr-FR" sz="360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9F930D6-310B-4F4F-8CB8-6E7CDFDFA73E}" type="slidenum">
              <a:rPr lang="fr-FR" smtClean="0"/>
              <a:pPr/>
              <a:t>91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>
                <a:solidFill>
                  <a:srgbClr val="FFFF00"/>
                </a:solidFill>
              </a:rPr>
              <a:t>Clarifier la problématique, les objectifs du modèle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>
                <a:solidFill>
                  <a:srgbClr val="FFFF00"/>
                </a:solidFill>
              </a:rPr>
              <a:t>Découper en domaines/sous-systèmes avec relations en s/système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>
                <a:solidFill>
                  <a:srgbClr val="FFFF00"/>
                </a:solidFill>
              </a:rPr>
              <a:t>Établir le tableau des variables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>
                <a:solidFill>
                  <a:srgbClr val="FFFF00"/>
                </a:solidFill>
              </a:rPr>
              <a:t>À l’intérieur de chaque domaine, bâtir le diagramme causal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/>
              <a:t>Formaliser le diagramme dynamique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>
                <a:solidFill>
                  <a:srgbClr val="FFFF00"/>
                </a:solidFill>
              </a:rPr>
              <a:t>Simuler à l’aide d’un outil informatique </a:t>
            </a:r>
            <a:r>
              <a:rPr lang="fr-FR" altLang="fr-FR" sz="1800" dirty="0" smtClean="0"/>
              <a:t>+ étude de sensibilité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>
                <a:solidFill>
                  <a:srgbClr val="FFFF00"/>
                </a:solidFill>
              </a:rPr>
              <a:t>Visualiser les résultats/ tester les scénarios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fr-FR" altLang="fr-FR" sz="1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altLang="fr-FR" sz="1800" dirty="0" smtClean="0">
                <a:solidFill>
                  <a:srgbClr val="FFFF00"/>
                </a:solidFill>
              </a:rPr>
              <a:t>Tester les hypothèses, faire choisir et valider le scénario</a:t>
            </a:r>
          </a:p>
        </p:txBody>
      </p:sp>
    </p:spTree>
    <p:extLst>
      <p:ext uri="{BB962C8B-B14F-4D97-AF65-F5344CB8AC3E}">
        <p14:creationId xmlns:p14="http://schemas.microsoft.com/office/powerpoint/2010/main" val="6208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5284</Words>
  <Application>Microsoft Office PowerPoint</Application>
  <PresentationFormat>Affichage à l'écran (4:3)</PresentationFormat>
  <Paragraphs>1932</Paragraphs>
  <Slides>91</Slides>
  <Notes>23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3" baseType="lpstr">
      <vt:lpstr>Verve</vt:lpstr>
      <vt:lpstr>Équation</vt:lpstr>
      <vt:lpstr>  Cours Dynamique des Systèmes Modélisation et simulation informatique des processus de décision (e-Décision)</vt:lpstr>
      <vt:lpstr>Who’Who ?</vt:lpstr>
      <vt:lpstr>Objectifs du cours</vt:lpstr>
      <vt:lpstr>« ROAD MAP » du cours</vt:lpstr>
      <vt:lpstr>Où enseigne-t-on la modélisation et la simulation par la dynamique des systèmes à des fins de décision ?</vt:lpstr>
      <vt:lpstr>    Où enseigne-t-on la modélisation et la simulation par la dynamique des systèmes à des fins de décision ?</vt:lpstr>
      <vt:lpstr>Enseignement : Distance Learning</vt:lpstr>
      <vt:lpstr>Le cycle informatique du  processus décisionnel</vt:lpstr>
      <vt:lpstr>Le cycle informatique du  processus décisionnel</vt:lpstr>
      <vt:lpstr>Cycle informatique processus décisionnel</vt:lpstr>
      <vt:lpstr>Présentation PowerPoint</vt:lpstr>
      <vt:lpstr>Présentation PowerPoint</vt:lpstr>
      <vt:lpstr>Le cycle informatique du processus décisionnel</vt:lpstr>
      <vt:lpstr>Le cycle informatique du processus décisionnel</vt:lpstr>
      <vt:lpstr>Le cycle informatique du processus décisionnel</vt:lpstr>
      <vt:lpstr>Le cycle informatique du processus décisionnel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cas Parc de Loisirs</vt:lpstr>
      <vt:lpstr>Présentation PowerPoint</vt:lpstr>
      <vt:lpstr>Présentation PowerPoint</vt:lpstr>
      <vt:lpstr>Le « Thinking System » : Penser la  complexité avec l’approche systémique</vt:lpstr>
      <vt:lpstr>Présentation PowerPoint</vt:lpstr>
      <vt:lpstr>Un restaurant : établir un diagnostic en observant les comportements</vt:lpstr>
      <vt:lpstr>Un restaurant : établir un diagnostic en observant les comportements</vt:lpstr>
      <vt:lpstr>Diagramme systémique du restaurant</vt:lpstr>
      <vt:lpstr>Présentation PowerPoint</vt:lpstr>
      <vt:lpstr>Présentation PowerPoint</vt:lpstr>
      <vt:lpstr>Présentation PowerPoint</vt:lpstr>
      <vt:lpstr>Le « Thinking System : Penser la  complexité avec l’approche systémique</vt:lpstr>
      <vt:lpstr>Présentation PowerPoint</vt:lpstr>
      <vt:lpstr>Présentation PowerPoint</vt:lpstr>
      <vt:lpstr>Les outils pour diagnostiquer et comprendre le comportement d’un système</vt:lpstr>
      <vt:lpstr>Des Flux et causalités circulaires qui expliquent les comportements</vt:lpstr>
      <vt:lpstr>Présentation PowerPoint</vt:lpstr>
      <vt:lpstr>Des Flux et causalités circulaires qui expliquent les comportements</vt:lpstr>
      <vt:lpstr>Présentation PowerPoint</vt:lpstr>
      <vt:lpstr>Présentation PowerPoint</vt:lpstr>
      <vt:lpstr>Présentation PowerPoint</vt:lpstr>
      <vt:lpstr>Présentation PowerPoint</vt:lpstr>
      <vt:lpstr>L’effet de bord : des exemples</vt:lpstr>
      <vt:lpstr>L’effet de bord : des exemples</vt:lpstr>
      <vt:lpstr>L’effet de bord : des exemples</vt:lpstr>
      <vt:lpstr>Effet de bord : des exemples</vt:lpstr>
      <vt:lpstr>L’effet de bord : des exemples</vt:lpstr>
      <vt:lpstr>Effet de bord : des exemples</vt:lpstr>
      <vt:lpstr>Effet de bord : des exemples</vt:lpstr>
      <vt:lpstr>Effet de bord : concepts</vt:lpstr>
      <vt:lpstr>Prise en compte du temps :  les délais</vt:lpstr>
      <vt:lpstr>Prise en compte du temps :  les délais</vt:lpstr>
      <vt:lpstr>Prise en compte du temps :  les délais</vt:lpstr>
      <vt:lpstr>Utilisation d’un logiciel de simulation : Stella de Isee System  http://www.iseesystems.com/softwares/Education/StellaSoftware.aspx  Simulation numérique : principes  Cas Low cost : EasyJet</vt:lpstr>
      <vt:lpstr>Le logiciel « Stella » (Isee System) </vt:lpstr>
      <vt:lpstr>Le logiciel « Stella » (Isee System) </vt:lpstr>
      <vt:lpstr>Simulation numérique</vt:lpstr>
      <vt:lpstr>Présentation PowerPoint</vt:lpstr>
      <vt:lpstr>Simulation numérique</vt:lpstr>
      <vt:lpstr>Simulation numérique</vt:lpstr>
      <vt:lpstr>Simulation numérique</vt:lpstr>
      <vt:lpstr>Simulation numérique</vt:lpstr>
      <vt:lpstr>Simulation numérique</vt:lpstr>
      <vt:lpstr>Simulation numérique</vt:lpstr>
      <vt:lpstr>Un exemple : le cas Low Cost EasyJet</vt:lpstr>
      <vt:lpstr>Présentation PowerPoint</vt:lpstr>
      <vt:lpstr>Secteur Personnel </vt:lpstr>
      <vt:lpstr>Secteur Personnel </vt:lpstr>
      <vt:lpstr>Secteur Flotte avions</vt:lpstr>
      <vt:lpstr>Secteur qualité &amp; réputation</vt:lpstr>
      <vt:lpstr>Secteur qualité &amp; réputation</vt:lpstr>
      <vt:lpstr>Secteur Motivation du personnel</vt:lpstr>
      <vt:lpstr> Secteur Passagers de la Cie</vt:lpstr>
      <vt:lpstr> Secteur Passagers de la Cie</vt:lpstr>
      <vt:lpstr>Aperçu du modèle global</vt:lpstr>
      <vt:lpstr>Démarche de modélisation </vt:lpstr>
      <vt:lpstr>Démarche de modélisation CORDA </vt:lpstr>
      <vt:lpstr>Comment définir un problème</vt:lpstr>
      <vt:lpstr>Définir l’objectif</vt:lpstr>
      <vt:lpstr>Définir les sous-systèmes</vt:lpstr>
      <vt:lpstr>Exemple un tableau des variables</vt:lpstr>
      <vt:lpstr>Présentation PowerPoint</vt:lpstr>
      <vt:lpstr>Présentation PowerPoint</vt:lpstr>
      <vt:lpstr>Présentation PowerPoint</vt:lpstr>
      <vt:lpstr>Traiter le cas « Boeing 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des S.I.</dc:title>
  <dc:creator/>
  <cp:lastModifiedBy/>
  <cp:revision>168</cp:revision>
  <dcterms:created xsi:type="dcterms:W3CDTF">2011-01-24T16:05:17Z</dcterms:created>
  <dcterms:modified xsi:type="dcterms:W3CDTF">2015-05-21T13:01:34Z</dcterms:modified>
</cp:coreProperties>
</file>